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n Goon" userId="5ee0a0ea893e9255" providerId="LiveId" clId="{84F453BB-8966-4F0A-86E6-723507C0E307}"/>
    <pc:docChg chg="modSld">
      <pc:chgData name="Yun Goon" userId="5ee0a0ea893e9255" providerId="LiveId" clId="{84F453BB-8966-4F0A-86E6-723507C0E307}" dt="2020-08-21T06:57:09.278" v="1" actId="207"/>
      <pc:docMkLst>
        <pc:docMk/>
      </pc:docMkLst>
      <pc:sldChg chg="modSp">
        <pc:chgData name="Yun Goon" userId="5ee0a0ea893e9255" providerId="LiveId" clId="{84F453BB-8966-4F0A-86E6-723507C0E307}" dt="2020-08-21T06:57:09.278" v="1" actId="207"/>
        <pc:sldMkLst>
          <pc:docMk/>
          <pc:sldMk cId="1045193057" sldId="283"/>
        </pc:sldMkLst>
        <pc:spChg chg="mod">
          <ac:chgData name="Yun Goon" userId="5ee0a0ea893e9255" providerId="LiveId" clId="{84F453BB-8966-4F0A-86E6-723507C0E307}" dt="2020-08-21T06:57:09.278" v="1" actId="207"/>
          <ac:spMkLst>
            <pc:docMk/>
            <pc:sldMk cId="1045193057" sldId="283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1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4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37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75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652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27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415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9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93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833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8319A-5B48-40D2-83C1-3660F8671510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CC86-BACF-4C26-9E40-0A1B2FA498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89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Short Coding </a:t>
            </a:r>
            <a:r>
              <a:rPr lang="en-US" altLang="ko-KR" sz="4000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with C</a:t>
            </a:r>
            <a:endParaRPr lang="ko-KR" altLang="en-US" sz="4000" dirty="0">
              <a:solidFill>
                <a:srgbClr val="FF0000"/>
              </a:solidFill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91938"/>
          </a:xfrm>
        </p:spPr>
        <p:txBody>
          <a:bodyPr/>
          <a:lstStyle/>
          <a:p>
            <a:pPr algn="l"/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Yun @ </a:t>
            </a:r>
            <a:r>
              <a:rPr lang="en-US" altLang="ko-KR" i="1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Baekjoon</a:t>
            </a:r>
            <a:r>
              <a:rPr lang="en-US" altLang="ko-KR" i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 Best </a:t>
            </a:r>
            <a:r>
              <a:rPr lang="en-US" altLang="ko-KR" i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Conference</a:t>
            </a:r>
          </a:p>
        </p:txBody>
      </p:sp>
    </p:spTree>
    <p:extLst>
      <p:ext uri="{BB962C8B-B14F-4D97-AF65-F5344CB8AC3E}">
        <p14:creationId xmlns:p14="http://schemas.microsoft.com/office/powerpoint/2010/main" val="1563490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어떤 변수에 </a:t>
            </a:r>
            <a:r>
              <a:rPr lang="en-US" altLang="ko-KR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-1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또는 </a:t>
            </a:r>
            <a:r>
              <a:rPr lang="en-US" altLang="ko-KR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+1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한 값이 필요해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23738" y="4194415"/>
            <a:ext cx="3544561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n*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>
                <a:latin typeface="Consolas" panose="020B0609020204030204" pitchFamily="49" charset="0"/>
              </a:rPr>
              <a:t>n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+1)</a:t>
            </a:r>
            <a:r>
              <a:rPr lang="en-US" altLang="ko-KR" sz="2400" dirty="0">
                <a:latin typeface="Consolas" panose="020B0609020204030204" pitchFamily="49" charset="0"/>
              </a:rPr>
              <a:t>/2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n*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-~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n/2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3593" y="3379863"/>
            <a:ext cx="286488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p*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>
                <a:latin typeface="Consolas" panose="020B0609020204030204" pitchFamily="49" charset="0"/>
              </a:rPr>
              <a:t>q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-1)</a:t>
            </a:r>
            <a:r>
              <a:rPr lang="en-US" altLang="ko-KR" sz="2400" dirty="0"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p*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~-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q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93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논리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대신할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비트 연산자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08696" y="4194415"/>
            <a:ext cx="337464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if(a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||</a:t>
            </a:r>
            <a:r>
              <a:rPr lang="en-US" altLang="ko-KR" sz="2400" dirty="0">
                <a:latin typeface="Consolas" panose="020B0609020204030204" pitchFamily="49" charset="0"/>
              </a:rPr>
              <a:t>b)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if(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a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|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b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08716" y="3379863"/>
            <a:ext cx="3374642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if(a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&amp;&amp;</a:t>
            </a:r>
            <a:r>
              <a:rPr lang="en-US" altLang="ko-KR" sz="2400" dirty="0">
                <a:latin typeface="Consolas" panose="020B0609020204030204" pitchFamily="49" charset="0"/>
              </a:rPr>
              <a:t>b)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if(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a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&amp;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b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16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short circuit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도 이용해 먹자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79432" y="4194415"/>
            <a:ext cx="6433171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if(!</a:t>
            </a:r>
            <a:r>
              <a:rPr lang="en-US" altLang="ko-KR" sz="2400" dirty="0">
                <a:latin typeface="Consolas" panose="020B0609020204030204" pitchFamily="49" charset="0"/>
              </a:rPr>
              <a:t>k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</a:rPr>
              <a:t>puts("Yes");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k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||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puts("Yes");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4574" y="3379863"/>
            <a:ext cx="6942927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if(</a:t>
            </a:r>
            <a:r>
              <a:rPr lang="en-US" altLang="ko-KR" sz="2400" dirty="0">
                <a:latin typeface="Consolas" panose="020B0609020204030204" pitchFamily="49" charset="0"/>
              </a:rPr>
              <a:t>a&gt;3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</a:rPr>
              <a:t>puts("Yes");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a&gt;3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&amp;&amp;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puts("Yes");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57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GNU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확장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,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삼항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연산자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8940" y="3770461"/>
            <a:ext cx="4394152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x=</a:t>
            </a:r>
            <a:r>
              <a:rPr lang="en-US" altLang="ko-KR" sz="2400" dirty="0" err="1">
                <a:latin typeface="Consolas" panose="020B0609020204030204" pitchFamily="49" charset="0"/>
              </a:rPr>
              <a:t>a+b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?</a:t>
            </a:r>
            <a:r>
              <a:rPr lang="en-US" altLang="ko-KR" sz="24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a+b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:</a:t>
            </a:r>
            <a:r>
              <a:rPr lang="en-US" altLang="ko-KR" sz="2400" dirty="0">
                <a:latin typeface="Consolas" panose="020B0609020204030204" pitchFamily="49" charset="0"/>
              </a:rPr>
              <a:t>-1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x=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a+b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?: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-1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배열의 </a:t>
            </a:r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0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번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인덱스 접근은 이렇게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4647" y="3770461"/>
            <a:ext cx="7282764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t=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a[0]</a:t>
            </a:r>
            <a:r>
              <a:rPr lang="en-US" altLang="ko-KR" sz="2400" dirty="0">
                <a:latin typeface="Consolas" panose="020B0609020204030204" pitchFamily="49" charset="0"/>
              </a:rPr>
              <a:t>&gt;a[1]?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a[0]</a:t>
            </a:r>
            <a:r>
              <a:rPr lang="en-US" altLang="ko-KR" sz="2400" dirty="0">
                <a:latin typeface="Consolas" panose="020B0609020204030204" pitchFamily="49" charset="0"/>
              </a:rPr>
              <a:t>:a[1]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t=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*a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&gt;a[1]?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*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a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:a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[1]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74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3.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메모리의 침범과 활용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비교적 작은 배열이 필요하다면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인덱스를 비워라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r>
              <a:rPr lang="ko-KR" altLang="en-US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만약 안 되면 적당히 줄여서 넣자</a:t>
            </a:r>
            <a:r>
              <a:rPr lang="en-US" altLang="ko-KR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(10000</a:t>
            </a:r>
            <a:r>
              <a:rPr lang="ko-KR" altLang="en-US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이 필요하면 </a:t>
            </a:r>
            <a:r>
              <a:rPr lang="en-US" altLang="ko-KR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9999</a:t>
            </a:r>
            <a:r>
              <a:rPr lang="ko-KR" altLang="en-US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를 씀</a:t>
            </a:r>
            <a:r>
              <a:rPr lang="en-US" altLang="ko-KR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)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742950" y="2291715"/>
            <a:ext cx="340995" cy="340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474436" y="3770461"/>
            <a:ext cx="324319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a[];main(n){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49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3.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메모리의 침범과 활용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문자열은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정수에 쑤셔 넣어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4848" y="3770461"/>
            <a:ext cx="494237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main(a){gets(&amp;a);puts(&amp;a);}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63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3.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메모리의 침범과 활용</a:t>
            </a: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838200" y="1825625"/>
            <a:ext cx="10515600" cy="5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int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배열은 효율적인 문자열 저장 공간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0238" y="3770461"/>
            <a:ext cx="647164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a[2501]</a:t>
            </a:r>
            <a:r>
              <a:rPr lang="en-US" altLang="ko-KR" sz="2400" dirty="0">
                <a:latin typeface="Consolas" panose="020B0609020204030204" pitchFamily="49" charset="0"/>
              </a:rPr>
              <a:t>;main(char*s){gets(s=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altLang="ko-KR" sz="2400" dirty="0">
                <a:latin typeface="Consolas" panose="020B0609020204030204" pitchFamily="49" charset="0"/>
              </a:rPr>
              <a:t>);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49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3.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메모리의 침범과 활용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입력에서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첫번째 정수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가 필요 없다면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 rot="5400000">
            <a:off x="5853033" y="3770461"/>
            <a:ext cx="48603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5492" y="2955909"/>
            <a:ext cx="7661072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main(n){for(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gets(&amp;n)</a:t>
            </a:r>
            <a:r>
              <a:rPr lang="en-US" altLang="ko-KR" sz="2400" dirty="0">
                <a:latin typeface="Consolas" panose="020B0609020204030204" pitchFamily="49" charset="0"/>
              </a:rPr>
              <a:t>;~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d",&amp;n</a:t>
            </a:r>
            <a:r>
              <a:rPr lang="en-US" altLang="ko-KR" sz="2400" dirty="0">
                <a:latin typeface="Consolas" panose="020B0609020204030204" pitchFamily="49" charset="0"/>
              </a:rPr>
              <a:t>);)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5438" y="4585013"/>
            <a:ext cx="732123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>
                <a:latin typeface="Consolas" panose="020B0609020204030204" pitchFamily="49" charset="0"/>
              </a:rPr>
              <a:t>n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,f</a:t>
            </a:r>
            <a:r>
              <a:rPr lang="en-US" altLang="ko-KR" sz="2400" dirty="0" err="1">
                <a:latin typeface="Consolas" panose="020B0609020204030204" pitchFamily="49" charset="0"/>
              </a:rPr>
              <a:t>;main</a:t>
            </a:r>
            <a:r>
              <a:rPr lang="en-US" altLang="ko-KR" sz="2400" dirty="0">
                <a:latin typeface="Consolas" panose="020B0609020204030204" pitchFamily="49" charset="0"/>
              </a:rPr>
              <a:t>(){for(;~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d",&amp;n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+!f</a:t>
            </a:r>
            <a:r>
              <a:rPr lang="en-US" altLang="ko-KR" sz="2400" dirty="0">
                <a:latin typeface="Consolas" panose="020B0609020204030204" pitchFamily="49" charset="0"/>
              </a:rPr>
              <a:t>);)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1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4.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바이너리 코드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en-US" altLang="ko-KR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qsort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의 </a:t>
            </a:r>
            <a:r>
              <a:rPr lang="ko-KR" altLang="en-US" dirty="0" err="1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콜백함수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를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만들 때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9896" y="3770461"/>
            <a:ext cx="5112297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>
                <a:latin typeface="Consolas" panose="020B0609020204030204" pitchFamily="49" charset="0"/>
              </a:rPr>
              <a:t>qsort</a:t>
            </a:r>
            <a:r>
              <a:rPr lang="en-US" altLang="ko-KR" sz="2400" dirty="0">
                <a:latin typeface="Consolas" panose="020B0609020204030204" pitchFamily="49" charset="0"/>
              </a:rPr>
              <a:t>(a,b,4,"\x8b\7+\6\xc3");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806" y="4790529"/>
            <a:ext cx="4746194" cy="206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1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메모리의 침범과 활용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바이너리 코드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메인 재귀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레지스터 다루기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pPr marL="514350" indent="-514350">
              <a:buAutoNum type="arabicPeriod"/>
            </a:pP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5675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5.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메인 재귀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a&lt;b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이 전제되어야 하는 경우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1188" y="2955909"/>
            <a:ext cx="10549684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</a:t>
            </a:r>
            <a:r>
              <a:rPr lang="en-US" altLang="ko-KR" sz="2400" dirty="0" err="1">
                <a:latin typeface="Consolas" panose="020B0609020204030204" pitchFamily="49" charset="0"/>
              </a:rPr>
              <a:t>a,b</a:t>
            </a:r>
            <a:r>
              <a:rPr lang="en-US" altLang="ko-KR" sz="2400" dirty="0">
                <a:latin typeface="Consolas" panose="020B0609020204030204" pitchFamily="49" charset="0"/>
              </a:rPr>
              <a:t>){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d%d</a:t>
            </a:r>
            <a:r>
              <a:rPr lang="en-US" altLang="ko-KR" sz="2400" dirty="0">
                <a:latin typeface="Consolas" panose="020B0609020204030204" pitchFamily="49" charset="0"/>
              </a:rPr>
              <a:t>",&amp;</a:t>
            </a:r>
            <a:r>
              <a:rPr lang="en-US" altLang="ko-KR" sz="2400" dirty="0" err="1">
                <a:latin typeface="Consolas" panose="020B0609020204030204" pitchFamily="49" charset="0"/>
              </a:rPr>
              <a:t>a,&amp;b</a:t>
            </a:r>
            <a:r>
              <a:rPr lang="en-US" altLang="ko-KR" sz="2400" dirty="0">
                <a:latin typeface="Consolas" panose="020B0609020204030204" pitchFamily="49" charset="0"/>
              </a:rPr>
              <a:t>);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a&gt;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b?a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^=b^=a^=b:0</a:t>
            </a:r>
            <a:r>
              <a:rPr lang="en-US" altLang="ko-KR" sz="2400" dirty="0">
                <a:latin typeface="Consolas" panose="020B0609020204030204" pitchFamily="49" charset="0"/>
              </a:rPr>
              <a:t>;printf(...);}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5853033" y="3770461"/>
            <a:ext cx="48603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6100" y="4585013"/>
            <a:ext cx="1003992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</a:t>
            </a:r>
            <a:r>
              <a:rPr lang="en-US" altLang="ko-KR" sz="2400" dirty="0" err="1">
                <a:latin typeface="Consolas" panose="020B0609020204030204" pitchFamily="49" charset="0"/>
              </a:rPr>
              <a:t>a,b</a:t>
            </a:r>
            <a:r>
              <a:rPr lang="en-US" altLang="ko-KR" sz="2400" dirty="0">
                <a:latin typeface="Consolas" panose="020B0609020204030204" pitchFamily="49" charset="0"/>
              </a:rPr>
              <a:t>){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d%d</a:t>
            </a:r>
            <a:r>
              <a:rPr lang="en-US" altLang="ko-KR" sz="2400" dirty="0">
                <a:latin typeface="Consolas" panose="020B0609020204030204" pitchFamily="49" charset="0"/>
              </a:rPr>
              <a:t>",&amp;</a:t>
            </a:r>
            <a:r>
              <a:rPr lang="en-US" altLang="ko-KR" sz="2400" dirty="0" err="1">
                <a:latin typeface="Consolas" panose="020B0609020204030204" pitchFamily="49" charset="0"/>
              </a:rPr>
              <a:t>a,&amp;b</a:t>
            </a:r>
            <a:r>
              <a:rPr lang="en-US" altLang="ko-KR" sz="2400" dirty="0">
                <a:latin typeface="Consolas" panose="020B0609020204030204" pitchFamily="49" charset="0"/>
              </a:rPr>
              <a:t>);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a&gt;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b?main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b,a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):</a:t>
            </a:r>
            <a:r>
              <a:rPr lang="en-US" altLang="ko-KR" sz="2400" dirty="0" err="1">
                <a:latin typeface="Consolas" panose="020B0609020204030204" pitchFamily="49" charset="0"/>
              </a:rPr>
              <a:t>printf</a:t>
            </a:r>
            <a:r>
              <a:rPr lang="en-US" altLang="ko-KR" sz="2400" dirty="0">
                <a:latin typeface="Consolas" panose="020B0609020204030204" pitchFamily="49" charset="0"/>
              </a:rPr>
              <a:t>(...);}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598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5.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메인 재귀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진법 변환은 너무 쉬워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0976" y="3770461"/>
            <a:ext cx="953017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main(a){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d",&amp;a</a:t>
            </a:r>
            <a:r>
              <a:rPr lang="en-US" altLang="ko-KR" sz="2400" dirty="0">
                <a:latin typeface="Consolas" panose="020B0609020204030204" pitchFamily="49" charset="0"/>
              </a:rPr>
              <a:t>);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a/2&amp;&amp;main(a/2);</a:t>
            </a:r>
            <a:r>
              <a:rPr lang="en-US" altLang="ko-KR" sz="2400" dirty="0" err="1">
                <a:latin typeface="Consolas" panose="020B0609020204030204" pitchFamily="49" charset="0"/>
              </a:rPr>
              <a:t>putchar</a:t>
            </a:r>
            <a:r>
              <a:rPr lang="en-US" altLang="ko-KR" sz="2400" dirty="0">
                <a:latin typeface="Consolas" panose="020B0609020204030204" pitchFamily="49" charset="0"/>
              </a:rPr>
              <a:t>(48+a%2);}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591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5.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메인 재귀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최대공약수도 마찬가지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6187" y="3770461"/>
            <a:ext cx="1037976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</a:t>
            </a:r>
            <a:r>
              <a:rPr lang="en-US" altLang="ko-KR" sz="2400" dirty="0" err="1">
                <a:latin typeface="Consolas" panose="020B0609020204030204" pitchFamily="49" charset="0"/>
              </a:rPr>
              <a:t>a,b</a:t>
            </a:r>
            <a:r>
              <a:rPr lang="en-US" altLang="ko-KR" sz="2400" dirty="0">
                <a:latin typeface="Consolas" panose="020B0609020204030204" pitchFamily="49" charset="0"/>
              </a:rPr>
              <a:t>){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d%d</a:t>
            </a:r>
            <a:r>
              <a:rPr lang="en-US" altLang="ko-KR" sz="2400" dirty="0">
                <a:latin typeface="Consolas" panose="020B0609020204030204" pitchFamily="49" charset="0"/>
              </a:rPr>
              <a:t>",&amp;</a:t>
            </a:r>
            <a:r>
              <a:rPr lang="en-US" altLang="ko-KR" sz="2400" dirty="0" err="1">
                <a:latin typeface="Consolas" panose="020B0609020204030204" pitchFamily="49" charset="0"/>
              </a:rPr>
              <a:t>a,&amp;b</a:t>
            </a:r>
            <a:r>
              <a:rPr lang="en-US" altLang="ko-KR" sz="2400" dirty="0">
                <a:latin typeface="Consolas" panose="020B0609020204030204" pitchFamily="49" charset="0"/>
              </a:rPr>
              <a:t>);</a:t>
            </a:r>
            <a:r>
              <a:rPr lang="en-US" altLang="ko-KR" sz="2400" dirty="0" err="1">
                <a:latin typeface="Consolas" panose="020B0609020204030204" pitchFamily="49" charset="0"/>
              </a:rPr>
              <a:t>b?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main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b,a%b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</a:rPr>
              <a:t>:</a:t>
            </a:r>
            <a:r>
              <a:rPr lang="en-US" altLang="ko-KR" sz="2400" dirty="0" err="1">
                <a:latin typeface="Consolas" panose="020B0609020204030204" pitchFamily="49" charset="0"/>
              </a:rPr>
              <a:t>printf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d",a</a:t>
            </a:r>
            <a:r>
              <a:rPr lang="en-US" altLang="ko-KR" sz="2400" dirty="0">
                <a:latin typeface="Consolas" panose="020B0609020204030204" pitchFamily="49" charset="0"/>
              </a:rPr>
              <a:t>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86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6.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레지스터 다루기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함수의 </a:t>
            </a:r>
            <a:r>
              <a:rPr lang="ko-KR" altLang="en-US" b="1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반환값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은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en-US" altLang="ko-KR" dirty="0" err="1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eax</a:t>
            </a:r>
            <a:r>
              <a:rPr lang="en-US" altLang="ko-KR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레지스터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에 있다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6595" y="3770461"/>
            <a:ext cx="653897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f(a){a;}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printf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d",f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(4)); </a:t>
            </a:r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//4</a:t>
            </a:r>
            <a:r>
              <a:rPr lang="ko-KR" altLang="en-US" sz="24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출력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28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6.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레지스터 다루기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다시 최대공약수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9693" y="3770461"/>
            <a:ext cx="409278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g(</a:t>
            </a:r>
            <a:r>
              <a:rPr lang="en-US" altLang="ko-KR" sz="2400" dirty="0" err="1">
                <a:latin typeface="Consolas" panose="020B0609020204030204" pitchFamily="49" charset="0"/>
              </a:rPr>
              <a:t>a,b</a:t>
            </a:r>
            <a:r>
              <a:rPr lang="en-US" altLang="ko-KR" sz="2400" dirty="0">
                <a:latin typeface="Consolas" panose="020B0609020204030204" pitchFamily="49" charset="0"/>
              </a:rPr>
              <a:t>){a=</a:t>
            </a:r>
            <a:r>
              <a:rPr lang="en-US" altLang="ko-KR" sz="2400" dirty="0" err="1">
                <a:latin typeface="Consolas" panose="020B0609020204030204" pitchFamily="49" charset="0"/>
              </a:rPr>
              <a:t>b?g</a:t>
            </a:r>
            <a:r>
              <a:rPr lang="en-US" altLang="ko-KR" sz="2400" dirty="0">
                <a:latin typeface="Consolas" panose="020B0609020204030204" pitchFamily="49" charset="0"/>
              </a:rPr>
              <a:t>(</a:t>
            </a:r>
            <a:r>
              <a:rPr lang="en-US" altLang="ko-KR" sz="2400" dirty="0" err="1">
                <a:latin typeface="Consolas" panose="020B0609020204030204" pitchFamily="49" charset="0"/>
              </a:rPr>
              <a:t>b,a%b</a:t>
            </a:r>
            <a:r>
              <a:rPr lang="en-US" altLang="ko-KR" sz="2400" dirty="0">
                <a:latin typeface="Consolas" panose="020B0609020204030204" pitchFamily="49" charset="0"/>
              </a:rPr>
              <a:t>):a;}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832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7.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큰 수가 필요할 땐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지수형 표기법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8936" y="3770461"/>
            <a:ext cx="405431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a=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1000000000</a:t>
            </a:r>
            <a:r>
              <a:rPr lang="en-US" altLang="ko-KR" sz="2400" dirty="0">
                <a:latin typeface="Consolas" panose="020B0609020204030204" pitchFamily="49" charset="0"/>
              </a:rPr>
              <a:t>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a=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1e9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79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7.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배열에 큰 수를 쓸 땐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문자 상수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8861" y="3770461"/>
            <a:ext cx="371447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a[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30000</a:t>
            </a:r>
            <a:r>
              <a:rPr lang="en-US" altLang="ko-KR" sz="2400" dirty="0">
                <a:latin typeface="Consolas" panose="020B0609020204030204" pitchFamily="49" charset="0"/>
              </a:rPr>
              <a:t>];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a[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'u0'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];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45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7.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많은 함수를 아는 것도 중요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4487" y="2955909"/>
            <a:ext cx="660309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x=</a:t>
            </a:r>
            <a:r>
              <a:rPr lang="en-US" altLang="ko-KR" sz="2400" dirty="0" err="1">
                <a:latin typeface="Consolas" panose="020B0609020204030204" pitchFamily="49" charset="0"/>
              </a:rPr>
              <a:t>a+b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en-US" altLang="ko-KR" sz="2400" dirty="0" err="1">
                <a:latin typeface="Consolas" panose="020B0609020204030204" pitchFamily="49" charset="0"/>
              </a:rPr>
              <a:t>c+d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?</a:t>
            </a:r>
            <a:r>
              <a:rPr lang="en-US" altLang="ko-KR" sz="2400" dirty="0" err="1">
                <a:latin typeface="Consolas" panose="020B0609020204030204" pitchFamily="49" charset="0"/>
              </a:rPr>
              <a:t>a+b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:</a:t>
            </a:r>
            <a:r>
              <a:rPr lang="en-US" altLang="ko-KR" sz="2400" dirty="0" err="1">
                <a:latin typeface="Consolas" panose="020B0609020204030204" pitchFamily="49" charset="0"/>
              </a:rPr>
              <a:t>c+d</a:t>
            </a:r>
            <a:r>
              <a:rPr lang="en-US" altLang="ko-KR" sz="2400" dirty="0">
                <a:latin typeface="Consolas" panose="020B0609020204030204" pitchFamily="49" charset="0"/>
              </a:rPr>
              <a:t>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latin typeface="Consolas" panose="020B0609020204030204" pitchFamily="49" charset="0"/>
              </a:rPr>
              <a:t>x=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fmax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 err="1">
                <a:latin typeface="Consolas" panose="020B0609020204030204" pitchFamily="49" charset="0"/>
              </a:rPr>
              <a:t>a+b,c+d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</a:rPr>
              <a:t>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9143" y="3770461"/>
            <a:ext cx="507382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sqrt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(a*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a+b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*b)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;  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hypot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(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a,b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5109" y="4585013"/>
            <a:ext cx="898194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t=</a:t>
            </a:r>
            <a:r>
              <a:rPr lang="en-US" altLang="ko-KR" sz="2400" dirty="0" err="1">
                <a:latin typeface="Consolas" panose="020B0609020204030204" pitchFamily="49" charset="0"/>
              </a:rPr>
              <a:t>n;for</a:t>
            </a:r>
            <a:r>
              <a:rPr lang="en-US" altLang="ko-KR" sz="2400" dirty="0">
                <a:latin typeface="Consolas" panose="020B0609020204030204" pitchFamily="49" charset="0"/>
              </a:rPr>
              <a:t>(c=0;t;t/=2)c+=t&amp;1;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__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builtin_popcount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(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n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45185" y="5399565"/>
            <a:ext cx="63017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d",&amp;n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r>
              <a:rPr lang="en-US" altLang="ko-KR" sz="2400" dirty="0" err="1">
                <a:latin typeface="Consolas" panose="020B0609020204030204" pitchFamily="49" charset="0"/>
              </a:rPr>
              <a:t>printf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d",n</a:t>
            </a:r>
            <a:r>
              <a:rPr lang="en-US" altLang="ko-KR" sz="2400" dirty="0">
                <a:latin typeface="Consolas" panose="020B0609020204030204" pitchFamily="49" charset="0"/>
              </a:rPr>
              <a:t>*5-24);</a:t>
            </a:r>
            <a:endParaRPr lang="en-US" altLang="ko-KR" sz="2400" dirty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printf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("%d",</a:t>
            </a:r>
            <a:r>
              <a:rPr lang="en-US" altLang="ko-KR" sz="2400" dirty="0" err="1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atoi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(gets(&amp;n))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*5-24);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7910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7.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알고리즘</a:t>
            </a:r>
            <a:r>
              <a:rPr lang="ko-KR" altLang="en-US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 깡패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는 못 이겨</a:t>
            </a:r>
            <a:endParaRPr lang="en-US" altLang="ko-KR" b="1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5520" y="2710984"/>
            <a:ext cx="7661072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just"/>
            <a:r>
              <a:rPr lang="pt-BR" altLang="ko-KR" sz="2400" dirty="0">
                <a:latin typeface="Consolas" panose="020B0609020204030204" pitchFamily="49" charset="0"/>
              </a:rPr>
              <a:t>main(n,m){</a:t>
            </a:r>
          </a:p>
          <a:p>
            <a:pPr algn="just"/>
            <a:r>
              <a:rPr lang="pt-BR" altLang="ko-KR" sz="2400" dirty="0">
                <a:latin typeface="Consolas" panose="020B0609020204030204" pitchFamily="49" charset="0"/>
              </a:rPr>
              <a:t>    scanf("%d",&amp;n);for(m=n;(m-n)%3|n%5;)n--;</a:t>
            </a:r>
          </a:p>
          <a:p>
            <a:pPr algn="just"/>
            <a:r>
              <a:rPr lang="pt-BR" altLang="ko-KR" sz="2400" dirty="0">
                <a:latin typeface="Consolas" panose="020B0609020204030204" pitchFamily="49" charset="0"/>
              </a:rPr>
              <a:t>    printf("%d",n&lt;0?-1:(m-n)/3+n/5);</a:t>
            </a:r>
          </a:p>
          <a:p>
            <a:pPr algn="just"/>
            <a:r>
              <a:rPr lang="pt-BR" altLang="ko-KR" sz="2400" dirty="0">
                <a:latin typeface="Consolas" panose="020B0609020204030204" pitchFamily="49" charset="0"/>
              </a:rPr>
              <a:t>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5853033" y="4409559"/>
            <a:ext cx="48603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1296" y="5296868"/>
            <a:ext cx="1088952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just"/>
            <a:r>
              <a:rPr lang="pt-BR" altLang="ko-KR" sz="2400" dirty="0">
                <a:latin typeface="Consolas" panose="020B0609020204030204" pitchFamily="49" charset="0"/>
              </a:rPr>
              <a:t>main(N){scanf("%d",&amp;N);printf("%d",N-4&amp;&amp;N-7?1+--N/5+N%5%2:-1);}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78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7.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기타 소소한 기법들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3446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출력 문자열이 겹치는 특수한 상황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0078" y="3770461"/>
            <a:ext cx="881202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puts(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a?</a:t>
            </a:r>
            <a:r>
              <a:rPr lang="en-US" altLang="ko-KR" sz="2400" dirty="0" err="1">
                <a:latin typeface="Consolas" panose="020B0609020204030204" pitchFamily="49" charset="0"/>
              </a:rPr>
              <a:t>"UNHAPPY"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:"HAPPY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US" altLang="ko-KR" sz="2400" dirty="0">
                <a:latin typeface="Consolas" panose="020B0609020204030204" pitchFamily="49" charset="0"/>
              </a:rPr>
              <a:t>);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puts("UNHAPPY"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+!a*2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);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19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1.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C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언어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숏코딩의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기본 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4403" y="3770461"/>
            <a:ext cx="324319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>
                <a:latin typeface="Consolas" panose="020B0609020204030204" pitchFamily="49" charset="0"/>
              </a:rPr>
              <a:t>n;main</a:t>
            </a:r>
            <a:r>
              <a:rPr lang="en-US" altLang="ko-KR" sz="2400" dirty="0">
                <a:latin typeface="Consolas" panose="020B0609020204030204" pitchFamily="49" charset="0"/>
              </a:rPr>
              <a:t>(</a:t>
            </a:r>
            <a:r>
              <a:rPr lang="en-US" altLang="ko-KR" sz="2400" dirty="0" err="1">
                <a:latin typeface="Consolas" panose="020B0609020204030204" pitchFamily="49" charset="0"/>
              </a:rPr>
              <a:t>a,b</a:t>
            </a:r>
            <a:r>
              <a:rPr lang="en-US" altLang="ko-KR" sz="2400" dirty="0">
                <a:latin typeface="Consolas" panose="020B0609020204030204" pitchFamily="49" charset="0"/>
              </a:rPr>
              <a:t>){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357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3018503" y="3071351"/>
            <a:ext cx="6154994" cy="715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Thank you for watching!</a:t>
            </a:r>
          </a:p>
        </p:txBody>
      </p:sp>
    </p:spTree>
    <p:extLst>
      <p:ext uri="{BB962C8B-B14F-4D97-AF65-F5344CB8AC3E}">
        <p14:creationId xmlns:p14="http://schemas.microsoft.com/office/powerpoint/2010/main" val="304639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1.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7672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자료형은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b="1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꼭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필요할 때만</a:t>
            </a:r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!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그 외에는 전부 생략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(</a:t>
            </a:r>
            <a:r>
              <a:rPr lang="en-US" altLang="ko-KR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int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)</a:t>
            </a:r>
            <a:endParaRPr lang="ko-KR" altLang="en-US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0178" y="3770461"/>
            <a:ext cx="647164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main(double a){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lf",&amp;a</a:t>
            </a:r>
            <a:r>
              <a:rPr lang="en-US" altLang="ko-KR" sz="2400" dirty="0">
                <a:latin typeface="Consolas" panose="020B0609020204030204" pitchFamily="49" charset="0"/>
              </a:rPr>
              <a:t>);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6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1.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0422"/>
          </a:xfrm>
        </p:spPr>
        <p:txBody>
          <a:bodyPr/>
          <a:lstStyle/>
          <a:p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변수명은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글자 이상 쓰면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흑우</a:t>
            </a:r>
            <a:endParaRPr lang="ko-KR" altLang="en-US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pic>
        <p:nvPicPr>
          <p:cNvPr id="1026" name="Picture 2" descr="íì°ì ëí ì´ë¯¸ì§ ê²ìê²°ê³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4" b="95685" l="10000" r="90000">
                        <a14:foregroundMark x1="24125" y1="27017" x2="24500" y2="27767"/>
                        <a14:foregroundMark x1="55750" y1="88555" x2="54500" y2="91370"/>
                        <a14:foregroundMark x1="41375" y1="87805" x2="41125" y2="92308"/>
                        <a14:foregroundMark x1="39875" y1="91932" x2="39125" y2="93246"/>
                        <a14:foregroundMark x1="48750" y1="91557" x2="48625" y2="95685"/>
                        <a14:backgroundMark x1="30125" y1="11257" x2="35500" y2="20450"/>
                        <a14:backgroundMark x1="47625" y1="32083" x2="48250" y2="3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393" y="721038"/>
            <a:ext cx="2469055" cy="164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4300" y="3770461"/>
            <a:ext cx="5923417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main(</a:t>
            </a:r>
            <a:r>
              <a:rPr lang="en-US" altLang="ko-KR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num</a:t>
            </a:r>
            <a:r>
              <a:rPr lang="en-US" altLang="ko-KR" sz="2400" dirty="0">
                <a:latin typeface="Consolas" panose="020B0609020204030204" pitchFamily="49" charset="0"/>
              </a:rPr>
              <a:t>){ ... }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main(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n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){ ... 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98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1.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/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띄어쓰기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,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인덴트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및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개행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, 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불필요한 중괄호는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모조리 </a:t>
            </a:r>
            <a:r>
              <a:rPr lang="ko-KR" altLang="en-US" b="1" dirty="0">
                <a:solidFill>
                  <a:srgbClr val="FF0000"/>
                </a:solidFill>
                <a:latin typeface="한컴산뜻돋움" panose="02000000000000000000" pitchFamily="2" charset="-127"/>
                <a:ea typeface="한컴산뜻돋움" panose="02000000000000000000" pitchFamily="2" charset="-127"/>
              </a:rPr>
              <a:t>삭제</a:t>
            </a:r>
            <a:endParaRPr lang="en-US" altLang="ko-KR" b="1" dirty="0">
              <a:solidFill>
                <a:srgbClr val="FF0000"/>
              </a:solidFill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  <a:p>
            <a:r>
              <a:rPr lang="ko-KR" altLang="en-US" sz="1400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숏코딩할</a:t>
            </a:r>
            <a:r>
              <a:rPr lang="ko-KR" altLang="en-US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때 </a:t>
            </a:r>
            <a:r>
              <a:rPr lang="ko-KR" altLang="en-US" sz="1400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가독성</a:t>
            </a:r>
            <a:r>
              <a:rPr lang="ko-KR" altLang="en-US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따위</a:t>
            </a:r>
            <a:r>
              <a:rPr lang="en-US" altLang="ko-KR" sz="1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015" y="3031797"/>
            <a:ext cx="5791970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a[10];</a:t>
            </a:r>
            <a:r>
              <a:rPr lang="en-US" altLang="ko-KR" sz="2400" dirty="0" err="1">
                <a:latin typeface="Consolas" panose="020B0609020204030204" pitchFamily="49" charset="0"/>
              </a:rPr>
              <a:t>i;main</a:t>
            </a:r>
            <a:r>
              <a:rPr lang="en-US" altLang="ko-KR" sz="2400" dirty="0">
                <a:latin typeface="Consolas" panose="020B0609020204030204" pitchFamily="49" charset="0"/>
              </a:rPr>
              <a:t>(n){</a:t>
            </a:r>
          </a:p>
          <a:p>
            <a:r>
              <a:rPr lang="en-US" altLang="ko-KR" sz="2400" dirty="0">
                <a:latin typeface="Consolas" panose="020B0609020204030204" pitchFamily="49" charset="0"/>
              </a:rPr>
              <a:t>    for(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("%d", &amp;n);</a:t>
            </a:r>
            <a:r>
              <a:rPr lang="en-US" altLang="ko-KR" sz="2400" dirty="0" err="1">
                <a:latin typeface="Consolas" panose="020B0609020204030204" pitchFamily="49" charset="0"/>
              </a:rPr>
              <a:t>i</a:t>
            </a:r>
            <a:r>
              <a:rPr lang="en-US" altLang="ko-KR" sz="2400" dirty="0">
                <a:latin typeface="Consolas" panose="020B0609020204030204" pitchFamily="49" charset="0"/>
              </a:rPr>
              <a:t>&lt;</a:t>
            </a:r>
            <a:r>
              <a:rPr lang="en-US" altLang="ko-KR" sz="2400" dirty="0" err="1">
                <a:latin typeface="Consolas" panose="020B0609020204030204" pitchFamily="49" charset="0"/>
              </a:rPr>
              <a:t>n;i</a:t>
            </a:r>
            <a:r>
              <a:rPr lang="en-US" altLang="ko-KR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altLang="ko-KR" sz="2400" dirty="0">
                <a:latin typeface="Consolas" panose="020B0609020204030204" pitchFamily="49" charset="0"/>
              </a:rPr>
              <a:t>        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("%d", &amp;a[</a:t>
            </a:r>
            <a:r>
              <a:rPr lang="en-US" altLang="ko-KR" sz="2400" dirty="0" err="1">
                <a:latin typeface="Consolas" panose="020B0609020204030204" pitchFamily="49" charset="0"/>
              </a:rPr>
              <a:t>i</a:t>
            </a:r>
            <a:r>
              <a:rPr lang="en-US" altLang="ko-KR" sz="2400" dirty="0">
                <a:latin typeface="Consolas" panose="020B0609020204030204" pitchFamily="49" charset="0"/>
              </a:rPr>
              <a:t>]);</a:t>
            </a:r>
          </a:p>
          <a:p>
            <a:r>
              <a:rPr lang="en-US" altLang="ko-KR" sz="2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altLang="ko-KR" sz="2400" dirty="0">
                <a:latin typeface="Consolas" panose="020B0609020204030204" pitchFamily="49" charset="0"/>
              </a:rPr>
              <a:t>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42950" y="2291715"/>
            <a:ext cx="340995" cy="340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991096" y="3770461"/>
            <a:ext cx="1020984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a[10];</a:t>
            </a:r>
            <a:r>
              <a:rPr lang="en-US" altLang="ko-KR" sz="2400" dirty="0" err="1">
                <a:latin typeface="Consolas" panose="020B0609020204030204" pitchFamily="49" charset="0"/>
              </a:rPr>
              <a:t>i;main</a:t>
            </a:r>
            <a:r>
              <a:rPr lang="en-US" altLang="ko-KR" sz="2400" dirty="0">
                <a:latin typeface="Consolas" panose="020B0609020204030204" pitchFamily="49" charset="0"/>
              </a:rPr>
              <a:t>(n){for(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d",&amp;n</a:t>
            </a:r>
            <a:r>
              <a:rPr lang="en-US" altLang="ko-KR" sz="2400" dirty="0">
                <a:latin typeface="Consolas" panose="020B0609020204030204" pitchFamily="49" charset="0"/>
              </a:rPr>
              <a:t>);</a:t>
            </a:r>
            <a:r>
              <a:rPr lang="en-US" altLang="ko-KR" sz="2400" dirty="0" err="1">
                <a:latin typeface="Consolas" panose="020B0609020204030204" pitchFamily="49" charset="0"/>
              </a:rPr>
              <a:t>i</a:t>
            </a:r>
            <a:r>
              <a:rPr lang="en-US" altLang="ko-KR" sz="2400" dirty="0">
                <a:latin typeface="Consolas" panose="020B0609020204030204" pitchFamily="49" charset="0"/>
              </a:rPr>
              <a:t>&lt;n;)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("%d",</a:t>
            </a:r>
            <a:r>
              <a:rPr lang="en-US" altLang="ko-KR" sz="2400" dirty="0" err="1">
                <a:latin typeface="Consolas" panose="020B0609020204030204" pitchFamily="49" charset="0"/>
              </a:rPr>
              <a:t>a+i</a:t>
            </a:r>
            <a:r>
              <a:rPr lang="en-US" altLang="ko-KR" sz="2400" dirty="0">
                <a:latin typeface="Consolas" panose="020B0609020204030204" pitchFamily="49" charset="0"/>
              </a:rPr>
              <a:t>++);}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1.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기본 규칙들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0422"/>
          </a:xfrm>
        </p:spPr>
        <p:txBody>
          <a:bodyPr/>
          <a:lstStyle/>
          <a:p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while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보다는 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for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와 친하게 지낼 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04227" y="3770461"/>
            <a:ext cx="5583581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while(</a:t>
            </a:r>
            <a:r>
              <a:rPr lang="en-US" altLang="ko-KR" sz="2400" dirty="0">
                <a:latin typeface="Consolas" panose="020B0609020204030204" pitchFamily="49" charset="0"/>
              </a:rPr>
              <a:t>e1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</a:rPr>
              <a:t>e2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  <a:r>
              <a:rPr lang="en-US" altLang="ko-KR" sz="2400" dirty="0"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for(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e1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e2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e4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e3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;</a:t>
            </a:r>
            <a:endParaRPr lang="ko-KR" altLang="en-US" sz="2400" dirty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0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대소 비교는 나눗셈으로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~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형변환은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곱셈으로</a:t>
            </a:r>
            <a:r>
              <a:rPr lang="en-US" altLang="ko-KR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~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98952" y="2955909"/>
            <a:ext cx="4394152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while(a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&lt;=</a:t>
            </a:r>
            <a:r>
              <a:rPr lang="en-US" altLang="ko-KR" sz="2400" dirty="0">
                <a:latin typeface="Consolas" panose="020B0609020204030204" pitchFamily="49" charset="0"/>
              </a:rPr>
              <a:t>b)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while(b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/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a)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3454" y="3770461"/>
            <a:ext cx="554510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(double)</a:t>
            </a:r>
            <a:r>
              <a:rPr lang="en-US" altLang="ko-KR" sz="2400" dirty="0">
                <a:latin typeface="Consolas" panose="020B0609020204030204" pitchFamily="49" charset="0"/>
              </a:rPr>
              <a:t>n/m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1.0*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n/m  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1.*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n/m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8610" y="4585013"/>
            <a:ext cx="605486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(long long)</a:t>
            </a:r>
            <a:r>
              <a:rPr lang="en-US" altLang="ko-KR" sz="2400" dirty="0">
                <a:latin typeface="Consolas" panose="020B0609020204030204" pitchFamily="49" charset="0"/>
              </a:rPr>
              <a:t>p*q 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1ll*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p*q  </a:t>
            </a:r>
            <a:r>
              <a:rPr lang="en-US" altLang="ko-KR" sz="2400" dirty="0">
                <a:solidFill>
                  <a:srgbClr val="00B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1l*</a:t>
            </a:r>
            <a:r>
              <a:rPr lang="en-US" altLang="ko-KR" sz="2400" dirty="0">
                <a:latin typeface="Consolas" panose="020B0609020204030204" pitchFamily="49" charset="0"/>
                <a:sym typeface="Wingdings" panose="05000000000000000000" pitchFamily="2" charset="2"/>
              </a:rPr>
              <a:t>p*q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21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2. </a:t>
            </a:r>
            <a:r>
              <a:rPr lang="ko-KR" altLang="en-US" b="1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연산자를 이용한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6172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함수의 </a:t>
            </a:r>
            <a:r>
              <a:rPr lang="ko-KR" altLang="en-US" dirty="0" err="1">
                <a:latin typeface="한컴산뜻돋움" panose="02000000000000000000" pitchFamily="2" charset="-127"/>
                <a:ea typeface="한컴산뜻돋움" panose="02000000000000000000" pitchFamily="2" charset="-127"/>
              </a:rPr>
              <a:t>리턴값을</a:t>
            </a:r>
            <a:r>
              <a:rPr lang="ko-KR" altLang="en-US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 적극적으로 활용</a:t>
            </a:r>
            <a:endParaRPr lang="en-US" altLang="ko-KR" dirty="0">
              <a:latin typeface="한컴산뜻돋움" panose="02000000000000000000" pitchFamily="2" charset="-127"/>
              <a:ea typeface="한컴산뜻돋움" panose="02000000000000000000" pitchFamily="2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4580" y="3770461"/>
            <a:ext cx="392286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for(;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~</a:t>
            </a:r>
            <a:r>
              <a:rPr lang="en-US" altLang="ko-KR" sz="2400" dirty="0" err="1">
                <a:latin typeface="Consolas" panose="020B0609020204030204" pitchFamily="49" charset="0"/>
              </a:rPr>
              <a:t>scanf</a:t>
            </a:r>
            <a:r>
              <a:rPr lang="en-US" altLang="ko-KR" sz="2400" dirty="0">
                <a:latin typeface="Consolas" panose="020B0609020204030204" pitchFamily="49" charset="0"/>
              </a:rPr>
              <a:t>("%</a:t>
            </a:r>
            <a:r>
              <a:rPr lang="en-US" altLang="ko-KR" sz="2400" dirty="0" err="1">
                <a:latin typeface="Consolas" panose="020B0609020204030204" pitchFamily="49" charset="0"/>
              </a:rPr>
              <a:t>d",&amp;n</a:t>
            </a:r>
            <a:r>
              <a:rPr lang="en-US" altLang="ko-KR" sz="2400" dirty="0">
                <a:latin typeface="Consolas" panose="020B0609020204030204" pitchFamily="49" charset="0"/>
              </a:rPr>
              <a:t>);)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7645" y="2955909"/>
            <a:ext cx="7936789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for(;c=</a:t>
            </a:r>
            <a:r>
              <a:rPr lang="en-US" altLang="ko-KR" sz="2400" dirty="0" err="1">
                <a:latin typeface="Consolas" panose="020B0609020204030204" pitchFamily="49" charset="0"/>
              </a:rPr>
              <a:t>getchar</a:t>
            </a:r>
            <a:r>
              <a:rPr lang="en-US" altLang="ko-KR" sz="2400" dirty="0">
                <a:latin typeface="Consolas" panose="020B0609020204030204" pitchFamily="49" charset="0"/>
              </a:rPr>
              <a:t>(),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~</a:t>
            </a:r>
            <a:r>
              <a:rPr lang="en-US" altLang="ko-KR" sz="2400" dirty="0">
                <a:latin typeface="Consolas" panose="020B0609020204030204" pitchFamily="49" charset="0"/>
              </a:rPr>
              <a:t>c;) </a:t>
            </a:r>
            <a:r>
              <a:rPr lang="ko-KR" altLang="en-US" sz="2400" dirty="0">
                <a:latin typeface="한컴산뜻돋움" panose="02000000000000000000" pitchFamily="2" charset="-127"/>
                <a:ea typeface="한컴산뜻돋움" panose="02000000000000000000" pitchFamily="2" charset="-127"/>
              </a:rPr>
              <a:t>또는</a:t>
            </a:r>
            <a:r>
              <a:rPr lang="ko-KR" altLang="en-US" sz="2400" dirty="0"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latin typeface="Consolas" panose="020B0609020204030204" pitchFamily="49" charset="0"/>
              </a:rPr>
              <a:t>for(;c=</a:t>
            </a:r>
            <a:r>
              <a:rPr lang="en-US" altLang="ko-KR" sz="2400" dirty="0">
                <a:solidFill>
                  <a:srgbClr val="FF0000"/>
                </a:solidFill>
                <a:latin typeface="Consolas" panose="020B0609020204030204" pitchFamily="49" charset="0"/>
              </a:rPr>
              <a:t>~</a:t>
            </a:r>
            <a:r>
              <a:rPr lang="en-US" altLang="ko-KR" sz="2400" dirty="0" err="1">
                <a:latin typeface="Consolas" panose="020B0609020204030204" pitchFamily="49" charset="0"/>
              </a:rPr>
              <a:t>getchar</a:t>
            </a:r>
            <a:r>
              <a:rPr lang="en-US" altLang="ko-KR" sz="2400" dirty="0">
                <a:latin typeface="Consolas" panose="020B0609020204030204" pitchFamily="49" charset="0"/>
              </a:rPr>
              <a:t>();)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9324" y="4585013"/>
            <a:ext cx="2733442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latin typeface="Consolas" panose="020B0609020204030204" pitchFamily="49" charset="0"/>
              </a:rPr>
              <a:t>for(;gets(&amp;a);)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2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1135</Words>
  <Application>Microsoft Office PowerPoint</Application>
  <PresentationFormat>와이드스크린</PresentationFormat>
  <Paragraphs>119</Paragraphs>
  <Slides>30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5" baseType="lpstr">
      <vt:lpstr>맑은 고딕</vt:lpstr>
      <vt:lpstr>한컴산뜻돋움</vt:lpstr>
      <vt:lpstr>Arial</vt:lpstr>
      <vt:lpstr>Consolas</vt:lpstr>
      <vt:lpstr>Office 테마</vt:lpstr>
      <vt:lpstr>Short Coding with C</vt:lpstr>
      <vt:lpstr>목차</vt:lpstr>
      <vt:lpstr>1. 기본 규칙들</vt:lpstr>
      <vt:lpstr>1. 기본 규칙들</vt:lpstr>
      <vt:lpstr>1. 기본 규칙들</vt:lpstr>
      <vt:lpstr>1. 기본 규칙들</vt:lpstr>
      <vt:lpstr>1. 기본 규칙들</vt:lpstr>
      <vt:lpstr>2. 연산자를 이용한 기법</vt:lpstr>
      <vt:lpstr>2. 연산자를 이용한 기법</vt:lpstr>
      <vt:lpstr>2. 연산자를 이용한 기법</vt:lpstr>
      <vt:lpstr>2. 연산자를 이용한 기법</vt:lpstr>
      <vt:lpstr>2. 연산자를 이용한 기법</vt:lpstr>
      <vt:lpstr>2. 연산자를 이용한 기법</vt:lpstr>
      <vt:lpstr>2. 연산자를 이용한 기법</vt:lpstr>
      <vt:lpstr>3. 메모리의 침범과 활용</vt:lpstr>
      <vt:lpstr>3. 메모리의 침범과 활용</vt:lpstr>
      <vt:lpstr>3. 메모리의 침범과 활용</vt:lpstr>
      <vt:lpstr>3. 메모리의 침범과 활용</vt:lpstr>
      <vt:lpstr>4. 바이너리 코드</vt:lpstr>
      <vt:lpstr>5. 메인 재귀</vt:lpstr>
      <vt:lpstr>5. 메인 재귀</vt:lpstr>
      <vt:lpstr>5. 메인 재귀</vt:lpstr>
      <vt:lpstr>6. 레지스터 다루기</vt:lpstr>
      <vt:lpstr>6. 레지스터 다루기</vt:lpstr>
      <vt:lpstr>7. 기타 소소한 기법들</vt:lpstr>
      <vt:lpstr>7. 기타 소소한 기법들</vt:lpstr>
      <vt:lpstr>7. 기타 소소한 기법들</vt:lpstr>
      <vt:lpstr>7. 기타 소소한 기법들</vt:lpstr>
      <vt:lpstr>7. 기타 소소한 기법들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Coding with C</dc:title>
  <dc:creator>Yun Goon</dc:creator>
  <cp:lastModifiedBy>Yun Goon</cp:lastModifiedBy>
  <cp:revision>45</cp:revision>
  <dcterms:created xsi:type="dcterms:W3CDTF">2018-12-24T06:53:22Z</dcterms:created>
  <dcterms:modified xsi:type="dcterms:W3CDTF">2020-08-21T06:57:14Z</dcterms:modified>
</cp:coreProperties>
</file>