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sldIdLst>
    <p:sldId id="257" r:id="rId2"/>
    <p:sldId id="258" r:id="rId3"/>
    <p:sldId id="276" r:id="rId4"/>
    <p:sldId id="275" r:id="rId5"/>
    <p:sldId id="429" r:id="rId6"/>
    <p:sldId id="277" r:id="rId7"/>
    <p:sldId id="405" r:id="rId8"/>
    <p:sldId id="406" r:id="rId9"/>
    <p:sldId id="407" r:id="rId10"/>
    <p:sldId id="408" r:id="rId11"/>
    <p:sldId id="409" r:id="rId12"/>
    <p:sldId id="410" r:id="rId13"/>
    <p:sldId id="411" r:id="rId14"/>
    <p:sldId id="412" r:id="rId15"/>
    <p:sldId id="413" r:id="rId16"/>
    <p:sldId id="414" r:id="rId17"/>
    <p:sldId id="416" r:id="rId18"/>
    <p:sldId id="417" r:id="rId19"/>
    <p:sldId id="262" r:id="rId20"/>
    <p:sldId id="263" r:id="rId21"/>
    <p:sldId id="264" r:id="rId22"/>
    <p:sldId id="265" r:id="rId23"/>
    <p:sldId id="419" r:id="rId24"/>
    <p:sldId id="420" r:id="rId25"/>
    <p:sldId id="421" r:id="rId26"/>
    <p:sldId id="422" r:id="rId27"/>
    <p:sldId id="423" r:id="rId28"/>
    <p:sldId id="424" r:id="rId29"/>
    <p:sldId id="425" r:id="rId30"/>
    <p:sldId id="418" r:id="rId31"/>
    <p:sldId id="426" r:id="rId32"/>
    <p:sldId id="428" r:id="rId33"/>
    <p:sldId id="427" r:id="rId34"/>
    <p:sldId id="282" r:id="rId35"/>
    <p:sldId id="281" r:id="rId36"/>
    <p:sldId id="284" r:id="rId37"/>
    <p:sldId id="285" r:id="rId38"/>
    <p:sldId id="399" r:id="rId39"/>
    <p:sldId id="398" r:id="rId40"/>
    <p:sldId id="288" r:id="rId41"/>
    <p:sldId id="289" r:id="rId42"/>
    <p:sldId id="290" r:id="rId43"/>
    <p:sldId id="291" r:id="rId44"/>
    <p:sldId id="292" r:id="rId45"/>
    <p:sldId id="293" r:id="rId46"/>
    <p:sldId id="401" r:id="rId47"/>
    <p:sldId id="402" r:id="rId48"/>
    <p:sldId id="403" r:id="rId49"/>
    <p:sldId id="404" r:id="rId50"/>
    <p:sldId id="295" r:id="rId51"/>
    <p:sldId id="296" r:id="rId52"/>
    <p:sldId id="297" r:id="rId53"/>
    <p:sldId id="299" r:id="rId54"/>
    <p:sldId id="301" r:id="rId55"/>
    <p:sldId id="300" r:id="rId56"/>
    <p:sldId id="302" r:id="rId57"/>
    <p:sldId id="304" r:id="rId58"/>
    <p:sldId id="305" r:id="rId59"/>
    <p:sldId id="306" r:id="rId60"/>
    <p:sldId id="377" r:id="rId61"/>
    <p:sldId id="378" r:id="rId62"/>
    <p:sldId id="379" r:id="rId63"/>
    <p:sldId id="380" r:id="rId64"/>
    <p:sldId id="381" r:id="rId65"/>
    <p:sldId id="382" r:id="rId66"/>
    <p:sldId id="383" r:id="rId67"/>
    <p:sldId id="307" r:id="rId68"/>
    <p:sldId id="384" r:id="rId69"/>
    <p:sldId id="430" r:id="rId70"/>
    <p:sldId id="386" r:id="rId71"/>
    <p:sldId id="387" r:id="rId72"/>
    <p:sldId id="308" r:id="rId73"/>
    <p:sldId id="388" r:id="rId74"/>
    <p:sldId id="389" r:id="rId75"/>
    <p:sldId id="390" r:id="rId76"/>
    <p:sldId id="310" r:id="rId77"/>
    <p:sldId id="311" r:id="rId78"/>
    <p:sldId id="312" r:id="rId79"/>
    <p:sldId id="313" r:id="rId80"/>
    <p:sldId id="314" r:id="rId81"/>
    <p:sldId id="315" r:id="rId82"/>
    <p:sldId id="316" r:id="rId83"/>
    <p:sldId id="317" r:id="rId84"/>
    <p:sldId id="318" r:id="rId85"/>
    <p:sldId id="319" r:id="rId86"/>
    <p:sldId id="320" r:id="rId87"/>
    <p:sldId id="321" r:id="rId88"/>
    <p:sldId id="322" r:id="rId89"/>
    <p:sldId id="323" r:id="rId90"/>
    <p:sldId id="324" r:id="rId91"/>
    <p:sldId id="325" r:id="rId92"/>
    <p:sldId id="326" r:id="rId93"/>
    <p:sldId id="327" r:id="rId94"/>
    <p:sldId id="328" r:id="rId95"/>
    <p:sldId id="329" r:id="rId96"/>
    <p:sldId id="397" r:id="rId97"/>
    <p:sldId id="331" r:id="rId98"/>
    <p:sldId id="330" r:id="rId99"/>
    <p:sldId id="332" r:id="rId100"/>
    <p:sldId id="333" r:id="rId101"/>
    <p:sldId id="334" r:id="rId102"/>
    <p:sldId id="393" r:id="rId103"/>
    <p:sldId id="391" r:id="rId104"/>
    <p:sldId id="392" r:id="rId105"/>
    <p:sldId id="394" r:id="rId106"/>
    <p:sldId id="396" r:id="rId107"/>
    <p:sldId id="336" r:id="rId108"/>
    <p:sldId id="352" r:id="rId109"/>
    <p:sldId id="353" r:id="rId110"/>
    <p:sldId id="354" r:id="rId111"/>
    <p:sldId id="355" r:id="rId112"/>
    <p:sldId id="356" r:id="rId113"/>
    <p:sldId id="357" r:id="rId114"/>
    <p:sldId id="358" r:id="rId115"/>
    <p:sldId id="360" r:id="rId116"/>
    <p:sldId id="361" r:id="rId117"/>
    <p:sldId id="363" r:id="rId118"/>
    <p:sldId id="364" r:id="rId119"/>
    <p:sldId id="365" r:id="rId120"/>
    <p:sldId id="367" r:id="rId121"/>
    <p:sldId id="368" r:id="rId122"/>
    <p:sldId id="369" r:id="rId123"/>
    <p:sldId id="370" r:id="rId124"/>
    <p:sldId id="371" r:id="rId125"/>
    <p:sldId id="372" r:id="rId126"/>
    <p:sldId id="337" r:id="rId127"/>
    <p:sldId id="373" r:id="rId128"/>
    <p:sldId id="338" r:id="rId129"/>
    <p:sldId id="340" r:id="rId130"/>
    <p:sldId id="339" r:id="rId131"/>
    <p:sldId id="374" r:id="rId132"/>
    <p:sldId id="375" r:id="rId133"/>
    <p:sldId id="376" r:id="rId134"/>
    <p:sldId id="341" r:id="rId135"/>
    <p:sldId id="342" r:id="rId136"/>
    <p:sldId id="343" r:id="rId137"/>
    <p:sldId id="344" r:id="rId138"/>
    <p:sldId id="345" r:id="rId139"/>
    <p:sldId id="346" r:id="rId140"/>
    <p:sldId id="347" r:id="rId141"/>
    <p:sldId id="348" r:id="rId142"/>
    <p:sldId id="349" r:id="rId143"/>
    <p:sldId id="350" r:id="rId144"/>
    <p:sldId id="351" r:id="rId145"/>
    <p:sldId id="272" r:id="rId146"/>
    <p:sldId id="303" r:id="rId147"/>
    <p:sldId id="335" r:id="rId148"/>
    <p:sldId id="362" r:id="rId149"/>
    <p:sldId id="415" r:id="rId150"/>
  </p:sldIdLst>
  <p:sldSz cx="4610100" cy="3460750"/>
  <p:notesSz cx="4610100" cy="346075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보통 스타일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6"/>
    <p:restoredTop sz="86246"/>
  </p:normalViewPr>
  <p:slideViewPr>
    <p:cSldViewPr>
      <p:cViewPr varScale="1">
        <p:scale>
          <a:sx n="207" d="100"/>
          <a:sy n="207" d="100"/>
        </p:scale>
        <p:origin x="176" y="185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367" d="100"/>
          <a:sy n="367" d="100"/>
        </p:scale>
        <p:origin x="2360" y="17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1997075" cy="173038"/>
          </a:xfrm>
          <a:prstGeom prst="rect">
            <a:avLst/>
          </a:prstGeom>
        </p:spPr>
        <p:txBody>
          <a:bodyPr vert="horz" lIns="91440" tIns="45720" rIns="91440" bIns="45720" rtlCol="0"/>
          <a:lstStyle>
            <a:lvl1pPr algn="l">
              <a:defRPr sz="1200"/>
            </a:lvl1pPr>
          </a:lstStyle>
          <a:p>
            <a:endParaRPr kumimoji="1" lang="ko-KR" altLang="en-US"/>
          </a:p>
        </p:txBody>
      </p:sp>
      <p:sp>
        <p:nvSpPr>
          <p:cNvPr id="3" name="날짜 개체 틀 2"/>
          <p:cNvSpPr>
            <a:spLocks noGrp="1"/>
          </p:cNvSpPr>
          <p:nvPr>
            <p:ph type="dt" idx="1"/>
          </p:nvPr>
        </p:nvSpPr>
        <p:spPr>
          <a:xfrm>
            <a:off x="2611438" y="0"/>
            <a:ext cx="1997075" cy="173038"/>
          </a:xfrm>
          <a:prstGeom prst="rect">
            <a:avLst/>
          </a:prstGeom>
        </p:spPr>
        <p:txBody>
          <a:bodyPr vert="horz" lIns="91440" tIns="45720" rIns="91440" bIns="45720" rtlCol="0"/>
          <a:lstStyle>
            <a:lvl1pPr algn="r">
              <a:defRPr sz="1200"/>
            </a:lvl1pPr>
          </a:lstStyle>
          <a:p>
            <a:fld id="{4C16BF90-2D41-1142-837C-721C63E6870A}" type="datetimeFigureOut">
              <a:rPr kumimoji="1" lang="ko-KR" altLang="en-US" smtClean="0"/>
              <a:t>2018. 12. 26.</a:t>
            </a:fld>
            <a:endParaRPr kumimoji="1" lang="ko-KR" altLang="en-US"/>
          </a:p>
        </p:txBody>
      </p:sp>
      <p:sp>
        <p:nvSpPr>
          <p:cNvPr id="4" name="슬라이드 이미지 개체 틀 3"/>
          <p:cNvSpPr>
            <a:spLocks noGrp="1" noRot="1" noChangeAspect="1"/>
          </p:cNvSpPr>
          <p:nvPr>
            <p:ph type="sldImg" idx="2"/>
          </p:nvPr>
        </p:nvSpPr>
        <p:spPr>
          <a:xfrm>
            <a:off x="1527175" y="433388"/>
            <a:ext cx="1555750" cy="1166812"/>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460375" y="1665288"/>
            <a:ext cx="3689350" cy="1363662"/>
          </a:xfrm>
          <a:prstGeom prst="rect">
            <a:avLst/>
          </a:prstGeom>
        </p:spPr>
        <p:txBody>
          <a:bodyPr vert="horz" lIns="91440" tIns="45720" rIns="91440" bIns="45720" rtlCol="0"/>
          <a:lstStyle/>
          <a:p>
            <a:r>
              <a:rPr kumimoji="1" lang="ko-KR" altLang="en-US"/>
              <a:t>마스터 텍스트 스타일 편집
둘째 수준
셋째 수준
넷째 수준
다섯째 수준</a:t>
            </a:r>
          </a:p>
        </p:txBody>
      </p:sp>
      <p:sp>
        <p:nvSpPr>
          <p:cNvPr id="6" name="바닥글 개체 틀 5"/>
          <p:cNvSpPr>
            <a:spLocks noGrp="1"/>
          </p:cNvSpPr>
          <p:nvPr>
            <p:ph type="ftr" sz="quarter" idx="4"/>
          </p:nvPr>
        </p:nvSpPr>
        <p:spPr>
          <a:xfrm>
            <a:off x="0" y="3287713"/>
            <a:ext cx="1997075" cy="173037"/>
          </a:xfrm>
          <a:prstGeom prst="rect">
            <a:avLst/>
          </a:prstGeom>
        </p:spPr>
        <p:txBody>
          <a:bodyPr vert="horz" lIns="91440" tIns="45720" rIns="91440" bIns="45720" rtlCol="0" anchor="b"/>
          <a:lstStyle>
            <a:lvl1pPr algn="l">
              <a:defRPr sz="1200"/>
            </a:lvl1pPr>
          </a:lstStyle>
          <a:p>
            <a:endParaRPr kumimoji="1" lang="ko-KR" altLang="en-US"/>
          </a:p>
        </p:txBody>
      </p:sp>
      <p:sp>
        <p:nvSpPr>
          <p:cNvPr id="7" name="슬라이드 번호 개체 틀 6"/>
          <p:cNvSpPr>
            <a:spLocks noGrp="1"/>
          </p:cNvSpPr>
          <p:nvPr>
            <p:ph type="sldNum" sz="quarter" idx="5"/>
          </p:nvPr>
        </p:nvSpPr>
        <p:spPr>
          <a:xfrm>
            <a:off x="2611438" y="3287713"/>
            <a:ext cx="1997075" cy="173037"/>
          </a:xfrm>
          <a:prstGeom prst="rect">
            <a:avLst/>
          </a:prstGeom>
        </p:spPr>
        <p:txBody>
          <a:bodyPr vert="horz" lIns="91440" tIns="45720" rIns="91440" bIns="45720" rtlCol="0" anchor="b"/>
          <a:lstStyle>
            <a:lvl1pPr algn="r">
              <a:defRPr sz="1200"/>
            </a:lvl1pPr>
          </a:lstStyle>
          <a:p>
            <a:fld id="{87279E48-1BF9-7841-96BD-46C73AFA8AB5}" type="slidenum">
              <a:rPr kumimoji="1" lang="ko-KR" altLang="en-US" smtClean="0"/>
              <a:t>‹#›</a:t>
            </a:fld>
            <a:endParaRPr kumimoji="1" lang="ko-KR" altLang="en-US"/>
          </a:p>
        </p:txBody>
      </p:sp>
    </p:spTree>
    <p:extLst>
      <p:ext uri="{BB962C8B-B14F-4D97-AF65-F5344CB8AC3E}">
        <p14:creationId xmlns:p14="http://schemas.microsoft.com/office/powerpoint/2010/main" val="273375234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a:t>
            </a:fld>
            <a:endParaRPr kumimoji="1" lang="ko-KR" altLang="en-US"/>
          </a:p>
        </p:txBody>
      </p:sp>
    </p:spTree>
    <p:extLst>
      <p:ext uri="{BB962C8B-B14F-4D97-AF65-F5344CB8AC3E}">
        <p14:creationId xmlns:p14="http://schemas.microsoft.com/office/powerpoint/2010/main" val="1166257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16</a:t>
            </a:fld>
            <a:endParaRPr kumimoji="1" lang="ko-KR" altLang="en-US"/>
          </a:p>
        </p:txBody>
      </p:sp>
    </p:spTree>
    <p:extLst>
      <p:ext uri="{BB962C8B-B14F-4D97-AF65-F5344CB8AC3E}">
        <p14:creationId xmlns:p14="http://schemas.microsoft.com/office/powerpoint/2010/main" val="23097711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4783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3338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19808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0783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126</a:t>
            </a:fld>
            <a:endParaRPr kumimoji="1" lang="ko-KR" altLang="en-US"/>
          </a:p>
        </p:txBody>
      </p:sp>
    </p:spTree>
    <p:extLst>
      <p:ext uri="{BB962C8B-B14F-4D97-AF65-F5344CB8AC3E}">
        <p14:creationId xmlns:p14="http://schemas.microsoft.com/office/powerpoint/2010/main" val="216386442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127</a:t>
            </a:fld>
            <a:endParaRPr kumimoji="1" lang="ko-KR" altLang="en-US"/>
          </a:p>
        </p:txBody>
      </p:sp>
    </p:spTree>
    <p:extLst>
      <p:ext uri="{BB962C8B-B14F-4D97-AF65-F5344CB8AC3E}">
        <p14:creationId xmlns:p14="http://schemas.microsoft.com/office/powerpoint/2010/main" val="39894340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128</a:t>
            </a:fld>
            <a:endParaRPr kumimoji="1" lang="ko-KR" altLang="en-US"/>
          </a:p>
        </p:txBody>
      </p:sp>
    </p:spTree>
    <p:extLst>
      <p:ext uri="{BB962C8B-B14F-4D97-AF65-F5344CB8AC3E}">
        <p14:creationId xmlns:p14="http://schemas.microsoft.com/office/powerpoint/2010/main" val="25785761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129</a:t>
            </a:fld>
            <a:endParaRPr kumimoji="1" lang="ko-KR" altLang="en-US"/>
          </a:p>
        </p:txBody>
      </p:sp>
    </p:spTree>
    <p:extLst>
      <p:ext uri="{BB962C8B-B14F-4D97-AF65-F5344CB8AC3E}">
        <p14:creationId xmlns:p14="http://schemas.microsoft.com/office/powerpoint/2010/main" val="21647958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130</a:t>
            </a:fld>
            <a:endParaRPr kumimoji="1" lang="ko-KR" altLang="en-US"/>
          </a:p>
        </p:txBody>
      </p:sp>
    </p:spTree>
    <p:extLst>
      <p:ext uri="{BB962C8B-B14F-4D97-AF65-F5344CB8AC3E}">
        <p14:creationId xmlns:p14="http://schemas.microsoft.com/office/powerpoint/2010/main" val="22738375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131</a:t>
            </a:fld>
            <a:endParaRPr kumimoji="1" lang="ko-KR" altLang="en-US"/>
          </a:p>
        </p:txBody>
      </p:sp>
    </p:spTree>
    <p:extLst>
      <p:ext uri="{BB962C8B-B14F-4D97-AF65-F5344CB8AC3E}">
        <p14:creationId xmlns:p14="http://schemas.microsoft.com/office/powerpoint/2010/main" val="413113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17</a:t>
            </a:fld>
            <a:endParaRPr kumimoji="1" lang="ko-KR" altLang="en-US"/>
          </a:p>
        </p:txBody>
      </p:sp>
    </p:spTree>
    <p:extLst>
      <p:ext uri="{BB962C8B-B14F-4D97-AF65-F5344CB8AC3E}">
        <p14:creationId xmlns:p14="http://schemas.microsoft.com/office/powerpoint/2010/main" val="3908132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132</a:t>
            </a:fld>
            <a:endParaRPr kumimoji="1" lang="ko-KR" altLang="en-US"/>
          </a:p>
        </p:txBody>
      </p:sp>
    </p:spTree>
    <p:extLst>
      <p:ext uri="{BB962C8B-B14F-4D97-AF65-F5344CB8AC3E}">
        <p14:creationId xmlns:p14="http://schemas.microsoft.com/office/powerpoint/2010/main" val="39472239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133</a:t>
            </a:fld>
            <a:endParaRPr kumimoji="1" lang="ko-KR" altLang="en-US"/>
          </a:p>
        </p:txBody>
      </p:sp>
    </p:spTree>
    <p:extLst>
      <p:ext uri="{BB962C8B-B14F-4D97-AF65-F5344CB8AC3E}">
        <p14:creationId xmlns:p14="http://schemas.microsoft.com/office/powerpoint/2010/main" val="35820055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134</a:t>
            </a:fld>
            <a:endParaRPr kumimoji="1" lang="ko-KR" altLang="en-US"/>
          </a:p>
        </p:txBody>
      </p:sp>
    </p:spTree>
    <p:extLst>
      <p:ext uri="{BB962C8B-B14F-4D97-AF65-F5344CB8AC3E}">
        <p14:creationId xmlns:p14="http://schemas.microsoft.com/office/powerpoint/2010/main" val="25322155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135</a:t>
            </a:fld>
            <a:endParaRPr kumimoji="1" lang="ko-KR" altLang="en-US"/>
          </a:p>
        </p:txBody>
      </p:sp>
    </p:spTree>
    <p:extLst>
      <p:ext uri="{BB962C8B-B14F-4D97-AF65-F5344CB8AC3E}">
        <p14:creationId xmlns:p14="http://schemas.microsoft.com/office/powerpoint/2010/main" val="12208820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136</a:t>
            </a:fld>
            <a:endParaRPr kumimoji="1" lang="ko-KR" altLang="en-US"/>
          </a:p>
        </p:txBody>
      </p:sp>
    </p:spTree>
    <p:extLst>
      <p:ext uri="{BB962C8B-B14F-4D97-AF65-F5344CB8AC3E}">
        <p14:creationId xmlns:p14="http://schemas.microsoft.com/office/powerpoint/2010/main" val="35777509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137</a:t>
            </a:fld>
            <a:endParaRPr kumimoji="1" lang="ko-KR" altLang="en-US"/>
          </a:p>
        </p:txBody>
      </p:sp>
    </p:spTree>
    <p:extLst>
      <p:ext uri="{BB962C8B-B14F-4D97-AF65-F5344CB8AC3E}">
        <p14:creationId xmlns:p14="http://schemas.microsoft.com/office/powerpoint/2010/main" val="367470457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138</a:t>
            </a:fld>
            <a:endParaRPr kumimoji="1" lang="ko-KR" altLang="en-US"/>
          </a:p>
        </p:txBody>
      </p:sp>
    </p:spTree>
    <p:extLst>
      <p:ext uri="{BB962C8B-B14F-4D97-AF65-F5344CB8AC3E}">
        <p14:creationId xmlns:p14="http://schemas.microsoft.com/office/powerpoint/2010/main" val="327694888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139</a:t>
            </a:fld>
            <a:endParaRPr kumimoji="1" lang="ko-KR" altLang="en-US"/>
          </a:p>
        </p:txBody>
      </p:sp>
    </p:spTree>
    <p:extLst>
      <p:ext uri="{BB962C8B-B14F-4D97-AF65-F5344CB8AC3E}">
        <p14:creationId xmlns:p14="http://schemas.microsoft.com/office/powerpoint/2010/main" val="224750790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141</a:t>
            </a:fld>
            <a:endParaRPr kumimoji="1" lang="ko-KR" altLang="en-US"/>
          </a:p>
        </p:txBody>
      </p:sp>
    </p:spTree>
    <p:extLst>
      <p:ext uri="{BB962C8B-B14F-4D97-AF65-F5344CB8AC3E}">
        <p14:creationId xmlns:p14="http://schemas.microsoft.com/office/powerpoint/2010/main" val="231190630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142</a:t>
            </a:fld>
            <a:endParaRPr kumimoji="1" lang="ko-KR" altLang="en-US"/>
          </a:p>
        </p:txBody>
      </p:sp>
    </p:spTree>
    <p:extLst>
      <p:ext uri="{BB962C8B-B14F-4D97-AF65-F5344CB8AC3E}">
        <p14:creationId xmlns:p14="http://schemas.microsoft.com/office/powerpoint/2010/main" val="3997035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19</a:t>
            </a:fld>
            <a:endParaRPr kumimoji="1" lang="ko-KR" altLang="en-US"/>
          </a:p>
        </p:txBody>
      </p:sp>
    </p:spTree>
    <p:extLst>
      <p:ext uri="{BB962C8B-B14F-4D97-AF65-F5344CB8AC3E}">
        <p14:creationId xmlns:p14="http://schemas.microsoft.com/office/powerpoint/2010/main" val="13193116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144</a:t>
            </a:fld>
            <a:endParaRPr kumimoji="1" lang="ko-KR" altLang="en-US"/>
          </a:p>
        </p:txBody>
      </p:sp>
    </p:spTree>
    <p:extLst>
      <p:ext uri="{BB962C8B-B14F-4D97-AF65-F5344CB8AC3E}">
        <p14:creationId xmlns:p14="http://schemas.microsoft.com/office/powerpoint/2010/main" val="10513489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145</a:t>
            </a:fld>
            <a:endParaRPr kumimoji="1" lang="ko-KR" altLang="en-US"/>
          </a:p>
        </p:txBody>
      </p:sp>
    </p:spTree>
    <p:extLst>
      <p:ext uri="{BB962C8B-B14F-4D97-AF65-F5344CB8AC3E}">
        <p14:creationId xmlns:p14="http://schemas.microsoft.com/office/powerpoint/2010/main" val="8939982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146</a:t>
            </a:fld>
            <a:endParaRPr kumimoji="1" lang="ko-KR" altLang="en-US"/>
          </a:p>
        </p:txBody>
      </p:sp>
    </p:spTree>
    <p:extLst>
      <p:ext uri="{BB962C8B-B14F-4D97-AF65-F5344CB8AC3E}">
        <p14:creationId xmlns:p14="http://schemas.microsoft.com/office/powerpoint/2010/main" val="204860759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147</a:t>
            </a:fld>
            <a:endParaRPr kumimoji="1" lang="ko-KR" altLang="en-US"/>
          </a:p>
        </p:txBody>
      </p:sp>
    </p:spTree>
    <p:extLst>
      <p:ext uri="{BB962C8B-B14F-4D97-AF65-F5344CB8AC3E}">
        <p14:creationId xmlns:p14="http://schemas.microsoft.com/office/powerpoint/2010/main" val="175686506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148</a:t>
            </a:fld>
            <a:endParaRPr kumimoji="1" lang="ko-KR" altLang="en-US"/>
          </a:p>
        </p:txBody>
      </p:sp>
    </p:spTree>
    <p:extLst>
      <p:ext uri="{BB962C8B-B14F-4D97-AF65-F5344CB8AC3E}">
        <p14:creationId xmlns:p14="http://schemas.microsoft.com/office/powerpoint/2010/main" val="142496155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149</a:t>
            </a:fld>
            <a:endParaRPr kumimoji="1" lang="ko-KR" altLang="en-US"/>
          </a:p>
        </p:txBody>
      </p:sp>
    </p:spTree>
    <p:extLst>
      <p:ext uri="{BB962C8B-B14F-4D97-AF65-F5344CB8AC3E}">
        <p14:creationId xmlns:p14="http://schemas.microsoft.com/office/powerpoint/2010/main" val="400838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20</a:t>
            </a:fld>
            <a:endParaRPr kumimoji="1" lang="ko-KR" altLang="en-US"/>
          </a:p>
        </p:txBody>
      </p:sp>
    </p:spTree>
    <p:extLst>
      <p:ext uri="{BB962C8B-B14F-4D97-AF65-F5344CB8AC3E}">
        <p14:creationId xmlns:p14="http://schemas.microsoft.com/office/powerpoint/2010/main" val="179196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21</a:t>
            </a:fld>
            <a:endParaRPr kumimoji="1" lang="ko-KR" altLang="en-US"/>
          </a:p>
        </p:txBody>
      </p:sp>
    </p:spTree>
    <p:extLst>
      <p:ext uri="{BB962C8B-B14F-4D97-AF65-F5344CB8AC3E}">
        <p14:creationId xmlns:p14="http://schemas.microsoft.com/office/powerpoint/2010/main" val="391237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22</a:t>
            </a:fld>
            <a:endParaRPr kumimoji="1" lang="ko-KR" altLang="en-US"/>
          </a:p>
        </p:txBody>
      </p:sp>
    </p:spTree>
    <p:extLst>
      <p:ext uri="{BB962C8B-B14F-4D97-AF65-F5344CB8AC3E}">
        <p14:creationId xmlns:p14="http://schemas.microsoft.com/office/powerpoint/2010/main" val="3632939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31</a:t>
            </a:fld>
            <a:endParaRPr kumimoji="1" lang="ko-KR" altLang="en-US"/>
          </a:p>
        </p:txBody>
      </p:sp>
    </p:spTree>
    <p:extLst>
      <p:ext uri="{BB962C8B-B14F-4D97-AF65-F5344CB8AC3E}">
        <p14:creationId xmlns:p14="http://schemas.microsoft.com/office/powerpoint/2010/main" val="98215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32</a:t>
            </a:fld>
            <a:endParaRPr kumimoji="1" lang="ko-KR" altLang="en-US"/>
          </a:p>
        </p:txBody>
      </p:sp>
    </p:spTree>
    <p:extLst>
      <p:ext uri="{BB962C8B-B14F-4D97-AF65-F5344CB8AC3E}">
        <p14:creationId xmlns:p14="http://schemas.microsoft.com/office/powerpoint/2010/main" val="2565295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34</a:t>
            </a:fld>
            <a:endParaRPr kumimoji="1" lang="ko-KR" altLang="en-US"/>
          </a:p>
        </p:txBody>
      </p:sp>
    </p:spTree>
    <p:extLst>
      <p:ext uri="{BB962C8B-B14F-4D97-AF65-F5344CB8AC3E}">
        <p14:creationId xmlns:p14="http://schemas.microsoft.com/office/powerpoint/2010/main" val="2007759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35</a:t>
            </a:fld>
            <a:endParaRPr kumimoji="1" lang="ko-KR" altLang="en-US"/>
          </a:p>
        </p:txBody>
      </p:sp>
    </p:spTree>
    <p:extLst>
      <p:ext uri="{BB962C8B-B14F-4D97-AF65-F5344CB8AC3E}">
        <p14:creationId xmlns:p14="http://schemas.microsoft.com/office/powerpoint/2010/main" val="205912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a:t>
            </a:fld>
            <a:endParaRPr kumimoji="1" lang="ko-KR" altLang="en-US"/>
          </a:p>
        </p:txBody>
      </p:sp>
    </p:spTree>
    <p:extLst>
      <p:ext uri="{BB962C8B-B14F-4D97-AF65-F5344CB8AC3E}">
        <p14:creationId xmlns:p14="http://schemas.microsoft.com/office/powerpoint/2010/main" val="40371819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36</a:t>
            </a:fld>
            <a:endParaRPr kumimoji="1" lang="ko-KR" altLang="en-US"/>
          </a:p>
        </p:txBody>
      </p:sp>
    </p:spTree>
    <p:extLst>
      <p:ext uri="{BB962C8B-B14F-4D97-AF65-F5344CB8AC3E}">
        <p14:creationId xmlns:p14="http://schemas.microsoft.com/office/powerpoint/2010/main" val="1496460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37</a:t>
            </a:fld>
            <a:endParaRPr kumimoji="1" lang="ko-KR" altLang="en-US"/>
          </a:p>
        </p:txBody>
      </p:sp>
    </p:spTree>
    <p:extLst>
      <p:ext uri="{BB962C8B-B14F-4D97-AF65-F5344CB8AC3E}">
        <p14:creationId xmlns:p14="http://schemas.microsoft.com/office/powerpoint/2010/main" val="4256909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40</a:t>
            </a:fld>
            <a:endParaRPr kumimoji="1" lang="ko-KR" altLang="en-US"/>
          </a:p>
        </p:txBody>
      </p:sp>
    </p:spTree>
    <p:extLst>
      <p:ext uri="{BB962C8B-B14F-4D97-AF65-F5344CB8AC3E}">
        <p14:creationId xmlns:p14="http://schemas.microsoft.com/office/powerpoint/2010/main" val="1402192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41</a:t>
            </a:fld>
            <a:endParaRPr kumimoji="1" lang="ko-KR" altLang="en-US"/>
          </a:p>
        </p:txBody>
      </p:sp>
    </p:spTree>
    <p:extLst>
      <p:ext uri="{BB962C8B-B14F-4D97-AF65-F5344CB8AC3E}">
        <p14:creationId xmlns:p14="http://schemas.microsoft.com/office/powerpoint/2010/main" val="4213189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42</a:t>
            </a:fld>
            <a:endParaRPr kumimoji="1" lang="ko-KR" altLang="en-US"/>
          </a:p>
        </p:txBody>
      </p:sp>
    </p:spTree>
    <p:extLst>
      <p:ext uri="{BB962C8B-B14F-4D97-AF65-F5344CB8AC3E}">
        <p14:creationId xmlns:p14="http://schemas.microsoft.com/office/powerpoint/2010/main" val="2674989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43</a:t>
            </a:fld>
            <a:endParaRPr kumimoji="1" lang="ko-KR" altLang="en-US"/>
          </a:p>
        </p:txBody>
      </p:sp>
    </p:spTree>
    <p:extLst>
      <p:ext uri="{BB962C8B-B14F-4D97-AF65-F5344CB8AC3E}">
        <p14:creationId xmlns:p14="http://schemas.microsoft.com/office/powerpoint/2010/main" val="4050672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44</a:t>
            </a:fld>
            <a:endParaRPr kumimoji="1" lang="ko-KR" altLang="en-US"/>
          </a:p>
        </p:txBody>
      </p:sp>
    </p:spTree>
    <p:extLst>
      <p:ext uri="{BB962C8B-B14F-4D97-AF65-F5344CB8AC3E}">
        <p14:creationId xmlns:p14="http://schemas.microsoft.com/office/powerpoint/2010/main" val="2993372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45</a:t>
            </a:fld>
            <a:endParaRPr kumimoji="1" lang="ko-KR" altLang="en-US"/>
          </a:p>
        </p:txBody>
      </p:sp>
    </p:spTree>
    <p:extLst>
      <p:ext uri="{BB962C8B-B14F-4D97-AF65-F5344CB8AC3E}">
        <p14:creationId xmlns:p14="http://schemas.microsoft.com/office/powerpoint/2010/main" val="479472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46</a:t>
            </a:fld>
            <a:endParaRPr kumimoji="1" lang="ko-KR" altLang="en-US"/>
          </a:p>
        </p:txBody>
      </p:sp>
    </p:spTree>
    <p:extLst>
      <p:ext uri="{BB962C8B-B14F-4D97-AF65-F5344CB8AC3E}">
        <p14:creationId xmlns:p14="http://schemas.microsoft.com/office/powerpoint/2010/main" val="2551858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47</a:t>
            </a:fld>
            <a:endParaRPr kumimoji="1" lang="ko-KR" altLang="en-US"/>
          </a:p>
        </p:txBody>
      </p:sp>
    </p:spTree>
    <p:extLst>
      <p:ext uri="{BB962C8B-B14F-4D97-AF65-F5344CB8AC3E}">
        <p14:creationId xmlns:p14="http://schemas.microsoft.com/office/powerpoint/2010/main" val="322759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a:t>
            </a:fld>
            <a:endParaRPr kumimoji="1" lang="ko-KR" altLang="en-US"/>
          </a:p>
        </p:txBody>
      </p:sp>
    </p:spTree>
    <p:extLst>
      <p:ext uri="{BB962C8B-B14F-4D97-AF65-F5344CB8AC3E}">
        <p14:creationId xmlns:p14="http://schemas.microsoft.com/office/powerpoint/2010/main" val="2989605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48</a:t>
            </a:fld>
            <a:endParaRPr kumimoji="1" lang="ko-KR" altLang="en-US"/>
          </a:p>
        </p:txBody>
      </p:sp>
    </p:spTree>
    <p:extLst>
      <p:ext uri="{BB962C8B-B14F-4D97-AF65-F5344CB8AC3E}">
        <p14:creationId xmlns:p14="http://schemas.microsoft.com/office/powerpoint/2010/main" val="18648164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49</a:t>
            </a:fld>
            <a:endParaRPr kumimoji="1" lang="ko-KR" altLang="en-US"/>
          </a:p>
        </p:txBody>
      </p:sp>
    </p:spTree>
    <p:extLst>
      <p:ext uri="{BB962C8B-B14F-4D97-AF65-F5344CB8AC3E}">
        <p14:creationId xmlns:p14="http://schemas.microsoft.com/office/powerpoint/2010/main" val="2393769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50</a:t>
            </a:fld>
            <a:endParaRPr kumimoji="1" lang="ko-KR" altLang="en-US"/>
          </a:p>
        </p:txBody>
      </p:sp>
    </p:spTree>
    <p:extLst>
      <p:ext uri="{BB962C8B-B14F-4D97-AF65-F5344CB8AC3E}">
        <p14:creationId xmlns:p14="http://schemas.microsoft.com/office/powerpoint/2010/main" val="2151099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51</a:t>
            </a:fld>
            <a:endParaRPr kumimoji="1" lang="ko-KR" altLang="en-US"/>
          </a:p>
        </p:txBody>
      </p:sp>
    </p:spTree>
    <p:extLst>
      <p:ext uri="{BB962C8B-B14F-4D97-AF65-F5344CB8AC3E}">
        <p14:creationId xmlns:p14="http://schemas.microsoft.com/office/powerpoint/2010/main" val="30581882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52</a:t>
            </a:fld>
            <a:endParaRPr kumimoji="1" lang="ko-KR" altLang="en-US"/>
          </a:p>
        </p:txBody>
      </p:sp>
    </p:spTree>
    <p:extLst>
      <p:ext uri="{BB962C8B-B14F-4D97-AF65-F5344CB8AC3E}">
        <p14:creationId xmlns:p14="http://schemas.microsoft.com/office/powerpoint/2010/main" val="3428109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53</a:t>
            </a:fld>
            <a:endParaRPr kumimoji="1" lang="ko-KR" altLang="en-US"/>
          </a:p>
        </p:txBody>
      </p:sp>
    </p:spTree>
    <p:extLst>
      <p:ext uri="{BB962C8B-B14F-4D97-AF65-F5344CB8AC3E}">
        <p14:creationId xmlns:p14="http://schemas.microsoft.com/office/powerpoint/2010/main" val="1579149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54</a:t>
            </a:fld>
            <a:endParaRPr kumimoji="1" lang="ko-KR" altLang="en-US"/>
          </a:p>
        </p:txBody>
      </p:sp>
    </p:spTree>
    <p:extLst>
      <p:ext uri="{BB962C8B-B14F-4D97-AF65-F5344CB8AC3E}">
        <p14:creationId xmlns:p14="http://schemas.microsoft.com/office/powerpoint/2010/main" val="1374871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55</a:t>
            </a:fld>
            <a:endParaRPr kumimoji="1" lang="ko-KR" altLang="en-US"/>
          </a:p>
        </p:txBody>
      </p:sp>
    </p:spTree>
    <p:extLst>
      <p:ext uri="{BB962C8B-B14F-4D97-AF65-F5344CB8AC3E}">
        <p14:creationId xmlns:p14="http://schemas.microsoft.com/office/powerpoint/2010/main" val="17585267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56</a:t>
            </a:fld>
            <a:endParaRPr kumimoji="1" lang="ko-KR" altLang="en-US"/>
          </a:p>
        </p:txBody>
      </p:sp>
    </p:spTree>
    <p:extLst>
      <p:ext uri="{BB962C8B-B14F-4D97-AF65-F5344CB8AC3E}">
        <p14:creationId xmlns:p14="http://schemas.microsoft.com/office/powerpoint/2010/main" val="41430091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57</a:t>
            </a:fld>
            <a:endParaRPr kumimoji="1" lang="ko-KR" altLang="en-US"/>
          </a:p>
        </p:txBody>
      </p:sp>
    </p:spTree>
    <p:extLst>
      <p:ext uri="{BB962C8B-B14F-4D97-AF65-F5344CB8AC3E}">
        <p14:creationId xmlns:p14="http://schemas.microsoft.com/office/powerpoint/2010/main" val="100433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10</a:t>
            </a:fld>
            <a:endParaRPr kumimoji="1" lang="ko-KR" altLang="en-US"/>
          </a:p>
        </p:txBody>
      </p:sp>
    </p:spTree>
    <p:extLst>
      <p:ext uri="{BB962C8B-B14F-4D97-AF65-F5344CB8AC3E}">
        <p14:creationId xmlns:p14="http://schemas.microsoft.com/office/powerpoint/2010/main" val="637626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58</a:t>
            </a:fld>
            <a:endParaRPr kumimoji="1" lang="ko-KR" altLang="en-US"/>
          </a:p>
        </p:txBody>
      </p:sp>
    </p:spTree>
    <p:extLst>
      <p:ext uri="{BB962C8B-B14F-4D97-AF65-F5344CB8AC3E}">
        <p14:creationId xmlns:p14="http://schemas.microsoft.com/office/powerpoint/2010/main" val="28971111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59</a:t>
            </a:fld>
            <a:endParaRPr kumimoji="1" lang="ko-KR" altLang="en-US"/>
          </a:p>
        </p:txBody>
      </p:sp>
    </p:spTree>
    <p:extLst>
      <p:ext uri="{BB962C8B-B14F-4D97-AF65-F5344CB8AC3E}">
        <p14:creationId xmlns:p14="http://schemas.microsoft.com/office/powerpoint/2010/main" val="15146715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60</a:t>
            </a:fld>
            <a:endParaRPr kumimoji="1" lang="ko-KR" altLang="en-US"/>
          </a:p>
        </p:txBody>
      </p:sp>
    </p:spTree>
    <p:extLst>
      <p:ext uri="{BB962C8B-B14F-4D97-AF65-F5344CB8AC3E}">
        <p14:creationId xmlns:p14="http://schemas.microsoft.com/office/powerpoint/2010/main" val="40484741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61</a:t>
            </a:fld>
            <a:endParaRPr kumimoji="1" lang="ko-KR" altLang="en-US"/>
          </a:p>
        </p:txBody>
      </p:sp>
    </p:spTree>
    <p:extLst>
      <p:ext uri="{BB962C8B-B14F-4D97-AF65-F5344CB8AC3E}">
        <p14:creationId xmlns:p14="http://schemas.microsoft.com/office/powerpoint/2010/main" val="3707165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62</a:t>
            </a:fld>
            <a:endParaRPr kumimoji="1" lang="ko-KR" altLang="en-US"/>
          </a:p>
        </p:txBody>
      </p:sp>
    </p:spTree>
    <p:extLst>
      <p:ext uri="{BB962C8B-B14F-4D97-AF65-F5344CB8AC3E}">
        <p14:creationId xmlns:p14="http://schemas.microsoft.com/office/powerpoint/2010/main" val="538937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63</a:t>
            </a:fld>
            <a:endParaRPr kumimoji="1" lang="ko-KR" altLang="en-US"/>
          </a:p>
        </p:txBody>
      </p:sp>
    </p:spTree>
    <p:extLst>
      <p:ext uri="{BB962C8B-B14F-4D97-AF65-F5344CB8AC3E}">
        <p14:creationId xmlns:p14="http://schemas.microsoft.com/office/powerpoint/2010/main" val="926903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64</a:t>
            </a:fld>
            <a:endParaRPr kumimoji="1" lang="ko-KR" altLang="en-US"/>
          </a:p>
        </p:txBody>
      </p:sp>
    </p:spTree>
    <p:extLst>
      <p:ext uri="{BB962C8B-B14F-4D97-AF65-F5344CB8AC3E}">
        <p14:creationId xmlns:p14="http://schemas.microsoft.com/office/powerpoint/2010/main" val="2641507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65</a:t>
            </a:fld>
            <a:endParaRPr kumimoji="1" lang="ko-KR" altLang="en-US"/>
          </a:p>
        </p:txBody>
      </p:sp>
    </p:spTree>
    <p:extLst>
      <p:ext uri="{BB962C8B-B14F-4D97-AF65-F5344CB8AC3E}">
        <p14:creationId xmlns:p14="http://schemas.microsoft.com/office/powerpoint/2010/main" val="55014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66</a:t>
            </a:fld>
            <a:endParaRPr kumimoji="1" lang="ko-KR" altLang="en-US"/>
          </a:p>
        </p:txBody>
      </p:sp>
    </p:spTree>
    <p:extLst>
      <p:ext uri="{BB962C8B-B14F-4D97-AF65-F5344CB8AC3E}">
        <p14:creationId xmlns:p14="http://schemas.microsoft.com/office/powerpoint/2010/main" val="1559938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67</a:t>
            </a:fld>
            <a:endParaRPr kumimoji="1" lang="ko-KR" altLang="en-US"/>
          </a:p>
        </p:txBody>
      </p:sp>
    </p:spTree>
    <p:extLst>
      <p:ext uri="{BB962C8B-B14F-4D97-AF65-F5344CB8AC3E}">
        <p14:creationId xmlns:p14="http://schemas.microsoft.com/office/powerpoint/2010/main" val="128346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11</a:t>
            </a:fld>
            <a:endParaRPr kumimoji="1" lang="ko-KR" altLang="en-US"/>
          </a:p>
        </p:txBody>
      </p:sp>
    </p:spTree>
    <p:extLst>
      <p:ext uri="{BB962C8B-B14F-4D97-AF65-F5344CB8AC3E}">
        <p14:creationId xmlns:p14="http://schemas.microsoft.com/office/powerpoint/2010/main" val="31134201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68</a:t>
            </a:fld>
            <a:endParaRPr kumimoji="1" lang="ko-KR" altLang="en-US"/>
          </a:p>
        </p:txBody>
      </p:sp>
    </p:spTree>
    <p:extLst>
      <p:ext uri="{BB962C8B-B14F-4D97-AF65-F5344CB8AC3E}">
        <p14:creationId xmlns:p14="http://schemas.microsoft.com/office/powerpoint/2010/main" val="22805458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69</a:t>
            </a:fld>
            <a:endParaRPr kumimoji="1" lang="ko-KR" altLang="en-US"/>
          </a:p>
        </p:txBody>
      </p:sp>
    </p:spTree>
    <p:extLst>
      <p:ext uri="{BB962C8B-B14F-4D97-AF65-F5344CB8AC3E}">
        <p14:creationId xmlns:p14="http://schemas.microsoft.com/office/powerpoint/2010/main" val="27495428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70</a:t>
            </a:fld>
            <a:endParaRPr kumimoji="1" lang="ko-KR" altLang="en-US"/>
          </a:p>
        </p:txBody>
      </p:sp>
    </p:spTree>
    <p:extLst>
      <p:ext uri="{BB962C8B-B14F-4D97-AF65-F5344CB8AC3E}">
        <p14:creationId xmlns:p14="http://schemas.microsoft.com/office/powerpoint/2010/main" val="2836592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71</a:t>
            </a:fld>
            <a:endParaRPr kumimoji="1" lang="ko-KR" altLang="en-US"/>
          </a:p>
        </p:txBody>
      </p:sp>
    </p:spTree>
    <p:extLst>
      <p:ext uri="{BB962C8B-B14F-4D97-AF65-F5344CB8AC3E}">
        <p14:creationId xmlns:p14="http://schemas.microsoft.com/office/powerpoint/2010/main" val="41071850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72</a:t>
            </a:fld>
            <a:endParaRPr kumimoji="1" lang="ko-KR" altLang="en-US"/>
          </a:p>
        </p:txBody>
      </p:sp>
    </p:spTree>
    <p:extLst>
      <p:ext uri="{BB962C8B-B14F-4D97-AF65-F5344CB8AC3E}">
        <p14:creationId xmlns:p14="http://schemas.microsoft.com/office/powerpoint/2010/main" val="3067328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73</a:t>
            </a:fld>
            <a:endParaRPr kumimoji="1" lang="ko-KR" altLang="en-US"/>
          </a:p>
        </p:txBody>
      </p:sp>
    </p:spTree>
    <p:extLst>
      <p:ext uri="{BB962C8B-B14F-4D97-AF65-F5344CB8AC3E}">
        <p14:creationId xmlns:p14="http://schemas.microsoft.com/office/powerpoint/2010/main" val="446047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74</a:t>
            </a:fld>
            <a:endParaRPr kumimoji="1" lang="ko-KR" altLang="en-US"/>
          </a:p>
        </p:txBody>
      </p:sp>
    </p:spTree>
    <p:extLst>
      <p:ext uri="{BB962C8B-B14F-4D97-AF65-F5344CB8AC3E}">
        <p14:creationId xmlns:p14="http://schemas.microsoft.com/office/powerpoint/2010/main" val="1034459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75</a:t>
            </a:fld>
            <a:endParaRPr kumimoji="1" lang="ko-KR" altLang="en-US"/>
          </a:p>
        </p:txBody>
      </p:sp>
    </p:spTree>
    <p:extLst>
      <p:ext uri="{BB962C8B-B14F-4D97-AF65-F5344CB8AC3E}">
        <p14:creationId xmlns:p14="http://schemas.microsoft.com/office/powerpoint/2010/main" val="30316853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77</a:t>
            </a:fld>
            <a:endParaRPr kumimoji="1" lang="ko-KR" altLang="en-US"/>
          </a:p>
        </p:txBody>
      </p:sp>
    </p:spTree>
    <p:extLst>
      <p:ext uri="{BB962C8B-B14F-4D97-AF65-F5344CB8AC3E}">
        <p14:creationId xmlns:p14="http://schemas.microsoft.com/office/powerpoint/2010/main" val="12086946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78</a:t>
            </a:fld>
            <a:endParaRPr kumimoji="1" lang="ko-KR" altLang="en-US"/>
          </a:p>
        </p:txBody>
      </p:sp>
    </p:spTree>
    <p:extLst>
      <p:ext uri="{BB962C8B-B14F-4D97-AF65-F5344CB8AC3E}">
        <p14:creationId xmlns:p14="http://schemas.microsoft.com/office/powerpoint/2010/main" val="3113254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12</a:t>
            </a:fld>
            <a:endParaRPr kumimoji="1" lang="ko-KR" altLang="en-US"/>
          </a:p>
        </p:txBody>
      </p:sp>
    </p:spTree>
    <p:extLst>
      <p:ext uri="{BB962C8B-B14F-4D97-AF65-F5344CB8AC3E}">
        <p14:creationId xmlns:p14="http://schemas.microsoft.com/office/powerpoint/2010/main" val="560021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79</a:t>
            </a:fld>
            <a:endParaRPr kumimoji="1" lang="ko-KR" altLang="en-US"/>
          </a:p>
        </p:txBody>
      </p:sp>
    </p:spTree>
    <p:extLst>
      <p:ext uri="{BB962C8B-B14F-4D97-AF65-F5344CB8AC3E}">
        <p14:creationId xmlns:p14="http://schemas.microsoft.com/office/powerpoint/2010/main" val="17935491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80</a:t>
            </a:fld>
            <a:endParaRPr kumimoji="1" lang="ko-KR" altLang="en-US"/>
          </a:p>
        </p:txBody>
      </p:sp>
    </p:spTree>
    <p:extLst>
      <p:ext uri="{BB962C8B-B14F-4D97-AF65-F5344CB8AC3E}">
        <p14:creationId xmlns:p14="http://schemas.microsoft.com/office/powerpoint/2010/main" val="683525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81</a:t>
            </a:fld>
            <a:endParaRPr kumimoji="1" lang="ko-KR" altLang="en-US"/>
          </a:p>
        </p:txBody>
      </p:sp>
    </p:spTree>
    <p:extLst>
      <p:ext uri="{BB962C8B-B14F-4D97-AF65-F5344CB8AC3E}">
        <p14:creationId xmlns:p14="http://schemas.microsoft.com/office/powerpoint/2010/main" val="1207215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82</a:t>
            </a:fld>
            <a:endParaRPr kumimoji="1" lang="ko-KR" altLang="en-US"/>
          </a:p>
        </p:txBody>
      </p:sp>
    </p:spTree>
    <p:extLst>
      <p:ext uri="{BB962C8B-B14F-4D97-AF65-F5344CB8AC3E}">
        <p14:creationId xmlns:p14="http://schemas.microsoft.com/office/powerpoint/2010/main" val="17122737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83</a:t>
            </a:fld>
            <a:endParaRPr kumimoji="1" lang="ko-KR" altLang="en-US"/>
          </a:p>
        </p:txBody>
      </p:sp>
    </p:spTree>
    <p:extLst>
      <p:ext uri="{BB962C8B-B14F-4D97-AF65-F5344CB8AC3E}">
        <p14:creationId xmlns:p14="http://schemas.microsoft.com/office/powerpoint/2010/main" val="32592798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85</a:t>
            </a:fld>
            <a:endParaRPr kumimoji="1" lang="ko-KR" altLang="en-US"/>
          </a:p>
        </p:txBody>
      </p:sp>
    </p:spTree>
    <p:extLst>
      <p:ext uri="{BB962C8B-B14F-4D97-AF65-F5344CB8AC3E}">
        <p14:creationId xmlns:p14="http://schemas.microsoft.com/office/powerpoint/2010/main" val="9409850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86</a:t>
            </a:fld>
            <a:endParaRPr kumimoji="1" lang="ko-KR" altLang="en-US"/>
          </a:p>
        </p:txBody>
      </p:sp>
    </p:spTree>
    <p:extLst>
      <p:ext uri="{BB962C8B-B14F-4D97-AF65-F5344CB8AC3E}">
        <p14:creationId xmlns:p14="http://schemas.microsoft.com/office/powerpoint/2010/main" val="4142241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87</a:t>
            </a:fld>
            <a:endParaRPr kumimoji="1" lang="ko-KR" altLang="en-US"/>
          </a:p>
        </p:txBody>
      </p:sp>
    </p:spTree>
    <p:extLst>
      <p:ext uri="{BB962C8B-B14F-4D97-AF65-F5344CB8AC3E}">
        <p14:creationId xmlns:p14="http://schemas.microsoft.com/office/powerpoint/2010/main" val="40634215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88</a:t>
            </a:fld>
            <a:endParaRPr kumimoji="1" lang="ko-KR" altLang="en-US"/>
          </a:p>
        </p:txBody>
      </p:sp>
    </p:spTree>
    <p:extLst>
      <p:ext uri="{BB962C8B-B14F-4D97-AF65-F5344CB8AC3E}">
        <p14:creationId xmlns:p14="http://schemas.microsoft.com/office/powerpoint/2010/main" val="25664074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89</a:t>
            </a:fld>
            <a:endParaRPr kumimoji="1" lang="ko-KR" altLang="en-US"/>
          </a:p>
        </p:txBody>
      </p:sp>
    </p:spTree>
    <p:extLst>
      <p:ext uri="{BB962C8B-B14F-4D97-AF65-F5344CB8AC3E}">
        <p14:creationId xmlns:p14="http://schemas.microsoft.com/office/powerpoint/2010/main" val="420805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13</a:t>
            </a:fld>
            <a:endParaRPr kumimoji="1" lang="ko-KR" altLang="en-US"/>
          </a:p>
        </p:txBody>
      </p:sp>
    </p:spTree>
    <p:extLst>
      <p:ext uri="{BB962C8B-B14F-4D97-AF65-F5344CB8AC3E}">
        <p14:creationId xmlns:p14="http://schemas.microsoft.com/office/powerpoint/2010/main" val="21436628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91</a:t>
            </a:fld>
            <a:endParaRPr kumimoji="1" lang="ko-KR" altLang="en-US"/>
          </a:p>
        </p:txBody>
      </p:sp>
    </p:spTree>
    <p:extLst>
      <p:ext uri="{BB962C8B-B14F-4D97-AF65-F5344CB8AC3E}">
        <p14:creationId xmlns:p14="http://schemas.microsoft.com/office/powerpoint/2010/main" val="35239816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92</a:t>
            </a:fld>
            <a:endParaRPr kumimoji="1" lang="ko-KR" altLang="en-US"/>
          </a:p>
        </p:txBody>
      </p:sp>
    </p:spTree>
    <p:extLst>
      <p:ext uri="{BB962C8B-B14F-4D97-AF65-F5344CB8AC3E}">
        <p14:creationId xmlns:p14="http://schemas.microsoft.com/office/powerpoint/2010/main" val="6274856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93</a:t>
            </a:fld>
            <a:endParaRPr kumimoji="1" lang="ko-KR" altLang="en-US"/>
          </a:p>
        </p:txBody>
      </p:sp>
    </p:spTree>
    <p:extLst>
      <p:ext uri="{BB962C8B-B14F-4D97-AF65-F5344CB8AC3E}">
        <p14:creationId xmlns:p14="http://schemas.microsoft.com/office/powerpoint/2010/main" val="35547107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94</a:t>
            </a:fld>
            <a:endParaRPr kumimoji="1" lang="ko-KR" altLang="en-US"/>
          </a:p>
        </p:txBody>
      </p:sp>
    </p:spTree>
    <p:extLst>
      <p:ext uri="{BB962C8B-B14F-4D97-AF65-F5344CB8AC3E}">
        <p14:creationId xmlns:p14="http://schemas.microsoft.com/office/powerpoint/2010/main" val="1783902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95</a:t>
            </a:fld>
            <a:endParaRPr kumimoji="1" lang="ko-KR" altLang="en-US"/>
          </a:p>
        </p:txBody>
      </p:sp>
    </p:spTree>
    <p:extLst>
      <p:ext uri="{BB962C8B-B14F-4D97-AF65-F5344CB8AC3E}">
        <p14:creationId xmlns:p14="http://schemas.microsoft.com/office/powerpoint/2010/main" val="40979876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96</a:t>
            </a:fld>
            <a:endParaRPr kumimoji="1" lang="ko-KR" altLang="en-US"/>
          </a:p>
        </p:txBody>
      </p:sp>
    </p:spTree>
    <p:extLst>
      <p:ext uri="{BB962C8B-B14F-4D97-AF65-F5344CB8AC3E}">
        <p14:creationId xmlns:p14="http://schemas.microsoft.com/office/powerpoint/2010/main" val="25940315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97</a:t>
            </a:fld>
            <a:endParaRPr kumimoji="1" lang="ko-KR" altLang="en-US"/>
          </a:p>
        </p:txBody>
      </p:sp>
    </p:spTree>
    <p:extLst>
      <p:ext uri="{BB962C8B-B14F-4D97-AF65-F5344CB8AC3E}">
        <p14:creationId xmlns:p14="http://schemas.microsoft.com/office/powerpoint/2010/main" val="29470205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98</a:t>
            </a:fld>
            <a:endParaRPr kumimoji="1" lang="ko-KR" altLang="en-US"/>
          </a:p>
        </p:txBody>
      </p:sp>
    </p:spTree>
    <p:extLst>
      <p:ext uri="{BB962C8B-B14F-4D97-AF65-F5344CB8AC3E}">
        <p14:creationId xmlns:p14="http://schemas.microsoft.com/office/powerpoint/2010/main" val="11051408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99</a:t>
            </a:fld>
            <a:endParaRPr kumimoji="1" lang="ko-KR" altLang="en-US"/>
          </a:p>
        </p:txBody>
      </p:sp>
    </p:spTree>
    <p:extLst>
      <p:ext uri="{BB962C8B-B14F-4D97-AF65-F5344CB8AC3E}">
        <p14:creationId xmlns:p14="http://schemas.microsoft.com/office/powerpoint/2010/main" val="1180837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100</a:t>
            </a:fld>
            <a:endParaRPr kumimoji="1" lang="ko-KR" altLang="en-US"/>
          </a:p>
        </p:txBody>
      </p:sp>
    </p:spTree>
    <p:extLst>
      <p:ext uri="{BB962C8B-B14F-4D97-AF65-F5344CB8AC3E}">
        <p14:creationId xmlns:p14="http://schemas.microsoft.com/office/powerpoint/2010/main" val="1584497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14</a:t>
            </a:fld>
            <a:endParaRPr kumimoji="1" lang="ko-KR" altLang="en-US"/>
          </a:p>
        </p:txBody>
      </p:sp>
    </p:spTree>
    <p:extLst>
      <p:ext uri="{BB962C8B-B14F-4D97-AF65-F5344CB8AC3E}">
        <p14:creationId xmlns:p14="http://schemas.microsoft.com/office/powerpoint/2010/main" val="21669348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101</a:t>
            </a:fld>
            <a:endParaRPr kumimoji="1" lang="ko-KR" altLang="en-US"/>
          </a:p>
        </p:txBody>
      </p:sp>
    </p:spTree>
    <p:extLst>
      <p:ext uri="{BB962C8B-B14F-4D97-AF65-F5344CB8AC3E}">
        <p14:creationId xmlns:p14="http://schemas.microsoft.com/office/powerpoint/2010/main" val="2059302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102</a:t>
            </a:fld>
            <a:endParaRPr kumimoji="1" lang="ko-KR" altLang="en-US"/>
          </a:p>
        </p:txBody>
      </p:sp>
    </p:spTree>
    <p:extLst>
      <p:ext uri="{BB962C8B-B14F-4D97-AF65-F5344CB8AC3E}">
        <p14:creationId xmlns:p14="http://schemas.microsoft.com/office/powerpoint/2010/main" val="3719658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103</a:t>
            </a:fld>
            <a:endParaRPr kumimoji="1" lang="ko-KR" altLang="en-US"/>
          </a:p>
        </p:txBody>
      </p:sp>
    </p:spTree>
    <p:extLst>
      <p:ext uri="{BB962C8B-B14F-4D97-AF65-F5344CB8AC3E}">
        <p14:creationId xmlns:p14="http://schemas.microsoft.com/office/powerpoint/2010/main" val="10779454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104</a:t>
            </a:fld>
            <a:endParaRPr kumimoji="1" lang="ko-KR" altLang="en-US"/>
          </a:p>
        </p:txBody>
      </p:sp>
    </p:spTree>
    <p:extLst>
      <p:ext uri="{BB962C8B-B14F-4D97-AF65-F5344CB8AC3E}">
        <p14:creationId xmlns:p14="http://schemas.microsoft.com/office/powerpoint/2010/main" val="34504616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105</a:t>
            </a:fld>
            <a:endParaRPr kumimoji="1" lang="ko-KR" altLang="en-US"/>
          </a:p>
        </p:txBody>
      </p:sp>
    </p:spTree>
    <p:extLst>
      <p:ext uri="{BB962C8B-B14F-4D97-AF65-F5344CB8AC3E}">
        <p14:creationId xmlns:p14="http://schemas.microsoft.com/office/powerpoint/2010/main" val="20249961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106</a:t>
            </a:fld>
            <a:endParaRPr kumimoji="1" lang="ko-KR" altLang="en-US"/>
          </a:p>
        </p:txBody>
      </p:sp>
    </p:spTree>
    <p:extLst>
      <p:ext uri="{BB962C8B-B14F-4D97-AF65-F5344CB8AC3E}">
        <p14:creationId xmlns:p14="http://schemas.microsoft.com/office/powerpoint/2010/main" val="28121578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108</a:t>
            </a:fld>
            <a:endParaRPr kumimoji="1" lang="ko-KR" altLang="en-US"/>
          </a:p>
        </p:txBody>
      </p:sp>
    </p:spTree>
    <p:extLst>
      <p:ext uri="{BB962C8B-B14F-4D97-AF65-F5344CB8AC3E}">
        <p14:creationId xmlns:p14="http://schemas.microsoft.com/office/powerpoint/2010/main" val="227773318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87279E48-1BF9-7841-96BD-46C73AFA8AB5}" type="slidenum">
              <a:rPr kumimoji="1" lang="ko-KR" altLang="en-US" smtClean="0"/>
              <a:t>15</a:t>
            </a:fld>
            <a:endParaRPr kumimoji="1" lang="ko-KR" altLang="en-US"/>
          </a:p>
        </p:txBody>
      </p:sp>
    </p:spTree>
    <p:extLst>
      <p:ext uri="{BB962C8B-B14F-4D97-AF65-F5344CB8AC3E}">
        <p14:creationId xmlns:p14="http://schemas.microsoft.com/office/powerpoint/2010/main" val="13387895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1872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47032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7977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3935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5696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7641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16025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09670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3591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552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88361" y="3263696"/>
            <a:ext cx="43180" cy="30480"/>
          </a:xfrm>
          <a:custGeom>
            <a:avLst/>
            <a:gdLst/>
            <a:ahLst/>
            <a:cxnLst/>
            <a:rect l="l" t="t" r="r" b="b"/>
            <a:pathLst>
              <a:path w="43180" h="30479">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a:p>
        </p:txBody>
      </p:sp>
      <p:sp>
        <p:nvSpPr>
          <p:cNvPr id="17" name="bk object 17"/>
          <p:cNvSpPr/>
          <p:nvPr/>
        </p:nvSpPr>
        <p:spPr>
          <a:xfrm>
            <a:off x="3008744" y="3259733"/>
            <a:ext cx="25400" cy="38100"/>
          </a:xfrm>
          <a:custGeom>
            <a:avLst/>
            <a:gdLst/>
            <a:ahLst/>
            <a:cxnLst/>
            <a:rect l="l" t="t" r="r" b="b"/>
            <a:pathLst>
              <a:path w="25400" h="38100">
                <a:moveTo>
                  <a:pt x="25400" y="0"/>
                </a:moveTo>
                <a:lnTo>
                  <a:pt x="0" y="19050"/>
                </a:lnTo>
                <a:lnTo>
                  <a:pt x="25400" y="38100"/>
                </a:lnTo>
                <a:lnTo>
                  <a:pt x="25400" y="0"/>
                </a:lnTo>
                <a:close/>
              </a:path>
            </a:pathLst>
          </a:custGeom>
          <a:solidFill>
            <a:srgbClr val="D6D6EF"/>
          </a:solidFill>
        </p:spPr>
        <p:txBody>
          <a:bodyPr wrap="square" lIns="0" tIns="0" rIns="0" bIns="0" rtlCol="0"/>
          <a:lstStyle/>
          <a:p>
            <a:endParaRPr/>
          </a:p>
        </p:txBody>
      </p:sp>
      <p:sp>
        <p:nvSpPr>
          <p:cNvPr id="18" name="bk object 18"/>
          <p:cNvSpPr/>
          <p:nvPr/>
        </p:nvSpPr>
        <p:spPr>
          <a:xfrm>
            <a:off x="3186546" y="3259733"/>
            <a:ext cx="25400" cy="38100"/>
          </a:xfrm>
          <a:custGeom>
            <a:avLst/>
            <a:gdLst/>
            <a:ahLst/>
            <a:cxnLst/>
            <a:rect l="l" t="t" r="r" b="b"/>
            <a:pathLst>
              <a:path w="25400" h="38100">
                <a:moveTo>
                  <a:pt x="0" y="0"/>
                </a:moveTo>
                <a:lnTo>
                  <a:pt x="0" y="38100"/>
                </a:lnTo>
                <a:lnTo>
                  <a:pt x="25400" y="19050"/>
                </a:lnTo>
                <a:lnTo>
                  <a:pt x="0" y="0"/>
                </a:lnTo>
                <a:close/>
              </a:path>
            </a:pathLst>
          </a:custGeom>
          <a:solidFill>
            <a:srgbClr val="D6D6EF"/>
          </a:solidFill>
        </p:spPr>
        <p:txBody>
          <a:bodyPr wrap="square" lIns="0" tIns="0" rIns="0" bIns="0" rtlCol="0"/>
          <a:lstStyle/>
          <a:p>
            <a:endParaRPr/>
          </a:p>
        </p:txBody>
      </p:sp>
      <p:sp>
        <p:nvSpPr>
          <p:cNvPr id="19" name="bk object 19"/>
          <p:cNvSpPr/>
          <p:nvPr/>
        </p:nvSpPr>
        <p:spPr>
          <a:xfrm>
            <a:off x="3339032" y="3273817"/>
            <a:ext cx="43180" cy="30480"/>
          </a:xfrm>
          <a:custGeom>
            <a:avLst/>
            <a:gdLst/>
            <a:ahLst/>
            <a:cxnLst/>
            <a:rect l="l" t="t" r="r" b="b"/>
            <a:pathLst>
              <a:path w="43179" h="30479">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a:p>
        </p:txBody>
      </p:sp>
      <p:sp>
        <p:nvSpPr>
          <p:cNvPr id="20" name="bk object 20"/>
          <p:cNvSpPr/>
          <p:nvPr/>
        </p:nvSpPr>
        <p:spPr>
          <a:xfrm>
            <a:off x="3349524" y="3263544"/>
            <a:ext cx="43180" cy="30480"/>
          </a:xfrm>
          <a:custGeom>
            <a:avLst/>
            <a:gdLst/>
            <a:ahLst/>
            <a:cxnLst/>
            <a:rect l="l" t="t" r="r" b="b"/>
            <a:pathLst>
              <a:path w="43179" h="30479">
                <a:moveTo>
                  <a:pt x="0" y="10160"/>
                </a:moveTo>
                <a:lnTo>
                  <a:pt x="0" y="0"/>
                </a:lnTo>
                <a:lnTo>
                  <a:pt x="43180" y="0"/>
                </a:lnTo>
                <a:lnTo>
                  <a:pt x="43180" y="30480"/>
                </a:lnTo>
                <a:lnTo>
                  <a:pt x="33020" y="30480"/>
                </a:lnTo>
              </a:path>
            </a:pathLst>
          </a:custGeom>
          <a:ln w="5060">
            <a:solidFill>
              <a:srgbClr val="ADADE0"/>
            </a:solidFill>
          </a:ln>
        </p:spPr>
        <p:txBody>
          <a:bodyPr wrap="square" lIns="0" tIns="0" rIns="0" bIns="0" rtlCol="0"/>
          <a:lstStyle/>
          <a:p>
            <a:endParaRPr/>
          </a:p>
        </p:txBody>
      </p:sp>
      <p:sp>
        <p:nvSpPr>
          <p:cNvPr id="21" name="bk object 21"/>
          <p:cNvSpPr/>
          <p:nvPr/>
        </p:nvSpPr>
        <p:spPr>
          <a:xfrm>
            <a:off x="3359684" y="3253383"/>
            <a:ext cx="43180" cy="30480"/>
          </a:xfrm>
          <a:custGeom>
            <a:avLst/>
            <a:gdLst/>
            <a:ahLst/>
            <a:cxnLst/>
            <a:rect l="l" t="t" r="r" b="b"/>
            <a:pathLst>
              <a:path w="43179" h="30479">
                <a:moveTo>
                  <a:pt x="0" y="10160"/>
                </a:moveTo>
                <a:lnTo>
                  <a:pt x="0" y="0"/>
                </a:lnTo>
                <a:lnTo>
                  <a:pt x="43180" y="0"/>
                </a:lnTo>
                <a:lnTo>
                  <a:pt x="43180" y="30480"/>
                </a:lnTo>
                <a:lnTo>
                  <a:pt x="33020" y="30480"/>
                </a:lnTo>
              </a:path>
            </a:pathLst>
          </a:custGeom>
          <a:ln w="5060">
            <a:solidFill>
              <a:srgbClr val="ADADE0"/>
            </a:solidFill>
          </a:ln>
        </p:spPr>
        <p:txBody>
          <a:bodyPr wrap="square" lIns="0" tIns="0" rIns="0" bIns="0" rtlCol="0"/>
          <a:lstStyle/>
          <a:p>
            <a:endParaRPr/>
          </a:p>
        </p:txBody>
      </p:sp>
      <p:sp>
        <p:nvSpPr>
          <p:cNvPr id="22" name="bk object 22"/>
          <p:cNvSpPr/>
          <p:nvPr/>
        </p:nvSpPr>
        <p:spPr>
          <a:xfrm>
            <a:off x="3275863"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23" name="bk object 23"/>
          <p:cNvSpPr/>
          <p:nvPr/>
        </p:nvSpPr>
        <p:spPr>
          <a:xfrm>
            <a:off x="3631883"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24" name="bk object 24"/>
          <p:cNvSpPr/>
          <p:nvPr/>
        </p:nvSpPr>
        <p:spPr>
          <a:xfrm>
            <a:off x="3542982"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25" name="bk object 25"/>
          <p:cNvSpPr/>
          <p:nvPr/>
        </p:nvSpPr>
        <p:spPr>
          <a:xfrm>
            <a:off x="3619183" y="3253383"/>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6" name="bk object 26"/>
          <p:cNvSpPr/>
          <p:nvPr/>
        </p:nvSpPr>
        <p:spPr>
          <a:xfrm>
            <a:off x="3631883" y="32787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7" name="bk object 27"/>
          <p:cNvSpPr/>
          <p:nvPr/>
        </p:nvSpPr>
        <p:spPr>
          <a:xfrm>
            <a:off x="3619183" y="32914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8" name="bk object 28"/>
          <p:cNvSpPr/>
          <p:nvPr/>
        </p:nvSpPr>
        <p:spPr>
          <a:xfrm>
            <a:off x="3631883" y="33041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9" name="bk object 29"/>
          <p:cNvSpPr/>
          <p:nvPr/>
        </p:nvSpPr>
        <p:spPr>
          <a:xfrm>
            <a:off x="3886302" y="32533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0" name="bk object 30"/>
          <p:cNvSpPr/>
          <p:nvPr/>
        </p:nvSpPr>
        <p:spPr>
          <a:xfrm>
            <a:off x="3899002"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1" name="bk object 31"/>
          <p:cNvSpPr/>
          <p:nvPr/>
        </p:nvSpPr>
        <p:spPr>
          <a:xfrm>
            <a:off x="3899002" y="32787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2" name="bk object 32"/>
          <p:cNvSpPr/>
          <p:nvPr/>
        </p:nvSpPr>
        <p:spPr>
          <a:xfrm>
            <a:off x="3810101"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33" name="bk object 33"/>
          <p:cNvSpPr/>
          <p:nvPr/>
        </p:nvSpPr>
        <p:spPr>
          <a:xfrm>
            <a:off x="3886302" y="32914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34" name="bk object 34"/>
          <p:cNvSpPr/>
          <p:nvPr/>
        </p:nvSpPr>
        <p:spPr>
          <a:xfrm>
            <a:off x="3899002" y="33041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35" name="bk object 35"/>
          <p:cNvSpPr/>
          <p:nvPr/>
        </p:nvSpPr>
        <p:spPr>
          <a:xfrm>
            <a:off x="4153434" y="32533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6" name="bk object 36"/>
          <p:cNvSpPr/>
          <p:nvPr/>
        </p:nvSpPr>
        <p:spPr>
          <a:xfrm>
            <a:off x="4166134"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7" name="bk object 37"/>
          <p:cNvSpPr/>
          <p:nvPr/>
        </p:nvSpPr>
        <p:spPr>
          <a:xfrm>
            <a:off x="4166134" y="32787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8" name="bk object 38"/>
          <p:cNvSpPr/>
          <p:nvPr/>
        </p:nvSpPr>
        <p:spPr>
          <a:xfrm>
            <a:off x="4153434" y="32914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9" name="bk object 39"/>
          <p:cNvSpPr/>
          <p:nvPr/>
        </p:nvSpPr>
        <p:spPr>
          <a:xfrm>
            <a:off x="4166134" y="33041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40" name="bk object 40"/>
          <p:cNvSpPr/>
          <p:nvPr/>
        </p:nvSpPr>
        <p:spPr>
          <a:xfrm>
            <a:off x="4451033" y="3283864"/>
            <a:ext cx="20320" cy="20320"/>
          </a:xfrm>
          <a:custGeom>
            <a:avLst/>
            <a:gdLst/>
            <a:ahLst/>
            <a:cxnLst/>
            <a:rect l="l" t="t" r="r" b="b"/>
            <a:pathLst>
              <a:path w="20320" h="20320">
                <a:moveTo>
                  <a:pt x="0" y="0"/>
                </a:moveTo>
                <a:lnTo>
                  <a:pt x="20320" y="20320"/>
                </a:lnTo>
              </a:path>
            </a:pathLst>
          </a:custGeom>
          <a:ln w="7591">
            <a:solidFill>
              <a:srgbClr val="ADADE0"/>
            </a:solidFill>
          </a:ln>
        </p:spPr>
        <p:txBody>
          <a:bodyPr wrap="square" lIns="0" tIns="0" rIns="0" bIns="0" rtlCol="0"/>
          <a:lstStyle/>
          <a:p>
            <a:endParaRPr/>
          </a:p>
        </p:txBody>
      </p:sp>
      <p:sp>
        <p:nvSpPr>
          <p:cNvPr id="41" name="bk object 41"/>
          <p:cNvSpPr/>
          <p:nvPr/>
        </p:nvSpPr>
        <p:spPr>
          <a:xfrm>
            <a:off x="4423969" y="3257369"/>
            <a:ext cx="30480" cy="30480"/>
          </a:xfrm>
          <a:custGeom>
            <a:avLst/>
            <a:gdLst/>
            <a:ahLst/>
            <a:cxnLst/>
            <a:rect l="l" t="t" r="r" b="b"/>
            <a:pathLst>
              <a:path w="30479" h="30479">
                <a:moveTo>
                  <a:pt x="30366" y="15183"/>
                </a:moveTo>
                <a:lnTo>
                  <a:pt x="30366" y="6756"/>
                </a:lnTo>
                <a:lnTo>
                  <a:pt x="23609" y="0"/>
                </a:lnTo>
                <a:lnTo>
                  <a:pt x="15183" y="0"/>
                </a:lnTo>
                <a:lnTo>
                  <a:pt x="6756" y="0"/>
                </a:lnTo>
                <a:lnTo>
                  <a:pt x="0" y="6756"/>
                </a:lnTo>
                <a:lnTo>
                  <a:pt x="0" y="15183"/>
                </a:lnTo>
                <a:lnTo>
                  <a:pt x="0" y="23609"/>
                </a:lnTo>
                <a:lnTo>
                  <a:pt x="6756" y="30366"/>
                </a:lnTo>
                <a:lnTo>
                  <a:pt x="15183" y="30366"/>
                </a:lnTo>
                <a:lnTo>
                  <a:pt x="23609" y="30366"/>
                </a:lnTo>
                <a:lnTo>
                  <a:pt x="30366" y="23609"/>
                </a:lnTo>
                <a:lnTo>
                  <a:pt x="30366" y="15183"/>
                </a:lnTo>
                <a:close/>
              </a:path>
            </a:pathLst>
          </a:custGeom>
          <a:ln w="5060">
            <a:solidFill>
              <a:srgbClr val="ADADE0"/>
            </a:solidFill>
          </a:ln>
        </p:spPr>
        <p:txBody>
          <a:bodyPr wrap="square" lIns="0" tIns="0" rIns="0" bIns="0" rtlCol="0"/>
          <a:lstStyle/>
          <a:p>
            <a:endParaRPr/>
          </a:p>
        </p:txBody>
      </p:sp>
      <p:sp>
        <p:nvSpPr>
          <p:cNvPr id="42" name="bk object 42"/>
          <p:cNvSpPr/>
          <p:nvPr/>
        </p:nvSpPr>
        <p:spPr>
          <a:xfrm>
            <a:off x="4344352" y="3253383"/>
            <a:ext cx="50800" cy="50800"/>
          </a:xfrm>
          <a:custGeom>
            <a:avLst/>
            <a:gdLst/>
            <a:ahLst/>
            <a:cxnLst/>
            <a:rect l="l" t="t" r="r" b="b"/>
            <a:pathLst>
              <a:path w="50800" h="50800">
                <a:moveTo>
                  <a:pt x="25400" y="50800"/>
                </a:moveTo>
                <a:lnTo>
                  <a:pt x="35160" y="48796"/>
                </a:lnTo>
                <a:lnTo>
                  <a:pt x="43248" y="43339"/>
                </a:lnTo>
                <a:lnTo>
                  <a:pt x="48762" y="35262"/>
                </a:lnTo>
                <a:lnTo>
                  <a:pt x="50800" y="25400"/>
                </a:lnTo>
                <a:lnTo>
                  <a:pt x="48796" y="15537"/>
                </a:lnTo>
                <a:lnTo>
                  <a:pt x="43339" y="7461"/>
                </a:lnTo>
                <a:lnTo>
                  <a:pt x="35262" y="2004"/>
                </a:lnTo>
                <a:lnTo>
                  <a:pt x="25400" y="0"/>
                </a:lnTo>
                <a:lnTo>
                  <a:pt x="15537" y="2004"/>
                </a:lnTo>
                <a:lnTo>
                  <a:pt x="7461" y="7461"/>
                </a:lnTo>
                <a:lnTo>
                  <a:pt x="2004" y="15537"/>
                </a:lnTo>
                <a:lnTo>
                  <a:pt x="0" y="25400"/>
                </a:lnTo>
              </a:path>
            </a:pathLst>
          </a:custGeom>
          <a:ln w="5060">
            <a:solidFill>
              <a:srgbClr val="ADADE0"/>
            </a:solidFill>
          </a:ln>
        </p:spPr>
        <p:txBody>
          <a:bodyPr wrap="square" lIns="0" tIns="0" rIns="0" bIns="0" rtlCol="0"/>
          <a:lstStyle/>
          <a:p>
            <a:endParaRPr/>
          </a:p>
        </p:txBody>
      </p:sp>
      <p:sp>
        <p:nvSpPr>
          <p:cNvPr id="43" name="bk object 43"/>
          <p:cNvSpPr/>
          <p:nvPr/>
        </p:nvSpPr>
        <p:spPr>
          <a:xfrm>
            <a:off x="4329112" y="3271164"/>
            <a:ext cx="30480" cy="12700"/>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a:p>
        </p:txBody>
      </p:sp>
      <p:sp>
        <p:nvSpPr>
          <p:cNvPr id="44" name="bk object 44"/>
          <p:cNvSpPr/>
          <p:nvPr/>
        </p:nvSpPr>
        <p:spPr>
          <a:xfrm>
            <a:off x="4496754" y="3253383"/>
            <a:ext cx="50800" cy="50800"/>
          </a:xfrm>
          <a:custGeom>
            <a:avLst/>
            <a:gdLst/>
            <a:ahLst/>
            <a:cxnLst/>
            <a:rect l="l" t="t" r="r" b="b"/>
            <a:pathLst>
              <a:path w="50800" h="50800">
                <a:moveTo>
                  <a:pt x="25400" y="50800"/>
                </a:moveTo>
                <a:lnTo>
                  <a:pt x="15537" y="48796"/>
                </a:lnTo>
                <a:lnTo>
                  <a:pt x="7461" y="43339"/>
                </a:lnTo>
                <a:lnTo>
                  <a:pt x="2004" y="35262"/>
                </a:lnTo>
                <a:lnTo>
                  <a:pt x="0" y="25400"/>
                </a:lnTo>
                <a:lnTo>
                  <a:pt x="2004" y="15537"/>
                </a:lnTo>
                <a:lnTo>
                  <a:pt x="7461" y="7461"/>
                </a:lnTo>
                <a:lnTo>
                  <a:pt x="15537" y="2004"/>
                </a:lnTo>
                <a:lnTo>
                  <a:pt x="25400" y="0"/>
                </a:lnTo>
                <a:lnTo>
                  <a:pt x="35262" y="2004"/>
                </a:lnTo>
                <a:lnTo>
                  <a:pt x="43339" y="7461"/>
                </a:lnTo>
                <a:lnTo>
                  <a:pt x="48796" y="15537"/>
                </a:lnTo>
                <a:lnTo>
                  <a:pt x="50800" y="25400"/>
                </a:lnTo>
              </a:path>
            </a:pathLst>
          </a:custGeom>
          <a:ln w="5060">
            <a:solidFill>
              <a:srgbClr val="ADADE0"/>
            </a:solidFill>
          </a:ln>
        </p:spPr>
        <p:txBody>
          <a:bodyPr wrap="square" lIns="0" tIns="0" rIns="0" bIns="0" rtlCol="0"/>
          <a:lstStyle/>
          <a:p>
            <a:endParaRPr/>
          </a:p>
        </p:txBody>
      </p:sp>
      <p:sp>
        <p:nvSpPr>
          <p:cNvPr id="45" name="bk object 45"/>
          <p:cNvSpPr/>
          <p:nvPr/>
        </p:nvSpPr>
        <p:spPr>
          <a:xfrm>
            <a:off x="4532315" y="3271164"/>
            <a:ext cx="30480" cy="12700"/>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a:p>
        </p:txBody>
      </p:sp>
      <p:sp>
        <p:nvSpPr>
          <p:cNvPr id="46" name="bk object 46"/>
          <p:cNvSpPr/>
          <p:nvPr/>
        </p:nvSpPr>
        <p:spPr>
          <a:xfrm>
            <a:off x="0" y="0"/>
            <a:ext cx="4608195" cy="321945"/>
          </a:xfrm>
          <a:custGeom>
            <a:avLst/>
            <a:gdLst/>
            <a:ahLst/>
            <a:cxnLst/>
            <a:rect l="l" t="t" r="r" b="b"/>
            <a:pathLst>
              <a:path w="4608195" h="321945">
                <a:moveTo>
                  <a:pt x="0" y="321500"/>
                </a:moveTo>
                <a:lnTo>
                  <a:pt x="4608004" y="321500"/>
                </a:lnTo>
                <a:lnTo>
                  <a:pt x="4608004" y="0"/>
                </a:lnTo>
                <a:lnTo>
                  <a:pt x="0" y="0"/>
                </a:lnTo>
                <a:lnTo>
                  <a:pt x="0" y="321500"/>
                </a:lnTo>
                <a:close/>
              </a:path>
            </a:pathLst>
          </a:custGeom>
          <a:solidFill>
            <a:srgbClr val="3333B2"/>
          </a:solidFill>
        </p:spPr>
        <p:txBody>
          <a:bodyPr wrap="square" lIns="0" tIns="0" rIns="0" bIns="0" rtlCol="0"/>
          <a:lstStyle/>
          <a:p>
            <a:endParaRPr/>
          </a:p>
        </p:txBody>
      </p:sp>
      <p:sp>
        <p:nvSpPr>
          <p:cNvPr id="2" name="Holder 2"/>
          <p:cNvSpPr>
            <a:spLocks noGrp="1"/>
          </p:cNvSpPr>
          <p:nvPr>
            <p:ph type="ctrTitle"/>
          </p:nvPr>
        </p:nvSpPr>
        <p:spPr>
          <a:xfrm>
            <a:off x="95300" y="45565"/>
            <a:ext cx="4419498" cy="24447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691515" y="1938020"/>
            <a:ext cx="3227070" cy="86518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dirty="0"/>
              <a:t>Prior </a:t>
            </a:r>
            <a:r>
              <a:rPr spc="-5" dirty="0"/>
              <a:t>Knowledge and Sparse</a:t>
            </a:r>
            <a:r>
              <a:rPr spc="-20" dirty="0"/>
              <a:t> </a:t>
            </a:r>
            <a:r>
              <a:rPr spc="-5" dirty="0"/>
              <a:t>Methods</a:t>
            </a:r>
          </a:p>
        </p:txBody>
      </p:sp>
      <p:sp>
        <p:nvSpPr>
          <p:cNvPr id="5" name="Holder 5"/>
          <p:cNvSpPr>
            <a:spLocks noGrp="1"/>
          </p:cNvSpPr>
          <p:nvPr>
            <p:ph type="dt" sz="half" idx="6"/>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spc="-5" dirty="0"/>
              <a:t>(University of</a:t>
            </a:r>
            <a:r>
              <a:rPr spc="-20" dirty="0"/>
              <a:t> </a:t>
            </a:r>
            <a:r>
              <a:rPr spc="-5" dirty="0"/>
              <a:t>Manchester)</a:t>
            </a:r>
          </a:p>
        </p:txBody>
      </p:sp>
      <p:sp>
        <p:nvSpPr>
          <p:cNvPr id="6" name="Holder 6"/>
          <p:cNvSpPr>
            <a:spLocks noGrp="1"/>
          </p:cNvSpPr>
          <p:nvPr>
            <p:ph type="sldNum" sz="quarter" idx="7"/>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tabLst>
                <a:tab pos="473075" algn="l"/>
              </a:tabLst>
            </a:pPr>
            <a:r>
              <a:rPr spc="-5" dirty="0"/>
              <a:t>12/12/2009	</a:t>
            </a:r>
            <a:fld id="{81D60167-4931-47E6-BA6A-407CBD079E47}" type="slidenum">
              <a:rPr spc="-5" dirty="0"/>
              <a:t>‹#›</a:t>
            </a:fld>
            <a:r>
              <a:rPr spc="-5" dirty="0"/>
              <a:t> /</a:t>
            </a:r>
            <a:r>
              <a:rPr spc="-65" dirty="0"/>
              <a:t> </a:t>
            </a:r>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750" b="0" i="0">
                <a:solidFill>
                  <a:schemeClr val="tx1"/>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dirty="0"/>
              <a:t>Prior </a:t>
            </a:r>
            <a:r>
              <a:rPr spc="-5" dirty="0"/>
              <a:t>Knowledge and Sparse</a:t>
            </a:r>
            <a:r>
              <a:rPr spc="-20" dirty="0"/>
              <a:t> </a:t>
            </a:r>
            <a:r>
              <a:rPr spc="-5" dirty="0"/>
              <a:t>Methods</a:t>
            </a:r>
          </a:p>
        </p:txBody>
      </p:sp>
      <p:sp>
        <p:nvSpPr>
          <p:cNvPr id="5" name="Holder 5"/>
          <p:cNvSpPr>
            <a:spLocks noGrp="1"/>
          </p:cNvSpPr>
          <p:nvPr>
            <p:ph type="dt" sz="half" idx="6"/>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spc="-5" dirty="0"/>
              <a:t>(University of</a:t>
            </a:r>
            <a:r>
              <a:rPr spc="-20" dirty="0"/>
              <a:t> </a:t>
            </a:r>
            <a:r>
              <a:rPr spc="-5" dirty="0"/>
              <a:t>Manchester)</a:t>
            </a:r>
          </a:p>
        </p:txBody>
      </p:sp>
      <p:sp>
        <p:nvSpPr>
          <p:cNvPr id="6" name="Holder 6"/>
          <p:cNvSpPr>
            <a:spLocks noGrp="1"/>
          </p:cNvSpPr>
          <p:nvPr>
            <p:ph type="sldNum" sz="quarter" idx="7"/>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tabLst>
                <a:tab pos="473075" algn="l"/>
              </a:tabLst>
            </a:pPr>
            <a:r>
              <a:rPr spc="-5" dirty="0"/>
              <a:t>12/12/2009	</a:t>
            </a:r>
            <a:fld id="{81D60167-4931-47E6-BA6A-407CBD079E47}" type="slidenum">
              <a:rPr spc="-5" dirty="0"/>
              <a:t>‹#›</a:t>
            </a:fld>
            <a:r>
              <a:rPr spc="-5" dirty="0"/>
              <a:t> /</a:t>
            </a:r>
            <a:r>
              <a:rPr spc="-65" dirty="0"/>
              <a:t> </a:t>
            </a:r>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00" b="0" i="0">
                <a:solidFill>
                  <a:schemeClr val="bg1"/>
                </a:solidFill>
                <a:latin typeface="Arial"/>
                <a:cs typeface="Arial"/>
              </a:defRPr>
            </a:lvl1pPr>
          </a:lstStyle>
          <a:p>
            <a:endParaRPr/>
          </a:p>
        </p:txBody>
      </p:sp>
      <p:sp>
        <p:nvSpPr>
          <p:cNvPr id="3" name="Holder 3"/>
          <p:cNvSpPr>
            <a:spLocks noGrp="1"/>
          </p:cNvSpPr>
          <p:nvPr>
            <p:ph sz="half" idx="2"/>
          </p:nvPr>
        </p:nvSpPr>
        <p:spPr>
          <a:xfrm>
            <a:off x="230505" y="795972"/>
            <a:ext cx="2005393" cy="2284095"/>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374201" y="795972"/>
            <a:ext cx="2005393" cy="2284095"/>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dirty="0"/>
              <a:t>Prior </a:t>
            </a:r>
            <a:r>
              <a:rPr spc="-5" dirty="0"/>
              <a:t>Knowledge and Sparse</a:t>
            </a:r>
            <a:r>
              <a:rPr spc="-20" dirty="0"/>
              <a:t> </a:t>
            </a:r>
            <a:r>
              <a:rPr spc="-5" dirty="0"/>
              <a:t>Methods</a:t>
            </a:r>
          </a:p>
        </p:txBody>
      </p:sp>
      <p:sp>
        <p:nvSpPr>
          <p:cNvPr id="6" name="Holder 6"/>
          <p:cNvSpPr>
            <a:spLocks noGrp="1"/>
          </p:cNvSpPr>
          <p:nvPr>
            <p:ph type="dt" sz="half" idx="6"/>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spc="-5" dirty="0"/>
              <a:t>(University of</a:t>
            </a:r>
            <a:r>
              <a:rPr spc="-20" dirty="0"/>
              <a:t> </a:t>
            </a:r>
            <a:r>
              <a:rPr spc="-5" dirty="0"/>
              <a:t>Manchester)</a:t>
            </a:r>
          </a:p>
        </p:txBody>
      </p:sp>
      <p:sp>
        <p:nvSpPr>
          <p:cNvPr id="7" name="Holder 7"/>
          <p:cNvSpPr>
            <a:spLocks noGrp="1"/>
          </p:cNvSpPr>
          <p:nvPr>
            <p:ph type="sldNum" sz="quarter" idx="7"/>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tabLst>
                <a:tab pos="473075" algn="l"/>
              </a:tabLst>
            </a:pPr>
            <a:r>
              <a:rPr spc="-5" dirty="0"/>
              <a:t>12/12/2009	</a:t>
            </a:r>
            <a:fld id="{81D60167-4931-47E6-BA6A-407CBD079E47}" type="slidenum">
              <a:rPr spc="-5" dirty="0"/>
              <a:t>‹#›</a:t>
            </a:fld>
            <a:r>
              <a:rPr spc="-5" dirty="0"/>
              <a:t> /</a:t>
            </a:r>
            <a:r>
              <a:rPr spc="-65" dirty="0"/>
              <a:t> </a:t>
            </a:r>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88361" y="3263696"/>
            <a:ext cx="43180" cy="30480"/>
          </a:xfrm>
          <a:custGeom>
            <a:avLst/>
            <a:gdLst/>
            <a:ahLst/>
            <a:cxnLst/>
            <a:rect l="l" t="t" r="r" b="b"/>
            <a:pathLst>
              <a:path w="43180" h="30479">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a:p>
        </p:txBody>
      </p:sp>
      <p:sp>
        <p:nvSpPr>
          <p:cNvPr id="17" name="bk object 17"/>
          <p:cNvSpPr/>
          <p:nvPr/>
        </p:nvSpPr>
        <p:spPr>
          <a:xfrm>
            <a:off x="3008744" y="3259733"/>
            <a:ext cx="25400" cy="38100"/>
          </a:xfrm>
          <a:custGeom>
            <a:avLst/>
            <a:gdLst/>
            <a:ahLst/>
            <a:cxnLst/>
            <a:rect l="l" t="t" r="r" b="b"/>
            <a:pathLst>
              <a:path w="25400" h="38100">
                <a:moveTo>
                  <a:pt x="25400" y="0"/>
                </a:moveTo>
                <a:lnTo>
                  <a:pt x="0" y="19050"/>
                </a:lnTo>
                <a:lnTo>
                  <a:pt x="25400" y="38100"/>
                </a:lnTo>
                <a:lnTo>
                  <a:pt x="25400" y="0"/>
                </a:lnTo>
                <a:close/>
              </a:path>
            </a:pathLst>
          </a:custGeom>
          <a:solidFill>
            <a:srgbClr val="D6D6EF"/>
          </a:solidFill>
        </p:spPr>
        <p:txBody>
          <a:bodyPr wrap="square" lIns="0" tIns="0" rIns="0" bIns="0" rtlCol="0"/>
          <a:lstStyle/>
          <a:p>
            <a:endParaRPr/>
          </a:p>
        </p:txBody>
      </p:sp>
      <p:sp>
        <p:nvSpPr>
          <p:cNvPr id="18" name="bk object 18"/>
          <p:cNvSpPr/>
          <p:nvPr/>
        </p:nvSpPr>
        <p:spPr>
          <a:xfrm>
            <a:off x="3186546" y="3259733"/>
            <a:ext cx="25400" cy="38100"/>
          </a:xfrm>
          <a:custGeom>
            <a:avLst/>
            <a:gdLst/>
            <a:ahLst/>
            <a:cxnLst/>
            <a:rect l="l" t="t" r="r" b="b"/>
            <a:pathLst>
              <a:path w="25400" h="38100">
                <a:moveTo>
                  <a:pt x="0" y="0"/>
                </a:moveTo>
                <a:lnTo>
                  <a:pt x="0" y="38100"/>
                </a:lnTo>
                <a:lnTo>
                  <a:pt x="25400" y="19050"/>
                </a:lnTo>
                <a:lnTo>
                  <a:pt x="0" y="0"/>
                </a:lnTo>
                <a:close/>
              </a:path>
            </a:pathLst>
          </a:custGeom>
          <a:solidFill>
            <a:srgbClr val="D6D6EF"/>
          </a:solidFill>
        </p:spPr>
        <p:txBody>
          <a:bodyPr wrap="square" lIns="0" tIns="0" rIns="0" bIns="0" rtlCol="0"/>
          <a:lstStyle/>
          <a:p>
            <a:endParaRPr/>
          </a:p>
        </p:txBody>
      </p:sp>
      <p:sp>
        <p:nvSpPr>
          <p:cNvPr id="19" name="bk object 19"/>
          <p:cNvSpPr/>
          <p:nvPr/>
        </p:nvSpPr>
        <p:spPr>
          <a:xfrm>
            <a:off x="3339032" y="3273817"/>
            <a:ext cx="43180" cy="30480"/>
          </a:xfrm>
          <a:custGeom>
            <a:avLst/>
            <a:gdLst/>
            <a:ahLst/>
            <a:cxnLst/>
            <a:rect l="l" t="t" r="r" b="b"/>
            <a:pathLst>
              <a:path w="43179" h="30479">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a:p>
        </p:txBody>
      </p:sp>
      <p:sp>
        <p:nvSpPr>
          <p:cNvPr id="20" name="bk object 20"/>
          <p:cNvSpPr/>
          <p:nvPr/>
        </p:nvSpPr>
        <p:spPr>
          <a:xfrm>
            <a:off x="3349524" y="3263544"/>
            <a:ext cx="43180" cy="30480"/>
          </a:xfrm>
          <a:custGeom>
            <a:avLst/>
            <a:gdLst/>
            <a:ahLst/>
            <a:cxnLst/>
            <a:rect l="l" t="t" r="r" b="b"/>
            <a:pathLst>
              <a:path w="43179" h="30479">
                <a:moveTo>
                  <a:pt x="0" y="10160"/>
                </a:moveTo>
                <a:lnTo>
                  <a:pt x="0" y="0"/>
                </a:lnTo>
                <a:lnTo>
                  <a:pt x="43180" y="0"/>
                </a:lnTo>
                <a:lnTo>
                  <a:pt x="43180" y="30480"/>
                </a:lnTo>
                <a:lnTo>
                  <a:pt x="33020" y="30480"/>
                </a:lnTo>
              </a:path>
            </a:pathLst>
          </a:custGeom>
          <a:ln w="5060">
            <a:solidFill>
              <a:srgbClr val="ADADE0"/>
            </a:solidFill>
          </a:ln>
        </p:spPr>
        <p:txBody>
          <a:bodyPr wrap="square" lIns="0" tIns="0" rIns="0" bIns="0" rtlCol="0"/>
          <a:lstStyle/>
          <a:p>
            <a:endParaRPr/>
          </a:p>
        </p:txBody>
      </p:sp>
      <p:sp>
        <p:nvSpPr>
          <p:cNvPr id="21" name="bk object 21"/>
          <p:cNvSpPr/>
          <p:nvPr/>
        </p:nvSpPr>
        <p:spPr>
          <a:xfrm>
            <a:off x="3359684" y="3253383"/>
            <a:ext cx="43180" cy="30480"/>
          </a:xfrm>
          <a:custGeom>
            <a:avLst/>
            <a:gdLst/>
            <a:ahLst/>
            <a:cxnLst/>
            <a:rect l="l" t="t" r="r" b="b"/>
            <a:pathLst>
              <a:path w="43179" h="30479">
                <a:moveTo>
                  <a:pt x="0" y="10160"/>
                </a:moveTo>
                <a:lnTo>
                  <a:pt x="0" y="0"/>
                </a:lnTo>
                <a:lnTo>
                  <a:pt x="43180" y="0"/>
                </a:lnTo>
                <a:lnTo>
                  <a:pt x="43180" y="30480"/>
                </a:lnTo>
                <a:lnTo>
                  <a:pt x="33020" y="30480"/>
                </a:lnTo>
              </a:path>
            </a:pathLst>
          </a:custGeom>
          <a:ln w="5060">
            <a:solidFill>
              <a:srgbClr val="ADADE0"/>
            </a:solidFill>
          </a:ln>
        </p:spPr>
        <p:txBody>
          <a:bodyPr wrap="square" lIns="0" tIns="0" rIns="0" bIns="0" rtlCol="0"/>
          <a:lstStyle/>
          <a:p>
            <a:endParaRPr/>
          </a:p>
        </p:txBody>
      </p:sp>
      <p:sp>
        <p:nvSpPr>
          <p:cNvPr id="22" name="bk object 22"/>
          <p:cNvSpPr/>
          <p:nvPr/>
        </p:nvSpPr>
        <p:spPr>
          <a:xfrm>
            <a:off x="3275863"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23" name="bk object 23"/>
          <p:cNvSpPr/>
          <p:nvPr/>
        </p:nvSpPr>
        <p:spPr>
          <a:xfrm>
            <a:off x="3631883"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24" name="bk object 24"/>
          <p:cNvSpPr/>
          <p:nvPr/>
        </p:nvSpPr>
        <p:spPr>
          <a:xfrm>
            <a:off x="3542982"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25" name="bk object 25"/>
          <p:cNvSpPr/>
          <p:nvPr/>
        </p:nvSpPr>
        <p:spPr>
          <a:xfrm>
            <a:off x="3619183" y="3253383"/>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6" name="bk object 26"/>
          <p:cNvSpPr/>
          <p:nvPr/>
        </p:nvSpPr>
        <p:spPr>
          <a:xfrm>
            <a:off x="3631883" y="32787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7" name="bk object 27"/>
          <p:cNvSpPr/>
          <p:nvPr/>
        </p:nvSpPr>
        <p:spPr>
          <a:xfrm>
            <a:off x="3619183" y="32914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8" name="bk object 28"/>
          <p:cNvSpPr/>
          <p:nvPr/>
        </p:nvSpPr>
        <p:spPr>
          <a:xfrm>
            <a:off x="3631883" y="33041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9" name="bk object 29"/>
          <p:cNvSpPr/>
          <p:nvPr/>
        </p:nvSpPr>
        <p:spPr>
          <a:xfrm>
            <a:off x="3886302" y="32533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0" name="bk object 30"/>
          <p:cNvSpPr/>
          <p:nvPr/>
        </p:nvSpPr>
        <p:spPr>
          <a:xfrm>
            <a:off x="3899002"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1" name="bk object 31"/>
          <p:cNvSpPr/>
          <p:nvPr/>
        </p:nvSpPr>
        <p:spPr>
          <a:xfrm>
            <a:off x="3899002" y="32787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2" name="bk object 32"/>
          <p:cNvSpPr/>
          <p:nvPr/>
        </p:nvSpPr>
        <p:spPr>
          <a:xfrm>
            <a:off x="3810101"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33" name="bk object 33"/>
          <p:cNvSpPr/>
          <p:nvPr/>
        </p:nvSpPr>
        <p:spPr>
          <a:xfrm>
            <a:off x="3886302" y="32914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34" name="bk object 34"/>
          <p:cNvSpPr/>
          <p:nvPr/>
        </p:nvSpPr>
        <p:spPr>
          <a:xfrm>
            <a:off x="3899002" y="33041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35" name="bk object 35"/>
          <p:cNvSpPr/>
          <p:nvPr/>
        </p:nvSpPr>
        <p:spPr>
          <a:xfrm>
            <a:off x="4153434" y="32533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6" name="bk object 36"/>
          <p:cNvSpPr/>
          <p:nvPr/>
        </p:nvSpPr>
        <p:spPr>
          <a:xfrm>
            <a:off x="4166134"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7" name="bk object 37"/>
          <p:cNvSpPr/>
          <p:nvPr/>
        </p:nvSpPr>
        <p:spPr>
          <a:xfrm>
            <a:off x="4166134" y="32787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8" name="bk object 38"/>
          <p:cNvSpPr/>
          <p:nvPr/>
        </p:nvSpPr>
        <p:spPr>
          <a:xfrm>
            <a:off x="4153434" y="32914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9" name="bk object 39"/>
          <p:cNvSpPr/>
          <p:nvPr/>
        </p:nvSpPr>
        <p:spPr>
          <a:xfrm>
            <a:off x="4166134" y="33041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40" name="bk object 40"/>
          <p:cNvSpPr/>
          <p:nvPr/>
        </p:nvSpPr>
        <p:spPr>
          <a:xfrm>
            <a:off x="4451033" y="3283864"/>
            <a:ext cx="20320" cy="20320"/>
          </a:xfrm>
          <a:custGeom>
            <a:avLst/>
            <a:gdLst/>
            <a:ahLst/>
            <a:cxnLst/>
            <a:rect l="l" t="t" r="r" b="b"/>
            <a:pathLst>
              <a:path w="20320" h="20320">
                <a:moveTo>
                  <a:pt x="0" y="0"/>
                </a:moveTo>
                <a:lnTo>
                  <a:pt x="20320" y="20320"/>
                </a:lnTo>
              </a:path>
            </a:pathLst>
          </a:custGeom>
          <a:ln w="7591">
            <a:solidFill>
              <a:srgbClr val="ADADE0"/>
            </a:solidFill>
          </a:ln>
        </p:spPr>
        <p:txBody>
          <a:bodyPr wrap="square" lIns="0" tIns="0" rIns="0" bIns="0" rtlCol="0"/>
          <a:lstStyle/>
          <a:p>
            <a:endParaRPr/>
          </a:p>
        </p:txBody>
      </p:sp>
      <p:sp>
        <p:nvSpPr>
          <p:cNvPr id="41" name="bk object 41"/>
          <p:cNvSpPr/>
          <p:nvPr/>
        </p:nvSpPr>
        <p:spPr>
          <a:xfrm>
            <a:off x="4423969" y="3257369"/>
            <a:ext cx="30480" cy="30480"/>
          </a:xfrm>
          <a:custGeom>
            <a:avLst/>
            <a:gdLst/>
            <a:ahLst/>
            <a:cxnLst/>
            <a:rect l="l" t="t" r="r" b="b"/>
            <a:pathLst>
              <a:path w="30479" h="30479">
                <a:moveTo>
                  <a:pt x="30366" y="15183"/>
                </a:moveTo>
                <a:lnTo>
                  <a:pt x="30366" y="6756"/>
                </a:lnTo>
                <a:lnTo>
                  <a:pt x="23609" y="0"/>
                </a:lnTo>
                <a:lnTo>
                  <a:pt x="15183" y="0"/>
                </a:lnTo>
                <a:lnTo>
                  <a:pt x="6756" y="0"/>
                </a:lnTo>
                <a:lnTo>
                  <a:pt x="0" y="6756"/>
                </a:lnTo>
                <a:lnTo>
                  <a:pt x="0" y="15183"/>
                </a:lnTo>
                <a:lnTo>
                  <a:pt x="0" y="23609"/>
                </a:lnTo>
                <a:lnTo>
                  <a:pt x="6756" y="30366"/>
                </a:lnTo>
                <a:lnTo>
                  <a:pt x="15183" y="30366"/>
                </a:lnTo>
                <a:lnTo>
                  <a:pt x="23609" y="30366"/>
                </a:lnTo>
                <a:lnTo>
                  <a:pt x="30366" y="23609"/>
                </a:lnTo>
                <a:lnTo>
                  <a:pt x="30366" y="15183"/>
                </a:lnTo>
                <a:close/>
              </a:path>
            </a:pathLst>
          </a:custGeom>
          <a:ln w="5060">
            <a:solidFill>
              <a:srgbClr val="ADADE0"/>
            </a:solidFill>
          </a:ln>
        </p:spPr>
        <p:txBody>
          <a:bodyPr wrap="square" lIns="0" tIns="0" rIns="0" bIns="0" rtlCol="0"/>
          <a:lstStyle/>
          <a:p>
            <a:endParaRPr/>
          </a:p>
        </p:txBody>
      </p:sp>
      <p:sp>
        <p:nvSpPr>
          <p:cNvPr id="42" name="bk object 42"/>
          <p:cNvSpPr/>
          <p:nvPr/>
        </p:nvSpPr>
        <p:spPr>
          <a:xfrm>
            <a:off x="4344352" y="3253383"/>
            <a:ext cx="50800" cy="50800"/>
          </a:xfrm>
          <a:custGeom>
            <a:avLst/>
            <a:gdLst/>
            <a:ahLst/>
            <a:cxnLst/>
            <a:rect l="l" t="t" r="r" b="b"/>
            <a:pathLst>
              <a:path w="50800" h="50800">
                <a:moveTo>
                  <a:pt x="25400" y="50800"/>
                </a:moveTo>
                <a:lnTo>
                  <a:pt x="35160" y="48796"/>
                </a:lnTo>
                <a:lnTo>
                  <a:pt x="43248" y="43339"/>
                </a:lnTo>
                <a:lnTo>
                  <a:pt x="48762" y="35262"/>
                </a:lnTo>
                <a:lnTo>
                  <a:pt x="50800" y="25400"/>
                </a:lnTo>
                <a:lnTo>
                  <a:pt x="48796" y="15537"/>
                </a:lnTo>
                <a:lnTo>
                  <a:pt x="43339" y="7461"/>
                </a:lnTo>
                <a:lnTo>
                  <a:pt x="35262" y="2004"/>
                </a:lnTo>
                <a:lnTo>
                  <a:pt x="25400" y="0"/>
                </a:lnTo>
                <a:lnTo>
                  <a:pt x="15537" y="2004"/>
                </a:lnTo>
                <a:lnTo>
                  <a:pt x="7461" y="7461"/>
                </a:lnTo>
                <a:lnTo>
                  <a:pt x="2004" y="15537"/>
                </a:lnTo>
                <a:lnTo>
                  <a:pt x="0" y="25400"/>
                </a:lnTo>
              </a:path>
            </a:pathLst>
          </a:custGeom>
          <a:ln w="5060">
            <a:solidFill>
              <a:srgbClr val="ADADE0"/>
            </a:solidFill>
          </a:ln>
        </p:spPr>
        <p:txBody>
          <a:bodyPr wrap="square" lIns="0" tIns="0" rIns="0" bIns="0" rtlCol="0"/>
          <a:lstStyle/>
          <a:p>
            <a:endParaRPr/>
          </a:p>
        </p:txBody>
      </p:sp>
      <p:sp>
        <p:nvSpPr>
          <p:cNvPr id="43" name="bk object 43"/>
          <p:cNvSpPr/>
          <p:nvPr/>
        </p:nvSpPr>
        <p:spPr>
          <a:xfrm>
            <a:off x="4329112" y="3271164"/>
            <a:ext cx="30480" cy="12700"/>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a:p>
        </p:txBody>
      </p:sp>
      <p:sp>
        <p:nvSpPr>
          <p:cNvPr id="44" name="bk object 44"/>
          <p:cNvSpPr/>
          <p:nvPr/>
        </p:nvSpPr>
        <p:spPr>
          <a:xfrm>
            <a:off x="4496754" y="3253383"/>
            <a:ext cx="50800" cy="50800"/>
          </a:xfrm>
          <a:custGeom>
            <a:avLst/>
            <a:gdLst/>
            <a:ahLst/>
            <a:cxnLst/>
            <a:rect l="l" t="t" r="r" b="b"/>
            <a:pathLst>
              <a:path w="50800" h="50800">
                <a:moveTo>
                  <a:pt x="25400" y="50800"/>
                </a:moveTo>
                <a:lnTo>
                  <a:pt x="15537" y="48796"/>
                </a:lnTo>
                <a:lnTo>
                  <a:pt x="7461" y="43339"/>
                </a:lnTo>
                <a:lnTo>
                  <a:pt x="2004" y="35262"/>
                </a:lnTo>
                <a:lnTo>
                  <a:pt x="0" y="25400"/>
                </a:lnTo>
                <a:lnTo>
                  <a:pt x="2004" y="15537"/>
                </a:lnTo>
                <a:lnTo>
                  <a:pt x="7461" y="7461"/>
                </a:lnTo>
                <a:lnTo>
                  <a:pt x="15537" y="2004"/>
                </a:lnTo>
                <a:lnTo>
                  <a:pt x="25400" y="0"/>
                </a:lnTo>
                <a:lnTo>
                  <a:pt x="35262" y="2004"/>
                </a:lnTo>
                <a:lnTo>
                  <a:pt x="43339" y="7461"/>
                </a:lnTo>
                <a:lnTo>
                  <a:pt x="48796" y="15537"/>
                </a:lnTo>
                <a:lnTo>
                  <a:pt x="50800" y="25400"/>
                </a:lnTo>
              </a:path>
            </a:pathLst>
          </a:custGeom>
          <a:ln w="5060">
            <a:solidFill>
              <a:srgbClr val="ADADE0"/>
            </a:solidFill>
          </a:ln>
        </p:spPr>
        <p:txBody>
          <a:bodyPr wrap="square" lIns="0" tIns="0" rIns="0" bIns="0" rtlCol="0"/>
          <a:lstStyle/>
          <a:p>
            <a:endParaRPr/>
          </a:p>
        </p:txBody>
      </p:sp>
      <p:sp>
        <p:nvSpPr>
          <p:cNvPr id="45" name="bk object 45"/>
          <p:cNvSpPr/>
          <p:nvPr/>
        </p:nvSpPr>
        <p:spPr>
          <a:xfrm>
            <a:off x="4532315" y="3271164"/>
            <a:ext cx="30480" cy="12700"/>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a:p>
        </p:txBody>
      </p:sp>
      <p:sp>
        <p:nvSpPr>
          <p:cNvPr id="46" name="bk object 46"/>
          <p:cNvSpPr/>
          <p:nvPr/>
        </p:nvSpPr>
        <p:spPr>
          <a:xfrm>
            <a:off x="0" y="0"/>
            <a:ext cx="4608195" cy="321945"/>
          </a:xfrm>
          <a:custGeom>
            <a:avLst/>
            <a:gdLst/>
            <a:ahLst/>
            <a:cxnLst/>
            <a:rect l="l" t="t" r="r" b="b"/>
            <a:pathLst>
              <a:path w="4608195" h="321945">
                <a:moveTo>
                  <a:pt x="0" y="321500"/>
                </a:moveTo>
                <a:lnTo>
                  <a:pt x="4608004" y="321500"/>
                </a:lnTo>
                <a:lnTo>
                  <a:pt x="4608004" y="0"/>
                </a:lnTo>
                <a:lnTo>
                  <a:pt x="0" y="0"/>
                </a:lnTo>
                <a:lnTo>
                  <a:pt x="0" y="321500"/>
                </a:lnTo>
                <a:close/>
              </a:path>
            </a:pathLst>
          </a:custGeom>
          <a:solidFill>
            <a:srgbClr val="3333B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14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dirty="0"/>
              <a:t>Prior </a:t>
            </a:r>
            <a:r>
              <a:rPr spc="-5" dirty="0"/>
              <a:t>Knowledge and Sparse</a:t>
            </a:r>
            <a:r>
              <a:rPr spc="-20" dirty="0"/>
              <a:t> </a:t>
            </a:r>
            <a:r>
              <a:rPr spc="-5" dirty="0"/>
              <a:t>Methods</a:t>
            </a:r>
          </a:p>
        </p:txBody>
      </p:sp>
      <p:sp>
        <p:nvSpPr>
          <p:cNvPr id="4" name="Holder 4"/>
          <p:cNvSpPr>
            <a:spLocks noGrp="1"/>
          </p:cNvSpPr>
          <p:nvPr>
            <p:ph type="dt" sz="half" idx="6"/>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spc="-5" dirty="0"/>
              <a:t>(University of</a:t>
            </a:r>
            <a:r>
              <a:rPr spc="-20" dirty="0"/>
              <a:t> </a:t>
            </a:r>
            <a:r>
              <a:rPr spc="-5" dirty="0"/>
              <a:t>Manchester)</a:t>
            </a:r>
          </a:p>
        </p:txBody>
      </p:sp>
      <p:sp>
        <p:nvSpPr>
          <p:cNvPr id="5" name="Holder 5"/>
          <p:cNvSpPr>
            <a:spLocks noGrp="1"/>
          </p:cNvSpPr>
          <p:nvPr>
            <p:ph type="sldNum" sz="quarter" idx="7"/>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tabLst>
                <a:tab pos="473075" algn="l"/>
              </a:tabLst>
            </a:pPr>
            <a:r>
              <a:rPr spc="-5" dirty="0"/>
              <a:t>12/12/2009	</a:t>
            </a:r>
            <a:fld id="{81D60167-4931-47E6-BA6A-407CBD079E47}" type="slidenum">
              <a:rPr spc="-5" dirty="0"/>
              <a:t>‹#›</a:t>
            </a:fld>
            <a:r>
              <a:rPr spc="-5" dirty="0"/>
              <a:t> /</a:t>
            </a:r>
            <a:r>
              <a:rPr spc="-65" dirty="0"/>
              <a:t> </a:t>
            </a:r>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88361" y="3263696"/>
            <a:ext cx="43180" cy="30480"/>
          </a:xfrm>
          <a:custGeom>
            <a:avLst/>
            <a:gdLst/>
            <a:ahLst/>
            <a:cxnLst/>
            <a:rect l="l" t="t" r="r" b="b"/>
            <a:pathLst>
              <a:path w="43180" h="30479">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a:p>
        </p:txBody>
      </p:sp>
      <p:sp>
        <p:nvSpPr>
          <p:cNvPr id="17" name="bk object 17"/>
          <p:cNvSpPr/>
          <p:nvPr/>
        </p:nvSpPr>
        <p:spPr>
          <a:xfrm>
            <a:off x="3008744" y="3259733"/>
            <a:ext cx="25400" cy="38100"/>
          </a:xfrm>
          <a:custGeom>
            <a:avLst/>
            <a:gdLst/>
            <a:ahLst/>
            <a:cxnLst/>
            <a:rect l="l" t="t" r="r" b="b"/>
            <a:pathLst>
              <a:path w="25400" h="38100">
                <a:moveTo>
                  <a:pt x="25400" y="0"/>
                </a:moveTo>
                <a:lnTo>
                  <a:pt x="0" y="19050"/>
                </a:lnTo>
                <a:lnTo>
                  <a:pt x="25400" y="38100"/>
                </a:lnTo>
                <a:lnTo>
                  <a:pt x="25400" y="0"/>
                </a:lnTo>
                <a:close/>
              </a:path>
            </a:pathLst>
          </a:custGeom>
          <a:solidFill>
            <a:srgbClr val="D6D6EF"/>
          </a:solidFill>
        </p:spPr>
        <p:txBody>
          <a:bodyPr wrap="square" lIns="0" tIns="0" rIns="0" bIns="0" rtlCol="0"/>
          <a:lstStyle/>
          <a:p>
            <a:endParaRPr/>
          </a:p>
        </p:txBody>
      </p:sp>
      <p:sp>
        <p:nvSpPr>
          <p:cNvPr id="18" name="bk object 18"/>
          <p:cNvSpPr/>
          <p:nvPr/>
        </p:nvSpPr>
        <p:spPr>
          <a:xfrm>
            <a:off x="3186546" y="3259733"/>
            <a:ext cx="25400" cy="38100"/>
          </a:xfrm>
          <a:custGeom>
            <a:avLst/>
            <a:gdLst/>
            <a:ahLst/>
            <a:cxnLst/>
            <a:rect l="l" t="t" r="r" b="b"/>
            <a:pathLst>
              <a:path w="25400" h="38100">
                <a:moveTo>
                  <a:pt x="0" y="0"/>
                </a:moveTo>
                <a:lnTo>
                  <a:pt x="0" y="38100"/>
                </a:lnTo>
                <a:lnTo>
                  <a:pt x="25400" y="19050"/>
                </a:lnTo>
                <a:lnTo>
                  <a:pt x="0" y="0"/>
                </a:lnTo>
                <a:close/>
              </a:path>
            </a:pathLst>
          </a:custGeom>
          <a:solidFill>
            <a:srgbClr val="D6D6EF"/>
          </a:solidFill>
        </p:spPr>
        <p:txBody>
          <a:bodyPr wrap="square" lIns="0" tIns="0" rIns="0" bIns="0" rtlCol="0"/>
          <a:lstStyle/>
          <a:p>
            <a:endParaRPr/>
          </a:p>
        </p:txBody>
      </p:sp>
      <p:sp>
        <p:nvSpPr>
          <p:cNvPr id="19" name="bk object 19"/>
          <p:cNvSpPr/>
          <p:nvPr/>
        </p:nvSpPr>
        <p:spPr>
          <a:xfrm>
            <a:off x="3339032" y="3273817"/>
            <a:ext cx="43180" cy="30480"/>
          </a:xfrm>
          <a:custGeom>
            <a:avLst/>
            <a:gdLst/>
            <a:ahLst/>
            <a:cxnLst/>
            <a:rect l="l" t="t" r="r" b="b"/>
            <a:pathLst>
              <a:path w="43179" h="30479">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a:p>
        </p:txBody>
      </p:sp>
      <p:sp>
        <p:nvSpPr>
          <p:cNvPr id="20" name="bk object 20"/>
          <p:cNvSpPr/>
          <p:nvPr/>
        </p:nvSpPr>
        <p:spPr>
          <a:xfrm>
            <a:off x="3349524" y="3263544"/>
            <a:ext cx="43180" cy="30480"/>
          </a:xfrm>
          <a:custGeom>
            <a:avLst/>
            <a:gdLst/>
            <a:ahLst/>
            <a:cxnLst/>
            <a:rect l="l" t="t" r="r" b="b"/>
            <a:pathLst>
              <a:path w="43179" h="30479">
                <a:moveTo>
                  <a:pt x="0" y="10160"/>
                </a:moveTo>
                <a:lnTo>
                  <a:pt x="0" y="0"/>
                </a:lnTo>
                <a:lnTo>
                  <a:pt x="43180" y="0"/>
                </a:lnTo>
                <a:lnTo>
                  <a:pt x="43180" y="30480"/>
                </a:lnTo>
                <a:lnTo>
                  <a:pt x="33020" y="30480"/>
                </a:lnTo>
              </a:path>
            </a:pathLst>
          </a:custGeom>
          <a:ln w="5060">
            <a:solidFill>
              <a:srgbClr val="ADADE0"/>
            </a:solidFill>
          </a:ln>
        </p:spPr>
        <p:txBody>
          <a:bodyPr wrap="square" lIns="0" tIns="0" rIns="0" bIns="0" rtlCol="0"/>
          <a:lstStyle/>
          <a:p>
            <a:endParaRPr/>
          </a:p>
        </p:txBody>
      </p:sp>
      <p:sp>
        <p:nvSpPr>
          <p:cNvPr id="21" name="bk object 21"/>
          <p:cNvSpPr/>
          <p:nvPr/>
        </p:nvSpPr>
        <p:spPr>
          <a:xfrm>
            <a:off x="3359684" y="3253383"/>
            <a:ext cx="43180" cy="30480"/>
          </a:xfrm>
          <a:custGeom>
            <a:avLst/>
            <a:gdLst/>
            <a:ahLst/>
            <a:cxnLst/>
            <a:rect l="l" t="t" r="r" b="b"/>
            <a:pathLst>
              <a:path w="43179" h="30479">
                <a:moveTo>
                  <a:pt x="0" y="10160"/>
                </a:moveTo>
                <a:lnTo>
                  <a:pt x="0" y="0"/>
                </a:lnTo>
                <a:lnTo>
                  <a:pt x="43180" y="0"/>
                </a:lnTo>
                <a:lnTo>
                  <a:pt x="43180" y="30480"/>
                </a:lnTo>
                <a:lnTo>
                  <a:pt x="33020" y="30480"/>
                </a:lnTo>
              </a:path>
            </a:pathLst>
          </a:custGeom>
          <a:ln w="5060">
            <a:solidFill>
              <a:srgbClr val="ADADE0"/>
            </a:solidFill>
          </a:ln>
        </p:spPr>
        <p:txBody>
          <a:bodyPr wrap="square" lIns="0" tIns="0" rIns="0" bIns="0" rtlCol="0"/>
          <a:lstStyle/>
          <a:p>
            <a:endParaRPr/>
          </a:p>
        </p:txBody>
      </p:sp>
      <p:sp>
        <p:nvSpPr>
          <p:cNvPr id="22" name="bk object 22"/>
          <p:cNvSpPr/>
          <p:nvPr/>
        </p:nvSpPr>
        <p:spPr>
          <a:xfrm>
            <a:off x="3275863"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23" name="bk object 23"/>
          <p:cNvSpPr/>
          <p:nvPr/>
        </p:nvSpPr>
        <p:spPr>
          <a:xfrm>
            <a:off x="3631883"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24" name="bk object 24"/>
          <p:cNvSpPr/>
          <p:nvPr/>
        </p:nvSpPr>
        <p:spPr>
          <a:xfrm>
            <a:off x="3542982"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25" name="bk object 25"/>
          <p:cNvSpPr/>
          <p:nvPr/>
        </p:nvSpPr>
        <p:spPr>
          <a:xfrm>
            <a:off x="3619183" y="3253383"/>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6" name="bk object 26"/>
          <p:cNvSpPr/>
          <p:nvPr/>
        </p:nvSpPr>
        <p:spPr>
          <a:xfrm>
            <a:off x="3631883" y="32787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7" name="bk object 27"/>
          <p:cNvSpPr/>
          <p:nvPr/>
        </p:nvSpPr>
        <p:spPr>
          <a:xfrm>
            <a:off x="3619183" y="32914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8" name="bk object 28"/>
          <p:cNvSpPr/>
          <p:nvPr/>
        </p:nvSpPr>
        <p:spPr>
          <a:xfrm>
            <a:off x="3631883" y="33041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9" name="bk object 29"/>
          <p:cNvSpPr/>
          <p:nvPr/>
        </p:nvSpPr>
        <p:spPr>
          <a:xfrm>
            <a:off x="3886302" y="32533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0" name="bk object 30"/>
          <p:cNvSpPr/>
          <p:nvPr/>
        </p:nvSpPr>
        <p:spPr>
          <a:xfrm>
            <a:off x="3899002"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1" name="bk object 31"/>
          <p:cNvSpPr/>
          <p:nvPr/>
        </p:nvSpPr>
        <p:spPr>
          <a:xfrm>
            <a:off x="3899002" y="32787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2" name="bk object 32"/>
          <p:cNvSpPr/>
          <p:nvPr/>
        </p:nvSpPr>
        <p:spPr>
          <a:xfrm>
            <a:off x="3810101"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33" name="bk object 33"/>
          <p:cNvSpPr/>
          <p:nvPr/>
        </p:nvSpPr>
        <p:spPr>
          <a:xfrm>
            <a:off x="3886302" y="32914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34" name="bk object 34"/>
          <p:cNvSpPr/>
          <p:nvPr/>
        </p:nvSpPr>
        <p:spPr>
          <a:xfrm>
            <a:off x="3899002" y="33041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35" name="bk object 35"/>
          <p:cNvSpPr/>
          <p:nvPr/>
        </p:nvSpPr>
        <p:spPr>
          <a:xfrm>
            <a:off x="4153434" y="32533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6" name="bk object 36"/>
          <p:cNvSpPr/>
          <p:nvPr/>
        </p:nvSpPr>
        <p:spPr>
          <a:xfrm>
            <a:off x="4166134"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7" name="bk object 37"/>
          <p:cNvSpPr/>
          <p:nvPr/>
        </p:nvSpPr>
        <p:spPr>
          <a:xfrm>
            <a:off x="4166134" y="32787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8" name="bk object 38"/>
          <p:cNvSpPr/>
          <p:nvPr/>
        </p:nvSpPr>
        <p:spPr>
          <a:xfrm>
            <a:off x="4153434" y="32914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9" name="bk object 39"/>
          <p:cNvSpPr/>
          <p:nvPr/>
        </p:nvSpPr>
        <p:spPr>
          <a:xfrm>
            <a:off x="4166134" y="33041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40" name="bk object 40"/>
          <p:cNvSpPr/>
          <p:nvPr/>
        </p:nvSpPr>
        <p:spPr>
          <a:xfrm>
            <a:off x="4451033" y="3283864"/>
            <a:ext cx="20320" cy="20320"/>
          </a:xfrm>
          <a:custGeom>
            <a:avLst/>
            <a:gdLst/>
            <a:ahLst/>
            <a:cxnLst/>
            <a:rect l="l" t="t" r="r" b="b"/>
            <a:pathLst>
              <a:path w="20320" h="20320">
                <a:moveTo>
                  <a:pt x="0" y="0"/>
                </a:moveTo>
                <a:lnTo>
                  <a:pt x="20320" y="20320"/>
                </a:lnTo>
              </a:path>
            </a:pathLst>
          </a:custGeom>
          <a:ln w="7591">
            <a:solidFill>
              <a:srgbClr val="ADADE0"/>
            </a:solidFill>
          </a:ln>
        </p:spPr>
        <p:txBody>
          <a:bodyPr wrap="square" lIns="0" tIns="0" rIns="0" bIns="0" rtlCol="0"/>
          <a:lstStyle/>
          <a:p>
            <a:endParaRPr/>
          </a:p>
        </p:txBody>
      </p:sp>
      <p:sp>
        <p:nvSpPr>
          <p:cNvPr id="41" name="bk object 41"/>
          <p:cNvSpPr/>
          <p:nvPr/>
        </p:nvSpPr>
        <p:spPr>
          <a:xfrm>
            <a:off x="4423969" y="3257369"/>
            <a:ext cx="30480" cy="30480"/>
          </a:xfrm>
          <a:custGeom>
            <a:avLst/>
            <a:gdLst/>
            <a:ahLst/>
            <a:cxnLst/>
            <a:rect l="l" t="t" r="r" b="b"/>
            <a:pathLst>
              <a:path w="30479" h="30479">
                <a:moveTo>
                  <a:pt x="30366" y="15183"/>
                </a:moveTo>
                <a:lnTo>
                  <a:pt x="30366" y="6756"/>
                </a:lnTo>
                <a:lnTo>
                  <a:pt x="23609" y="0"/>
                </a:lnTo>
                <a:lnTo>
                  <a:pt x="15183" y="0"/>
                </a:lnTo>
                <a:lnTo>
                  <a:pt x="6756" y="0"/>
                </a:lnTo>
                <a:lnTo>
                  <a:pt x="0" y="6756"/>
                </a:lnTo>
                <a:lnTo>
                  <a:pt x="0" y="15183"/>
                </a:lnTo>
                <a:lnTo>
                  <a:pt x="0" y="23609"/>
                </a:lnTo>
                <a:lnTo>
                  <a:pt x="6756" y="30366"/>
                </a:lnTo>
                <a:lnTo>
                  <a:pt x="15183" y="30366"/>
                </a:lnTo>
                <a:lnTo>
                  <a:pt x="23609" y="30366"/>
                </a:lnTo>
                <a:lnTo>
                  <a:pt x="30366" y="23609"/>
                </a:lnTo>
                <a:lnTo>
                  <a:pt x="30366" y="15183"/>
                </a:lnTo>
                <a:close/>
              </a:path>
            </a:pathLst>
          </a:custGeom>
          <a:ln w="5060">
            <a:solidFill>
              <a:srgbClr val="ADADE0"/>
            </a:solidFill>
          </a:ln>
        </p:spPr>
        <p:txBody>
          <a:bodyPr wrap="square" lIns="0" tIns="0" rIns="0" bIns="0" rtlCol="0"/>
          <a:lstStyle/>
          <a:p>
            <a:endParaRPr/>
          </a:p>
        </p:txBody>
      </p:sp>
      <p:sp>
        <p:nvSpPr>
          <p:cNvPr id="42" name="bk object 42"/>
          <p:cNvSpPr/>
          <p:nvPr/>
        </p:nvSpPr>
        <p:spPr>
          <a:xfrm>
            <a:off x="4344352" y="3253383"/>
            <a:ext cx="50800" cy="50800"/>
          </a:xfrm>
          <a:custGeom>
            <a:avLst/>
            <a:gdLst/>
            <a:ahLst/>
            <a:cxnLst/>
            <a:rect l="l" t="t" r="r" b="b"/>
            <a:pathLst>
              <a:path w="50800" h="50800">
                <a:moveTo>
                  <a:pt x="25400" y="50800"/>
                </a:moveTo>
                <a:lnTo>
                  <a:pt x="35160" y="48796"/>
                </a:lnTo>
                <a:lnTo>
                  <a:pt x="43248" y="43339"/>
                </a:lnTo>
                <a:lnTo>
                  <a:pt x="48762" y="35262"/>
                </a:lnTo>
                <a:lnTo>
                  <a:pt x="50800" y="25400"/>
                </a:lnTo>
                <a:lnTo>
                  <a:pt x="48796" y="15537"/>
                </a:lnTo>
                <a:lnTo>
                  <a:pt x="43339" y="7461"/>
                </a:lnTo>
                <a:lnTo>
                  <a:pt x="35262" y="2004"/>
                </a:lnTo>
                <a:lnTo>
                  <a:pt x="25400" y="0"/>
                </a:lnTo>
                <a:lnTo>
                  <a:pt x="15537" y="2004"/>
                </a:lnTo>
                <a:lnTo>
                  <a:pt x="7461" y="7461"/>
                </a:lnTo>
                <a:lnTo>
                  <a:pt x="2004" y="15537"/>
                </a:lnTo>
                <a:lnTo>
                  <a:pt x="0" y="25400"/>
                </a:lnTo>
              </a:path>
            </a:pathLst>
          </a:custGeom>
          <a:ln w="5060">
            <a:solidFill>
              <a:srgbClr val="ADADE0"/>
            </a:solidFill>
          </a:ln>
        </p:spPr>
        <p:txBody>
          <a:bodyPr wrap="square" lIns="0" tIns="0" rIns="0" bIns="0" rtlCol="0"/>
          <a:lstStyle/>
          <a:p>
            <a:endParaRPr/>
          </a:p>
        </p:txBody>
      </p:sp>
      <p:sp>
        <p:nvSpPr>
          <p:cNvPr id="43" name="bk object 43"/>
          <p:cNvSpPr/>
          <p:nvPr/>
        </p:nvSpPr>
        <p:spPr>
          <a:xfrm>
            <a:off x="4329112" y="3271164"/>
            <a:ext cx="30480" cy="12700"/>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a:p>
        </p:txBody>
      </p:sp>
      <p:sp>
        <p:nvSpPr>
          <p:cNvPr id="44" name="bk object 44"/>
          <p:cNvSpPr/>
          <p:nvPr/>
        </p:nvSpPr>
        <p:spPr>
          <a:xfrm>
            <a:off x="4496754" y="3253383"/>
            <a:ext cx="50800" cy="50800"/>
          </a:xfrm>
          <a:custGeom>
            <a:avLst/>
            <a:gdLst/>
            <a:ahLst/>
            <a:cxnLst/>
            <a:rect l="l" t="t" r="r" b="b"/>
            <a:pathLst>
              <a:path w="50800" h="50800">
                <a:moveTo>
                  <a:pt x="25400" y="50800"/>
                </a:moveTo>
                <a:lnTo>
                  <a:pt x="15537" y="48796"/>
                </a:lnTo>
                <a:lnTo>
                  <a:pt x="7461" y="43339"/>
                </a:lnTo>
                <a:lnTo>
                  <a:pt x="2004" y="35262"/>
                </a:lnTo>
                <a:lnTo>
                  <a:pt x="0" y="25400"/>
                </a:lnTo>
                <a:lnTo>
                  <a:pt x="2004" y="15537"/>
                </a:lnTo>
                <a:lnTo>
                  <a:pt x="7461" y="7461"/>
                </a:lnTo>
                <a:lnTo>
                  <a:pt x="15537" y="2004"/>
                </a:lnTo>
                <a:lnTo>
                  <a:pt x="25400" y="0"/>
                </a:lnTo>
                <a:lnTo>
                  <a:pt x="35262" y="2004"/>
                </a:lnTo>
                <a:lnTo>
                  <a:pt x="43339" y="7461"/>
                </a:lnTo>
                <a:lnTo>
                  <a:pt x="48796" y="15537"/>
                </a:lnTo>
                <a:lnTo>
                  <a:pt x="50800" y="25400"/>
                </a:lnTo>
              </a:path>
            </a:pathLst>
          </a:custGeom>
          <a:ln w="5060">
            <a:solidFill>
              <a:srgbClr val="ADADE0"/>
            </a:solidFill>
          </a:ln>
        </p:spPr>
        <p:txBody>
          <a:bodyPr wrap="square" lIns="0" tIns="0" rIns="0" bIns="0" rtlCol="0"/>
          <a:lstStyle/>
          <a:p>
            <a:endParaRPr/>
          </a:p>
        </p:txBody>
      </p:sp>
      <p:sp>
        <p:nvSpPr>
          <p:cNvPr id="45" name="bk object 45"/>
          <p:cNvSpPr/>
          <p:nvPr/>
        </p:nvSpPr>
        <p:spPr>
          <a:xfrm>
            <a:off x="4532315" y="3271164"/>
            <a:ext cx="30480" cy="12700"/>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a:p>
        </p:txBody>
      </p:sp>
      <p:sp>
        <p:nvSpPr>
          <p:cNvPr id="46" name="bk object 46"/>
          <p:cNvSpPr/>
          <p:nvPr/>
        </p:nvSpPr>
        <p:spPr>
          <a:xfrm>
            <a:off x="0" y="0"/>
            <a:ext cx="4608195" cy="321945"/>
          </a:xfrm>
          <a:custGeom>
            <a:avLst/>
            <a:gdLst/>
            <a:ahLst/>
            <a:cxnLst/>
            <a:rect l="l" t="t" r="r" b="b"/>
            <a:pathLst>
              <a:path w="4608195" h="321945">
                <a:moveTo>
                  <a:pt x="0" y="321500"/>
                </a:moveTo>
                <a:lnTo>
                  <a:pt x="4608004" y="321500"/>
                </a:lnTo>
                <a:lnTo>
                  <a:pt x="4608004" y="0"/>
                </a:lnTo>
                <a:lnTo>
                  <a:pt x="0" y="0"/>
                </a:lnTo>
                <a:lnTo>
                  <a:pt x="0" y="321500"/>
                </a:lnTo>
                <a:close/>
              </a:path>
            </a:pathLst>
          </a:custGeom>
          <a:solidFill>
            <a:srgbClr val="3333B2"/>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dirty="0"/>
              <a:t>Prior </a:t>
            </a:r>
            <a:r>
              <a:rPr spc="-5" dirty="0"/>
              <a:t>Knowledge and Sparse</a:t>
            </a:r>
            <a:r>
              <a:rPr spc="-20" dirty="0"/>
              <a:t> </a:t>
            </a:r>
            <a:r>
              <a:rPr spc="-5" dirty="0"/>
              <a:t>Methods</a:t>
            </a:r>
          </a:p>
        </p:txBody>
      </p:sp>
      <p:sp>
        <p:nvSpPr>
          <p:cNvPr id="3" name="Holder 3"/>
          <p:cNvSpPr>
            <a:spLocks noGrp="1"/>
          </p:cNvSpPr>
          <p:nvPr>
            <p:ph type="dt" sz="half" idx="6"/>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pPr>
            <a:r>
              <a:rPr spc="-5" dirty="0"/>
              <a:t>(University of</a:t>
            </a:r>
            <a:r>
              <a:rPr spc="-20" dirty="0"/>
              <a:t> </a:t>
            </a:r>
            <a:r>
              <a:rPr spc="-5" dirty="0"/>
              <a:t>Manchester)</a:t>
            </a:r>
          </a:p>
        </p:txBody>
      </p:sp>
      <p:sp>
        <p:nvSpPr>
          <p:cNvPr id="4" name="Holder 4"/>
          <p:cNvSpPr>
            <a:spLocks noGrp="1"/>
          </p:cNvSpPr>
          <p:nvPr>
            <p:ph type="sldNum" sz="quarter" idx="7"/>
          </p:nvPr>
        </p:nvSpPr>
        <p:spPr/>
        <p:txBody>
          <a:bodyPr lIns="0" tIns="0" rIns="0" bIns="0"/>
          <a:lstStyle>
            <a:lvl1pPr>
              <a:defRPr sz="500" b="0" i="0">
                <a:solidFill>
                  <a:schemeClr val="bg1"/>
                </a:solidFill>
                <a:latin typeface="Arial"/>
                <a:cs typeface="Arial"/>
              </a:defRPr>
            </a:lvl1pPr>
          </a:lstStyle>
          <a:p>
            <a:pPr marL="12700">
              <a:lnSpc>
                <a:spcPct val="100000"/>
              </a:lnSpc>
              <a:spcBef>
                <a:spcPts val="75"/>
              </a:spcBef>
              <a:tabLst>
                <a:tab pos="473075" algn="l"/>
              </a:tabLst>
            </a:pPr>
            <a:r>
              <a:rPr spc="-5" dirty="0"/>
              <a:t>12/12/2009	</a:t>
            </a:r>
            <a:fld id="{81D60167-4931-47E6-BA6A-407CBD079E47}" type="slidenum">
              <a:rPr spc="-5" dirty="0"/>
              <a:t>‹#›</a:t>
            </a:fld>
            <a:r>
              <a:rPr spc="-5" dirty="0"/>
              <a:t> /</a:t>
            </a:r>
            <a:r>
              <a:rPr spc="-65" dirty="0"/>
              <a:t> </a:t>
            </a:r>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088361" y="3263696"/>
            <a:ext cx="43180" cy="30480"/>
          </a:xfrm>
          <a:custGeom>
            <a:avLst/>
            <a:gdLst/>
            <a:ahLst/>
            <a:cxnLst/>
            <a:rect l="l" t="t" r="r" b="b"/>
            <a:pathLst>
              <a:path w="43180" h="30479">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a:p>
        </p:txBody>
      </p:sp>
      <p:sp>
        <p:nvSpPr>
          <p:cNvPr id="17" name="bk object 17"/>
          <p:cNvSpPr/>
          <p:nvPr/>
        </p:nvSpPr>
        <p:spPr>
          <a:xfrm>
            <a:off x="3008744" y="3259733"/>
            <a:ext cx="25400" cy="38100"/>
          </a:xfrm>
          <a:custGeom>
            <a:avLst/>
            <a:gdLst/>
            <a:ahLst/>
            <a:cxnLst/>
            <a:rect l="l" t="t" r="r" b="b"/>
            <a:pathLst>
              <a:path w="25400" h="38100">
                <a:moveTo>
                  <a:pt x="25400" y="0"/>
                </a:moveTo>
                <a:lnTo>
                  <a:pt x="0" y="19050"/>
                </a:lnTo>
                <a:lnTo>
                  <a:pt x="25400" y="38100"/>
                </a:lnTo>
                <a:lnTo>
                  <a:pt x="25400" y="0"/>
                </a:lnTo>
                <a:close/>
              </a:path>
            </a:pathLst>
          </a:custGeom>
          <a:solidFill>
            <a:srgbClr val="D6D6EF"/>
          </a:solidFill>
        </p:spPr>
        <p:txBody>
          <a:bodyPr wrap="square" lIns="0" tIns="0" rIns="0" bIns="0" rtlCol="0"/>
          <a:lstStyle/>
          <a:p>
            <a:endParaRPr/>
          </a:p>
        </p:txBody>
      </p:sp>
      <p:sp>
        <p:nvSpPr>
          <p:cNvPr id="18" name="bk object 18"/>
          <p:cNvSpPr/>
          <p:nvPr/>
        </p:nvSpPr>
        <p:spPr>
          <a:xfrm>
            <a:off x="3186546" y="3259733"/>
            <a:ext cx="25400" cy="38100"/>
          </a:xfrm>
          <a:custGeom>
            <a:avLst/>
            <a:gdLst/>
            <a:ahLst/>
            <a:cxnLst/>
            <a:rect l="l" t="t" r="r" b="b"/>
            <a:pathLst>
              <a:path w="25400" h="38100">
                <a:moveTo>
                  <a:pt x="0" y="0"/>
                </a:moveTo>
                <a:lnTo>
                  <a:pt x="0" y="38100"/>
                </a:lnTo>
                <a:lnTo>
                  <a:pt x="25400" y="19050"/>
                </a:lnTo>
                <a:lnTo>
                  <a:pt x="0" y="0"/>
                </a:lnTo>
                <a:close/>
              </a:path>
            </a:pathLst>
          </a:custGeom>
          <a:solidFill>
            <a:srgbClr val="D6D6EF"/>
          </a:solidFill>
        </p:spPr>
        <p:txBody>
          <a:bodyPr wrap="square" lIns="0" tIns="0" rIns="0" bIns="0" rtlCol="0"/>
          <a:lstStyle/>
          <a:p>
            <a:endParaRPr/>
          </a:p>
        </p:txBody>
      </p:sp>
      <p:sp>
        <p:nvSpPr>
          <p:cNvPr id="19" name="bk object 19"/>
          <p:cNvSpPr/>
          <p:nvPr/>
        </p:nvSpPr>
        <p:spPr>
          <a:xfrm>
            <a:off x="3339032" y="3273817"/>
            <a:ext cx="43180" cy="30480"/>
          </a:xfrm>
          <a:custGeom>
            <a:avLst/>
            <a:gdLst/>
            <a:ahLst/>
            <a:cxnLst/>
            <a:rect l="l" t="t" r="r" b="b"/>
            <a:pathLst>
              <a:path w="43179" h="30479">
                <a:moveTo>
                  <a:pt x="0" y="30366"/>
                </a:moveTo>
                <a:lnTo>
                  <a:pt x="43019" y="30366"/>
                </a:lnTo>
                <a:lnTo>
                  <a:pt x="43019" y="0"/>
                </a:lnTo>
                <a:lnTo>
                  <a:pt x="0" y="0"/>
                </a:lnTo>
                <a:lnTo>
                  <a:pt x="0" y="30366"/>
                </a:lnTo>
                <a:close/>
              </a:path>
            </a:pathLst>
          </a:custGeom>
          <a:ln w="5060">
            <a:solidFill>
              <a:srgbClr val="ADADE0"/>
            </a:solidFill>
          </a:ln>
        </p:spPr>
        <p:txBody>
          <a:bodyPr wrap="square" lIns="0" tIns="0" rIns="0" bIns="0" rtlCol="0"/>
          <a:lstStyle/>
          <a:p>
            <a:endParaRPr/>
          </a:p>
        </p:txBody>
      </p:sp>
      <p:sp>
        <p:nvSpPr>
          <p:cNvPr id="20" name="bk object 20"/>
          <p:cNvSpPr/>
          <p:nvPr/>
        </p:nvSpPr>
        <p:spPr>
          <a:xfrm>
            <a:off x="3349524" y="3263544"/>
            <a:ext cx="43180" cy="30480"/>
          </a:xfrm>
          <a:custGeom>
            <a:avLst/>
            <a:gdLst/>
            <a:ahLst/>
            <a:cxnLst/>
            <a:rect l="l" t="t" r="r" b="b"/>
            <a:pathLst>
              <a:path w="43179" h="30479">
                <a:moveTo>
                  <a:pt x="0" y="10160"/>
                </a:moveTo>
                <a:lnTo>
                  <a:pt x="0" y="0"/>
                </a:lnTo>
                <a:lnTo>
                  <a:pt x="43180" y="0"/>
                </a:lnTo>
                <a:lnTo>
                  <a:pt x="43180" y="30480"/>
                </a:lnTo>
                <a:lnTo>
                  <a:pt x="33020" y="30480"/>
                </a:lnTo>
              </a:path>
            </a:pathLst>
          </a:custGeom>
          <a:ln w="5060">
            <a:solidFill>
              <a:srgbClr val="ADADE0"/>
            </a:solidFill>
          </a:ln>
        </p:spPr>
        <p:txBody>
          <a:bodyPr wrap="square" lIns="0" tIns="0" rIns="0" bIns="0" rtlCol="0"/>
          <a:lstStyle/>
          <a:p>
            <a:endParaRPr/>
          </a:p>
        </p:txBody>
      </p:sp>
      <p:sp>
        <p:nvSpPr>
          <p:cNvPr id="21" name="bk object 21"/>
          <p:cNvSpPr/>
          <p:nvPr/>
        </p:nvSpPr>
        <p:spPr>
          <a:xfrm>
            <a:off x="3359684" y="3253383"/>
            <a:ext cx="43180" cy="30480"/>
          </a:xfrm>
          <a:custGeom>
            <a:avLst/>
            <a:gdLst/>
            <a:ahLst/>
            <a:cxnLst/>
            <a:rect l="l" t="t" r="r" b="b"/>
            <a:pathLst>
              <a:path w="43179" h="30479">
                <a:moveTo>
                  <a:pt x="0" y="10160"/>
                </a:moveTo>
                <a:lnTo>
                  <a:pt x="0" y="0"/>
                </a:lnTo>
                <a:lnTo>
                  <a:pt x="43180" y="0"/>
                </a:lnTo>
                <a:lnTo>
                  <a:pt x="43180" y="30480"/>
                </a:lnTo>
                <a:lnTo>
                  <a:pt x="33020" y="30480"/>
                </a:lnTo>
              </a:path>
            </a:pathLst>
          </a:custGeom>
          <a:ln w="5060">
            <a:solidFill>
              <a:srgbClr val="ADADE0"/>
            </a:solidFill>
          </a:ln>
        </p:spPr>
        <p:txBody>
          <a:bodyPr wrap="square" lIns="0" tIns="0" rIns="0" bIns="0" rtlCol="0"/>
          <a:lstStyle/>
          <a:p>
            <a:endParaRPr/>
          </a:p>
        </p:txBody>
      </p:sp>
      <p:sp>
        <p:nvSpPr>
          <p:cNvPr id="22" name="bk object 22"/>
          <p:cNvSpPr/>
          <p:nvPr/>
        </p:nvSpPr>
        <p:spPr>
          <a:xfrm>
            <a:off x="3275863"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23" name="bk object 23"/>
          <p:cNvSpPr/>
          <p:nvPr/>
        </p:nvSpPr>
        <p:spPr>
          <a:xfrm>
            <a:off x="3631883"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24" name="bk object 24"/>
          <p:cNvSpPr/>
          <p:nvPr/>
        </p:nvSpPr>
        <p:spPr>
          <a:xfrm>
            <a:off x="3542982"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25" name="bk object 25"/>
          <p:cNvSpPr/>
          <p:nvPr/>
        </p:nvSpPr>
        <p:spPr>
          <a:xfrm>
            <a:off x="3619183" y="3253383"/>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6" name="bk object 26"/>
          <p:cNvSpPr/>
          <p:nvPr/>
        </p:nvSpPr>
        <p:spPr>
          <a:xfrm>
            <a:off x="3631883" y="32787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7" name="bk object 27"/>
          <p:cNvSpPr/>
          <p:nvPr/>
        </p:nvSpPr>
        <p:spPr>
          <a:xfrm>
            <a:off x="3619183" y="32914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8" name="bk object 28"/>
          <p:cNvSpPr/>
          <p:nvPr/>
        </p:nvSpPr>
        <p:spPr>
          <a:xfrm>
            <a:off x="3631883" y="33041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29" name="bk object 29"/>
          <p:cNvSpPr/>
          <p:nvPr/>
        </p:nvSpPr>
        <p:spPr>
          <a:xfrm>
            <a:off x="3886302" y="32533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0" name="bk object 30"/>
          <p:cNvSpPr/>
          <p:nvPr/>
        </p:nvSpPr>
        <p:spPr>
          <a:xfrm>
            <a:off x="3899002"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1" name="bk object 31"/>
          <p:cNvSpPr/>
          <p:nvPr/>
        </p:nvSpPr>
        <p:spPr>
          <a:xfrm>
            <a:off x="3899002" y="32787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2" name="bk object 32"/>
          <p:cNvSpPr/>
          <p:nvPr/>
        </p:nvSpPr>
        <p:spPr>
          <a:xfrm>
            <a:off x="3810101" y="3259733"/>
            <a:ext cx="203200" cy="38100"/>
          </a:xfrm>
          <a:custGeom>
            <a:avLst/>
            <a:gdLst/>
            <a:ahLst/>
            <a:cxnLst/>
            <a:rect l="l" t="t" r="r" b="b"/>
            <a:pathLst>
              <a:path w="203200" h="38100">
                <a:moveTo>
                  <a:pt x="25400" y="0"/>
                </a:moveTo>
                <a:lnTo>
                  <a:pt x="0" y="19050"/>
                </a:lnTo>
                <a:lnTo>
                  <a:pt x="25400" y="38100"/>
                </a:lnTo>
                <a:lnTo>
                  <a:pt x="25400" y="0"/>
                </a:lnTo>
                <a:close/>
              </a:path>
              <a:path w="203200" h="38100">
                <a:moveTo>
                  <a:pt x="177802" y="0"/>
                </a:moveTo>
                <a:lnTo>
                  <a:pt x="177802" y="38100"/>
                </a:lnTo>
                <a:lnTo>
                  <a:pt x="203202" y="19050"/>
                </a:lnTo>
                <a:lnTo>
                  <a:pt x="177802" y="0"/>
                </a:lnTo>
                <a:close/>
              </a:path>
            </a:pathLst>
          </a:custGeom>
          <a:solidFill>
            <a:srgbClr val="D6D6EF"/>
          </a:solidFill>
        </p:spPr>
        <p:txBody>
          <a:bodyPr wrap="square" lIns="0" tIns="0" rIns="0" bIns="0" rtlCol="0"/>
          <a:lstStyle/>
          <a:p>
            <a:endParaRPr/>
          </a:p>
        </p:txBody>
      </p:sp>
      <p:sp>
        <p:nvSpPr>
          <p:cNvPr id="33" name="bk object 33"/>
          <p:cNvSpPr/>
          <p:nvPr/>
        </p:nvSpPr>
        <p:spPr>
          <a:xfrm>
            <a:off x="3886302" y="32914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34" name="bk object 34"/>
          <p:cNvSpPr/>
          <p:nvPr/>
        </p:nvSpPr>
        <p:spPr>
          <a:xfrm>
            <a:off x="3899002" y="3304184"/>
            <a:ext cx="38100" cy="0"/>
          </a:xfrm>
          <a:custGeom>
            <a:avLst/>
            <a:gdLst/>
            <a:ahLst/>
            <a:cxnLst/>
            <a:rect l="l" t="t" r="r" b="b"/>
            <a:pathLst>
              <a:path w="38100">
                <a:moveTo>
                  <a:pt x="0" y="0"/>
                </a:moveTo>
                <a:lnTo>
                  <a:pt x="38100" y="0"/>
                </a:lnTo>
              </a:path>
            </a:pathLst>
          </a:custGeom>
          <a:ln w="7591">
            <a:solidFill>
              <a:srgbClr val="D6D6EF"/>
            </a:solidFill>
          </a:ln>
        </p:spPr>
        <p:txBody>
          <a:bodyPr wrap="square" lIns="0" tIns="0" rIns="0" bIns="0" rtlCol="0"/>
          <a:lstStyle/>
          <a:p>
            <a:endParaRPr/>
          </a:p>
        </p:txBody>
      </p:sp>
      <p:sp>
        <p:nvSpPr>
          <p:cNvPr id="35" name="bk object 35"/>
          <p:cNvSpPr/>
          <p:nvPr/>
        </p:nvSpPr>
        <p:spPr>
          <a:xfrm>
            <a:off x="4153434" y="32533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6" name="bk object 36"/>
          <p:cNvSpPr/>
          <p:nvPr/>
        </p:nvSpPr>
        <p:spPr>
          <a:xfrm>
            <a:off x="4166134" y="3266083"/>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7" name="bk object 37"/>
          <p:cNvSpPr/>
          <p:nvPr/>
        </p:nvSpPr>
        <p:spPr>
          <a:xfrm>
            <a:off x="4166134" y="32787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8" name="bk object 38"/>
          <p:cNvSpPr/>
          <p:nvPr/>
        </p:nvSpPr>
        <p:spPr>
          <a:xfrm>
            <a:off x="4153434" y="32914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39" name="bk object 39"/>
          <p:cNvSpPr/>
          <p:nvPr/>
        </p:nvSpPr>
        <p:spPr>
          <a:xfrm>
            <a:off x="4166134" y="3304184"/>
            <a:ext cx="38100" cy="0"/>
          </a:xfrm>
          <a:custGeom>
            <a:avLst/>
            <a:gdLst/>
            <a:ahLst/>
            <a:cxnLst/>
            <a:rect l="l" t="t" r="r" b="b"/>
            <a:pathLst>
              <a:path w="38100">
                <a:moveTo>
                  <a:pt x="0" y="0"/>
                </a:moveTo>
                <a:lnTo>
                  <a:pt x="38100" y="0"/>
                </a:lnTo>
              </a:path>
            </a:pathLst>
          </a:custGeom>
          <a:ln w="7591">
            <a:solidFill>
              <a:srgbClr val="ADADE0"/>
            </a:solidFill>
          </a:ln>
        </p:spPr>
        <p:txBody>
          <a:bodyPr wrap="square" lIns="0" tIns="0" rIns="0" bIns="0" rtlCol="0"/>
          <a:lstStyle/>
          <a:p>
            <a:endParaRPr/>
          </a:p>
        </p:txBody>
      </p:sp>
      <p:sp>
        <p:nvSpPr>
          <p:cNvPr id="40" name="bk object 40"/>
          <p:cNvSpPr/>
          <p:nvPr/>
        </p:nvSpPr>
        <p:spPr>
          <a:xfrm>
            <a:off x="4451033" y="3283864"/>
            <a:ext cx="20320" cy="20320"/>
          </a:xfrm>
          <a:custGeom>
            <a:avLst/>
            <a:gdLst/>
            <a:ahLst/>
            <a:cxnLst/>
            <a:rect l="l" t="t" r="r" b="b"/>
            <a:pathLst>
              <a:path w="20320" h="20320">
                <a:moveTo>
                  <a:pt x="0" y="0"/>
                </a:moveTo>
                <a:lnTo>
                  <a:pt x="20320" y="20320"/>
                </a:lnTo>
              </a:path>
            </a:pathLst>
          </a:custGeom>
          <a:ln w="7591">
            <a:solidFill>
              <a:srgbClr val="ADADE0"/>
            </a:solidFill>
          </a:ln>
        </p:spPr>
        <p:txBody>
          <a:bodyPr wrap="square" lIns="0" tIns="0" rIns="0" bIns="0" rtlCol="0"/>
          <a:lstStyle/>
          <a:p>
            <a:endParaRPr/>
          </a:p>
        </p:txBody>
      </p:sp>
      <p:sp>
        <p:nvSpPr>
          <p:cNvPr id="41" name="bk object 41"/>
          <p:cNvSpPr/>
          <p:nvPr/>
        </p:nvSpPr>
        <p:spPr>
          <a:xfrm>
            <a:off x="4423969" y="3257369"/>
            <a:ext cx="30480" cy="30480"/>
          </a:xfrm>
          <a:custGeom>
            <a:avLst/>
            <a:gdLst/>
            <a:ahLst/>
            <a:cxnLst/>
            <a:rect l="l" t="t" r="r" b="b"/>
            <a:pathLst>
              <a:path w="30479" h="30479">
                <a:moveTo>
                  <a:pt x="30366" y="15183"/>
                </a:moveTo>
                <a:lnTo>
                  <a:pt x="30366" y="6756"/>
                </a:lnTo>
                <a:lnTo>
                  <a:pt x="23609" y="0"/>
                </a:lnTo>
                <a:lnTo>
                  <a:pt x="15183" y="0"/>
                </a:lnTo>
                <a:lnTo>
                  <a:pt x="6756" y="0"/>
                </a:lnTo>
                <a:lnTo>
                  <a:pt x="0" y="6756"/>
                </a:lnTo>
                <a:lnTo>
                  <a:pt x="0" y="15183"/>
                </a:lnTo>
                <a:lnTo>
                  <a:pt x="0" y="23609"/>
                </a:lnTo>
                <a:lnTo>
                  <a:pt x="6756" y="30366"/>
                </a:lnTo>
                <a:lnTo>
                  <a:pt x="15183" y="30366"/>
                </a:lnTo>
                <a:lnTo>
                  <a:pt x="23609" y="30366"/>
                </a:lnTo>
                <a:lnTo>
                  <a:pt x="30366" y="23609"/>
                </a:lnTo>
                <a:lnTo>
                  <a:pt x="30366" y="15183"/>
                </a:lnTo>
                <a:close/>
              </a:path>
            </a:pathLst>
          </a:custGeom>
          <a:ln w="5060">
            <a:solidFill>
              <a:srgbClr val="ADADE0"/>
            </a:solidFill>
          </a:ln>
        </p:spPr>
        <p:txBody>
          <a:bodyPr wrap="square" lIns="0" tIns="0" rIns="0" bIns="0" rtlCol="0"/>
          <a:lstStyle/>
          <a:p>
            <a:endParaRPr/>
          </a:p>
        </p:txBody>
      </p:sp>
      <p:sp>
        <p:nvSpPr>
          <p:cNvPr id="42" name="bk object 42"/>
          <p:cNvSpPr/>
          <p:nvPr/>
        </p:nvSpPr>
        <p:spPr>
          <a:xfrm>
            <a:off x="4344352" y="3253383"/>
            <a:ext cx="50800" cy="50800"/>
          </a:xfrm>
          <a:custGeom>
            <a:avLst/>
            <a:gdLst/>
            <a:ahLst/>
            <a:cxnLst/>
            <a:rect l="l" t="t" r="r" b="b"/>
            <a:pathLst>
              <a:path w="50800" h="50800">
                <a:moveTo>
                  <a:pt x="25400" y="50800"/>
                </a:moveTo>
                <a:lnTo>
                  <a:pt x="35160" y="48796"/>
                </a:lnTo>
                <a:lnTo>
                  <a:pt x="43248" y="43339"/>
                </a:lnTo>
                <a:lnTo>
                  <a:pt x="48762" y="35262"/>
                </a:lnTo>
                <a:lnTo>
                  <a:pt x="50800" y="25400"/>
                </a:lnTo>
                <a:lnTo>
                  <a:pt x="48796" y="15537"/>
                </a:lnTo>
                <a:lnTo>
                  <a:pt x="43339" y="7461"/>
                </a:lnTo>
                <a:lnTo>
                  <a:pt x="35262" y="2004"/>
                </a:lnTo>
                <a:lnTo>
                  <a:pt x="25400" y="0"/>
                </a:lnTo>
                <a:lnTo>
                  <a:pt x="15537" y="2004"/>
                </a:lnTo>
                <a:lnTo>
                  <a:pt x="7461" y="7461"/>
                </a:lnTo>
                <a:lnTo>
                  <a:pt x="2004" y="15537"/>
                </a:lnTo>
                <a:lnTo>
                  <a:pt x="0" y="25400"/>
                </a:lnTo>
              </a:path>
            </a:pathLst>
          </a:custGeom>
          <a:ln w="5060">
            <a:solidFill>
              <a:srgbClr val="ADADE0"/>
            </a:solidFill>
          </a:ln>
        </p:spPr>
        <p:txBody>
          <a:bodyPr wrap="square" lIns="0" tIns="0" rIns="0" bIns="0" rtlCol="0"/>
          <a:lstStyle/>
          <a:p>
            <a:endParaRPr/>
          </a:p>
        </p:txBody>
      </p:sp>
      <p:sp>
        <p:nvSpPr>
          <p:cNvPr id="43" name="bk object 43"/>
          <p:cNvSpPr/>
          <p:nvPr/>
        </p:nvSpPr>
        <p:spPr>
          <a:xfrm>
            <a:off x="4329112" y="3271164"/>
            <a:ext cx="30480" cy="12700"/>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a:p>
        </p:txBody>
      </p:sp>
      <p:sp>
        <p:nvSpPr>
          <p:cNvPr id="44" name="bk object 44"/>
          <p:cNvSpPr/>
          <p:nvPr/>
        </p:nvSpPr>
        <p:spPr>
          <a:xfrm>
            <a:off x="4496754" y="3253383"/>
            <a:ext cx="50800" cy="50800"/>
          </a:xfrm>
          <a:custGeom>
            <a:avLst/>
            <a:gdLst/>
            <a:ahLst/>
            <a:cxnLst/>
            <a:rect l="l" t="t" r="r" b="b"/>
            <a:pathLst>
              <a:path w="50800" h="50800">
                <a:moveTo>
                  <a:pt x="25400" y="50800"/>
                </a:moveTo>
                <a:lnTo>
                  <a:pt x="15537" y="48796"/>
                </a:lnTo>
                <a:lnTo>
                  <a:pt x="7461" y="43339"/>
                </a:lnTo>
                <a:lnTo>
                  <a:pt x="2004" y="35262"/>
                </a:lnTo>
                <a:lnTo>
                  <a:pt x="0" y="25400"/>
                </a:lnTo>
                <a:lnTo>
                  <a:pt x="2004" y="15537"/>
                </a:lnTo>
                <a:lnTo>
                  <a:pt x="7461" y="7461"/>
                </a:lnTo>
                <a:lnTo>
                  <a:pt x="15537" y="2004"/>
                </a:lnTo>
                <a:lnTo>
                  <a:pt x="25400" y="0"/>
                </a:lnTo>
                <a:lnTo>
                  <a:pt x="35262" y="2004"/>
                </a:lnTo>
                <a:lnTo>
                  <a:pt x="43339" y="7461"/>
                </a:lnTo>
                <a:lnTo>
                  <a:pt x="48796" y="15537"/>
                </a:lnTo>
                <a:lnTo>
                  <a:pt x="50800" y="25400"/>
                </a:lnTo>
              </a:path>
            </a:pathLst>
          </a:custGeom>
          <a:ln w="5060">
            <a:solidFill>
              <a:srgbClr val="ADADE0"/>
            </a:solidFill>
          </a:ln>
        </p:spPr>
        <p:txBody>
          <a:bodyPr wrap="square" lIns="0" tIns="0" rIns="0" bIns="0" rtlCol="0"/>
          <a:lstStyle/>
          <a:p>
            <a:endParaRPr/>
          </a:p>
        </p:txBody>
      </p:sp>
      <p:sp>
        <p:nvSpPr>
          <p:cNvPr id="45" name="bk object 45"/>
          <p:cNvSpPr/>
          <p:nvPr/>
        </p:nvSpPr>
        <p:spPr>
          <a:xfrm>
            <a:off x="4532315" y="3271164"/>
            <a:ext cx="30480" cy="12700"/>
          </a:xfrm>
          <a:custGeom>
            <a:avLst/>
            <a:gdLst/>
            <a:ahLst/>
            <a:cxnLst/>
            <a:rect l="l" t="t" r="r" b="b"/>
            <a:pathLst>
              <a:path w="30479" h="12700">
                <a:moveTo>
                  <a:pt x="30480" y="0"/>
                </a:moveTo>
                <a:lnTo>
                  <a:pt x="15240" y="12699"/>
                </a:lnTo>
                <a:lnTo>
                  <a:pt x="0" y="0"/>
                </a:lnTo>
              </a:path>
            </a:pathLst>
          </a:custGeom>
          <a:ln w="5060">
            <a:solidFill>
              <a:srgbClr val="ADADE0"/>
            </a:solidFill>
          </a:ln>
        </p:spPr>
        <p:txBody>
          <a:bodyPr wrap="square" lIns="0" tIns="0" rIns="0" bIns="0" rtlCol="0"/>
          <a:lstStyle/>
          <a:p>
            <a:endParaRPr/>
          </a:p>
        </p:txBody>
      </p:sp>
      <p:sp>
        <p:nvSpPr>
          <p:cNvPr id="2" name="Holder 2"/>
          <p:cNvSpPr>
            <a:spLocks noGrp="1"/>
          </p:cNvSpPr>
          <p:nvPr>
            <p:ph type="title"/>
          </p:nvPr>
        </p:nvSpPr>
        <p:spPr>
          <a:xfrm>
            <a:off x="178943" y="690941"/>
            <a:ext cx="4252213" cy="471805"/>
          </a:xfrm>
          <a:prstGeom prst="rect">
            <a:avLst/>
          </a:prstGeom>
        </p:spPr>
        <p:txBody>
          <a:bodyPr wrap="square" lIns="0" tIns="0" rIns="0" bIns="0">
            <a:spAutoFit/>
          </a:bodyPr>
          <a:lstStyle>
            <a:lvl1pPr>
              <a:defRPr sz="1400" b="0" i="0">
                <a:solidFill>
                  <a:schemeClr val="bg1"/>
                </a:solidFill>
                <a:latin typeface="Arial"/>
                <a:cs typeface="Arial"/>
              </a:defRPr>
            </a:lvl1pPr>
          </a:lstStyle>
          <a:p>
            <a:endParaRPr/>
          </a:p>
        </p:txBody>
      </p:sp>
      <p:sp>
        <p:nvSpPr>
          <p:cNvPr id="3" name="Holder 3"/>
          <p:cNvSpPr>
            <a:spLocks noGrp="1"/>
          </p:cNvSpPr>
          <p:nvPr>
            <p:ph type="body" idx="1"/>
          </p:nvPr>
        </p:nvSpPr>
        <p:spPr>
          <a:xfrm>
            <a:off x="310007" y="753622"/>
            <a:ext cx="3990085" cy="2422525"/>
          </a:xfrm>
          <a:prstGeom prst="rect">
            <a:avLst/>
          </a:prstGeom>
        </p:spPr>
        <p:txBody>
          <a:bodyPr wrap="square" lIns="0" tIns="0" rIns="0" bIns="0">
            <a:spAutoFit/>
          </a:bodyPr>
          <a:lstStyle>
            <a:lvl1pPr>
              <a:defRPr sz="750" b="0" i="0">
                <a:solidFill>
                  <a:schemeClr val="tx1"/>
                </a:solidFill>
                <a:latin typeface="Helvetica"/>
                <a:cs typeface="Helvetica"/>
              </a:defRPr>
            </a:lvl1pPr>
          </a:lstStyle>
          <a:p>
            <a:endParaRPr/>
          </a:p>
        </p:txBody>
      </p:sp>
      <p:sp>
        <p:nvSpPr>
          <p:cNvPr id="4" name="Holder 4"/>
          <p:cNvSpPr>
            <a:spLocks noGrp="1"/>
          </p:cNvSpPr>
          <p:nvPr>
            <p:ph type="ftr" sz="quarter" idx="5"/>
          </p:nvPr>
        </p:nvSpPr>
        <p:spPr>
          <a:xfrm>
            <a:off x="1758569" y="3349927"/>
            <a:ext cx="1090930" cy="104139"/>
          </a:xfrm>
          <a:prstGeom prst="rect">
            <a:avLst/>
          </a:prstGeom>
        </p:spPr>
        <p:txBody>
          <a:bodyPr wrap="square" lIns="0" tIns="0" rIns="0" bIns="0">
            <a:spAutoFit/>
          </a:bodyPr>
          <a:lstStyle>
            <a:lvl1pPr>
              <a:defRPr sz="500" b="0" i="0">
                <a:solidFill>
                  <a:schemeClr val="bg1"/>
                </a:solidFill>
                <a:latin typeface="Arial"/>
                <a:cs typeface="Arial"/>
              </a:defRPr>
            </a:lvl1pPr>
          </a:lstStyle>
          <a:p>
            <a:pPr marL="12700">
              <a:lnSpc>
                <a:spcPct val="100000"/>
              </a:lnSpc>
              <a:spcBef>
                <a:spcPts val="75"/>
              </a:spcBef>
            </a:pPr>
            <a:r>
              <a:rPr dirty="0"/>
              <a:t>Prior </a:t>
            </a:r>
            <a:r>
              <a:rPr spc="-5" dirty="0"/>
              <a:t>Knowledge and Sparse</a:t>
            </a:r>
            <a:r>
              <a:rPr spc="-20" dirty="0"/>
              <a:t> </a:t>
            </a:r>
            <a:r>
              <a:rPr spc="-5" dirty="0"/>
              <a:t>Methods</a:t>
            </a:r>
          </a:p>
        </p:txBody>
      </p:sp>
      <p:sp>
        <p:nvSpPr>
          <p:cNvPr id="5" name="Holder 5"/>
          <p:cNvSpPr>
            <a:spLocks noGrp="1"/>
          </p:cNvSpPr>
          <p:nvPr>
            <p:ph type="dt" sz="half" idx="6"/>
          </p:nvPr>
        </p:nvSpPr>
        <p:spPr>
          <a:xfrm>
            <a:off x="413359" y="3349927"/>
            <a:ext cx="762635" cy="104139"/>
          </a:xfrm>
          <a:prstGeom prst="rect">
            <a:avLst/>
          </a:prstGeom>
        </p:spPr>
        <p:txBody>
          <a:bodyPr wrap="square" lIns="0" tIns="0" rIns="0" bIns="0">
            <a:spAutoFit/>
          </a:bodyPr>
          <a:lstStyle>
            <a:lvl1pPr>
              <a:defRPr sz="500" b="0" i="0">
                <a:solidFill>
                  <a:schemeClr val="bg1"/>
                </a:solidFill>
                <a:latin typeface="Arial"/>
                <a:cs typeface="Arial"/>
              </a:defRPr>
            </a:lvl1pPr>
          </a:lstStyle>
          <a:p>
            <a:pPr marL="12700">
              <a:lnSpc>
                <a:spcPct val="100000"/>
              </a:lnSpc>
              <a:spcBef>
                <a:spcPts val="75"/>
              </a:spcBef>
            </a:pPr>
            <a:r>
              <a:rPr spc="-5" dirty="0"/>
              <a:t>(University of</a:t>
            </a:r>
            <a:r>
              <a:rPr spc="-20" dirty="0"/>
              <a:t> </a:t>
            </a:r>
            <a:r>
              <a:rPr spc="-5" dirty="0"/>
              <a:t>Manchester)</a:t>
            </a:r>
          </a:p>
        </p:txBody>
      </p:sp>
      <p:sp>
        <p:nvSpPr>
          <p:cNvPr id="6" name="Holder 6"/>
          <p:cNvSpPr>
            <a:spLocks noGrp="1"/>
          </p:cNvSpPr>
          <p:nvPr>
            <p:ph type="sldNum" sz="quarter" idx="7"/>
          </p:nvPr>
        </p:nvSpPr>
        <p:spPr>
          <a:xfrm>
            <a:off x="3874935" y="3349927"/>
            <a:ext cx="680085" cy="76944"/>
          </a:xfrm>
          <a:prstGeom prst="rect">
            <a:avLst/>
          </a:prstGeom>
        </p:spPr>
        <p:txBody>
          <a:bodyPr wrap="square" lIns="0" tIns="0" rIns="0" bIns="0">
            <a:spAutoFit/>
          </a:bodyPr>
          <a:lstStyle>
            <a:lvl1pPr>
              <a:defRPr sz="500" b="0" i="0">
                <a:solidFill>
                  <a:schemeClr val="bg1"/>
                </a:solidFill>
                <a:latin typeface="Arial"/>
                <a:cs typeface="Arial"/>
              </a:defRPr>
            </a:lvl1pPr>
          </a:lstStyle>
          <a:p>
            <a:pPr marL="12700">
              <a:lnSpc>
                <a:spcPct val="100000"/>
              </a:lnSpc>
              <a:spcBef>
                <a:spcPts val="75"/>
              </a:spcBef>
              <a:tabLst>
                <a:tab pos="473075" algn="l"/>
              </a:tabLst>
            </a:pPr>
            <a:r>
              <a:rPr spc="-5" dirty="0"/>
              <a:t>12/12/2009	</a:t>
            </a:r>
            <a:fld id="{81D60167-4931-47E6-BA6A-407CBD079E47}" type="slidenum">
              <a:rPr spc="-5" dirty="0"/>
              <a:t>‹#›</a:t>
            </a:fld>
            <a:r>
              <a:rPr spc="-5" dirty="0"/>
              <a:t> /</a:t>
            </a:r>
            <a:r>
              <a:rPr spc="-65" dirty="0"/>
              <a:t> </a:t>
            </a:r>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101.xml.rels><?xml version="1.0" encoding="UTF-8" standalone="yes"?>
<Relationships xmlns="http://schemas.openxmlformats.org/package/2006/relationships"><Relationship Id="rId3" Type="http://schemas.openxmlformats.org/officeDocument/2006/relationships/image" Target="../media/image812.pn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842.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104.xml.rels><?xml version="1.0" encoding="UTF-8" standalone="yes"?>
<Relationships xmlns="http://schemas.openxmlformats.org/package/2006/relationships"><Relationship Id="rId3" Type="http://schemas.openxmlformats.org/officeDocument/2006/relationships/image" Target="../media/image860.png"/><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10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5.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3" Type="http://schemas.openxmlformats.org/officeDocument/2006/relationships/image" Target="../media/image780.png"/><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790.pn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811.png"/><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821.png"/><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830.png"/><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841.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91.png"/></Relationships>
</file>

<file path=ppt/slides/_rels/slide1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2.xml"/><Relationship Id="rId1" Type="http://schemas.openxmlformats.org/officeDocument/2006/relationships/slideLayout" Target="../slideLayouts/slideLayout5.xml"/><Relationship Id="rId5" Type="http://schemas.openxmlformats.org/officeDocument/2006/relationships/image" Target="../media/image94.png"/><Relationship Id="rId4" Type="http://schemas.openxmlformats.org/officeDocument/2006/relationships/image" Target="../media/image890.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5.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notesSlide" Target="../notesSlides/notesSlide110.xml"/><Relationship Id="rId1" Type="http://schemas.openxmlformats.org/officeDocument/2006/relationships/slideLayout" Target="../slideLayouts/slideLayout5.xml"/><Relationship Id="rId5" Type="http://schemas.openxmlformats.org/officeDocument/2006/relationships/image" Target="../media/image100.png"/><Relationship Id="rId4" Type="http://schemas.openxmlformats.org/officeDocument/2006/relationships/image" Target="../media/image99.png"/></Relationships>
</file>

<file path=ppt/slides/_rels/slide133.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notesSlide" Target="../notesSlides/notesSlide111.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1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114.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137.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6.xml"/><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1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Hermitian_operator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image" Target="../media/image10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8" Type="http://schemas.openxmlformats.org/officeDocument/2006/relationships/hyperlink" Target="http://arxiv.org/abs/1802.03268" TargetMode="External"/><Relationship Id="rId3" Type="http://schemas.openxmlformats.org/officeDocument/2006/relationships/hyperlink" Target="http://arxiv.org/abs/1806.09141" TargetMode="External"/><Relationship Id="rId7" Type="http://schemas.openxmlformats.org/officeDocument/2006/relationships/hyperlink" Target="http://arxiv.org/abs/1707.07012" TargetMode="External"/><Relationship Id="rId2" Type="http://schemas.openxmlformats.org/officeDocument/2006/relationships/notesSlide" Target="../notesSlides/notesSlide121.xml"/><Relationship Id="rId1" Type="http://schemas.openxmlformats.org/officeDocument/2006/relationships/slideLayout" Target="../slideLayouts/slideLayout5.xml"/><Relationship Id="rId6" Type="http://schemas.openxmlformats.org/officeDocument/2006/relationships/hyperlink" Target="http://arxiv.org/abs/1808.05584" TargetMode="External"/><Relationship Id="rId5" Type="http://schemas.openxmlformats.org/officeDocument/2006/relationships/hyperlink" Target="http://arxiv.org/abs/1611.02167" TargetMode="External"/><Relationship Id="rId4" Type="http://schemas.openxmlformats.org/officeDocument/2006/relationships/hyperlink" Target="http://arxiv.org/abs/1611.01578"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http://arxiv.org/abs/1806.10282" TargetMode="External"/><Relationship Id="rId3" Type="http://schemas.openxmlformats.org/officeDocument/2006/relationships/hyperlink" Target="http://arxiv.org/abs/1806.09055" TargetMode="External"/><Relationship Id="rId7" Type="http://schemas.openxmlformats.org/officeDocument/2006/relationships/hyperlink" Target="http://arxiv.org/abs/1802.07191" TargetMode="External"/><Relationship Id="rId2" Type="http://schemas.openxmlformats.org/officeDocument/2006/relationships/notesSlide" Target="../notesSlides/notesSlide122.xml"/><Relationship Id="rId1" Type="http://schemas.openxmlformats.org/officeDocument/2006/relationships/slideLayout" Target="../slideLayouts/slideLayout5.xml"/><Relationship Id="rId6" Type="http://schemas.openxmlformats.org/officeDocument/2006/relationships/hyperlink" Target="http://arxiv.org/abs/1808.00391" TargetMode="External"/><Relationship Id="rId5" Type="http://schemas.openxmlformats.org/officeDocument/2006/relationships/hyperlink" Target="http://arxiv.org/abs/1712.00559" TargetMode="External"/><Relationship Id="rId4" Type="http://schemas.openxmlformats.org/officeDocument/2006/relationships/hyperlink" Target="http://arxiv.org/abs/1808.07233"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arxiv.org/abs/1703.01041" TargetMode="External"/><Relationship Id="rId2" Type="http://schemas.openxmlformats.org/officeDocument/2006/relationships/notesSlide" Target="../notesSlides/notesSlide123.xml"/><Relationship Id="rId1" Type="http://schemas.openxmlformats.org/officeDocument/2006/relationships/slideLayout" Target="../slideLayouts/slideLayout5.xml"/><Relationship Id="rId5" Type="http://schemas.openxmlformats.org/officeDocument/2006/relationships/hyperlink" Target="http://arxiv.org/abs/1802.01548" TargetMode="External"/><Relationship Id="rId4" Type="http://schemas.openxmlformats.org/officeDocument/2006/relationships/hyperlink" Target="http://arxiv.org/abs/1711.00436"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doi.org/10.1016/B978-0-08-050684-5.50008-2" TargetMode="External"/><Relationship Id="rId2" Type="http://schemas.openxmlformats.org/officeDocument/2006/relationships/notesSlide" Target="../notesSlides/notesSlide124.xml"/><Relationship Id="rId1" Type="http://schemas.openxmlformats.org/officeDocument/2006/relationships/slideLayout" Target="../slideLayouts/slideLayout5.xml"/><Relationship Id="rId5" Type="http://schemas.openxmlformats.org/officeDocument/2006/relationships/hyperlink" Target="https://doi.org/10.1016/0196-8858(85)90002-8" TargetMode="External"/><Relationship Id="rId4" Type="http://schemas.openxmlformats.org/officeDocument/2006/relationships/hyperlink" Target="https://doi.org/10.1016/B978-0-08-094832-4.50007-6" TargetMode="Externa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01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20.png"/></Relationships>
</file>

<file path=ppt/slides/_rels/slide3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20.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460.png"/></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70.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54.tif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56.tiff"/></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8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680.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729" y="631684"/>
            <a:ext cx="4457065" cy="82550"/>
          </a:xfrm>
          <a:custGeom>
            <a:avLst/>
            <a:gdLst/>
            <a:ahLst/>
            <a:cxnLst/>
            <a:rect l="l" t="t" r="r" b="b"/>
            <a:pathLst>
              <a:path w="4457065" h="82550">
                <a:moveTo>
                  <a:pt x="4405806" y="0"/>
                </a:moveTo>
                <a:lnTo>
                  <a:pt x="50800" y="0"/>
                </a:lnTo>
                <a:lnTo>
                  <a:pt x="31075" y="4008"/>
                </a:lnTo>
                <a:lnTo>
                  <a:pt x="14922" y="14922"/>
                </a:lnTo>
                <a:lnTo>
                  <a:pt x="4008" y="31075"/>
                </a:lnTo>
                <a:lnTo>
                  <a:pt x="0" y="50800"/>
                </a:lnTo>
                <a:lnTo>
                  <a:pt x="0" y="82384"/>
                </a:lnTo>
                <a:lnTo>
                  <a:pt x="4456606" y="82384"/>
                </a:lnTo>
                <a:lnTo>
                  <a:pt x="4456606" y="50800"/>
                </a:lnTo>
                <a:lnTo>
                  <a:pt x="4452598" y="31075"/>
                </a:lnTo>
                <a:lnTo>
                  <a:pt x="4441684" y="14922"/>
                </a:lnTo>
                <a:lnTo>
                  <a:pt x="4425531" y="4008"/>
                </a:lnTo>
                <a:lnTo>
                  <a:pt x="4405806" y="0"/>
                </a:lnTo>
                <a:close/>
              </a:path>
            </a:pathLst>
          </a:custGeom>
          <a:solidFill>
            <a:srgbClr val="3333B2"/>
          </a:solidFill>
        </p:spPr>
        <p:txBody>
          <a:bodyPr wrap="square" lIns="0" tIns="0" rIns="0" bIns="0" rtlCol="0"/>
          <a:lstStyle/>
          <a:p>
            <a:endParaRPr/>
          </a:p>
        </p:txBody>
      </p:sp>
      <p:sp>
        <p:nvSpPr>
          <p:cNvPr id="3" name="object 3"/>
          <p:cNvSpPr/>
          <p:nvPr/>
        </p:nvSpPr>
        <p:spPr>
          <a:xfrm>
            <a:off x="126530" y="1195984"/>
            <a:ext cx="101600" cy="1016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7330" y="1183284"/>
            <a:ext cx="4405743" cy="114300"/>
          </a:xfrm>
          <a:prstGeom prst="rect">
            <a:avLst/>
          </a:prstGeom>
          <a:blipFill>
            <a:blip r:embed="rId3" cstate="print"/>
            <a:stretch>
              <a:fillRect/>
            </a:stretch>
          </a:blipFill>
        </p:spPr>
        <p:txBody>
          <a:bodyPr wrap="square" lIns="0" tIns="0" rIns="0" bIns="0" rtlCol="0"/>
          <a:lstStyle/>
          <a:p>
            <a:endParaRPr dirty="0"/>
          </a:p>
        </p:txBody>
      </p:sp>
      <p:sp>
        <p:nvSpPr>
          <p:cNvPr id="5" name="object 5"/>
          <p:cNvSpPr/>
          <p:nvPr/>
        </p:nvSpPr>
        <p:spPr>
          <a:xfrm>
            <a:off x="4532336" y="682244"/>
            <a:ext cx="50738" cy="51374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5729" y="676103"/>
            <a:ext cx="4457065" cy="570865"/>
          </a:xfrm>
          <a:custGeom>
            <a:avLst/>
            <a:gdLst/>
            <a:ahLst/>
            <a:cxnLst/>
            <a:rect l="l" t="t" r="r" b="b"/>
            <a:pathLst>
              <a:path w="4457065" h="570865">
                <a:moveTo>
                  <a:pt x="4456606" y="0"/>
                </a:moveTo>
                <a:lnTo>
                  <a:pt x="0" y="0"/>
                </a:lnTo>
                <a:lnTo>
                  <a:pt x="0" y="519881"/>
                </a:lnTo>
                <a:lnTo>
                  <a:pt x="4008" y="539605"/>
                </a:lnTo>
                <a:lnTo>
                  <a:pt x="14922" y="555758"/>
                </a:lnTo>
                <a:lnTo>
                  <a:pt x="31075" y="566673"/>
                </a:lnTo>
                <a:lnTo>
                  <a:pt x="50800" y="570681"/>
                </a:lnTo>
                <a:lnTo>
                  <a:pt x="4405806" y="570681"/>
                </a:lnTo>
                <a:lnTo>
                  <a:pt x="4425531" y="566673"/>
                </a:lnTo>
                <a:lnTo>
                  <a:pt x="4441684" y="555758"/>
                </a:lnTo>
                <a:lnTo>
                  <a:pt x="4452598" y="539605"/>
                </a:lnTo>
                <a:lnTo>
                  <a:pt x="4456606" y="519881"/>
                </a:lnTo>
                <a:lnTo>
                  <a:pt x="4456606" y="0"/>
                </a:lnTo>
                <a:close/>
              </a:path>
            </a:pathLst>
          </a:custGeom>
          <a:solidFill>
            <a:srgbClr val="3333B2"/>
          </a:solidFill>
        </p:spPr>
        <p:txBody>
          <a:bodyPr wrap="square" lIns="0" tIns="0" rIns="0" bIns="0" rtlCol="0"/>
          <a:lstStyle/>
          <a:p>
            <a:endParaRPr/>
          </a:p>
        </p:txBody>
      </p:sp>
      <p:sp>
        <p:nvSpPr>
          <p:cNvPr id="7" name="object 7"/>
          <p:cNvSpPr/>
          <p:nvPr/>
        </p:nvSpPr>
        <p:spPr>
          <a:xfrm>
            <a:off x="4532336" y="720340"/>
            <a:ext cx="0" cy="495300"/>
          </a:xfrm>
          <a:custGeom>
            <a:avLst/>
            <a:gdLst/>
            <a:ahLst/>
            <a:cxnLst/>
            <a:rect l="l" t="t" r="r" b="b"/>
            <a:pathLst>
              <a:path h="495300">
                <a:moveTo>
                  <a:pt x="0" y="494693"/>
                </a:moveTo>
                <a:lnTo>
                  <a:pt x="0" y="0"/>
                </a:lnTo>
              </a:path>
            </a:pathLst>
          </a:custGeom>
          <a:ln w="3175">
            <a:solidFill>
              <a:srgbClr val="7F7F7F"/>
            </a:solidFill>
          </a:ln>
        </p:spPr>
        <p:txBody>
          <a:bodyPr wrap="square" lIns="0" tIns="0" rIns="0" bIns="0" rtlCol="0"/>
          <a:lstStyle/>
          <a:p>
            <a:endParaRPr/>
          </a:p>
        </p:txBody>
      </p:sp>
      <p:sp>
        <p:nvSpPr>
          <p:cNvPr id="8" name="object 8"/>
          <p:cNvSpPr/>
          <p:nvPr/>
        </p:nvSpPr>
        <p:spPr>
          <a:xfrm>
            <a:off x="4532336" y="707640"/>
            <a:ext cx="0" cy="12700"/>
          </a:xfrm>
          <a:custGeom>
            <a:avLst/>
            <a:gdLst/>
            <a:ahLst/>
            <a:cxnLst/>
            <a:rect l="l" t="t" r="r" b="b"/>
            <a:pathLst>
              <a:path h="12700">
                <a:moveTo>
                  <a:pt x="0" y="12700"/>
                </a:moveTo>
                <a:lnTo>
                  <a:pt x="0" y="0"/>
                </a:lnTo>
              </a:path>
            </a:pathLst>
          </a:custGeom>
          <a:ln w="3175">
            <a:solidFill>
              <a:srgbClr val="AFAFAF"/>
            </a:solidFill>
          </a:ln>
        </p:spPr>
        <p:txBody>
          <a:bodyPr wrap="square" lIns="0" tIns="0" rIns="0" bIns="0" rtlCol="0"/>
          <a:lstStyle/>
          <a:p>
            <a:endParaRPr/>
          </a:p>
        </p:txBody>
      </p:sp>
      <p:sp>
        <p:nvSpPr>
          <p:cNvPr id="9" name="object 9"/>
          <p:cNvSpPr/>
          <p:nvPr/>
        </p:nvSpPr>
        <p:spPr>
          <a:xfrm>
            <a:off x="4532336" y="694940"/>
            <a:ext cx="0" cy="12700"/>
          </a:xfrm>
          <a:custGeom>
            <a:avLst/>
            <a:gdLst/>
            <a:ahLst/>
            <a:cxnLst/>
            <a:rect l="l" t="t" r="r" b="b"/>
            <a:pathLst>
              <a:path h="12700">
                <a:moveTo>
                  <a:pt x="0" y="12700"/>
                </a:moveTo>
                <a:lnTo>
                  <a:pt x="0" y="0"/>
                </a:lnTo>
              </a:path>
            </a:pathLst>
          </a:custGeom>
          <a:ln w="3175">
            <a:solidFill>
              <a:srgbClr val="CECECE"/>
            </a:solidFill>
          </a:ln>
        </p:spPr>
        <p:txBody>
          <a:bodyPr wrap="square" lIns="0" tIns="0" rIns="0" bIns="0" rtlCol="0"/>
          <a:lstStyle/>
          <a:p>
            <a:endParaRPr/>
          </a:p>
        </p:txBody>
      </p:sp>
      <p:sp>
        <p:nvSpPr>
          <p:cNvPr id="10" name="object 10"/>
          <p:cNvSpPr/>
          <p:nvPr/>
        </p:nvSpPr>
        <p:spPr>
          <a:xfrm>
            <a:off x="4532336" y="682240"/>
            <a:ext cx="0" cy="12700"/>
          </a:xfrm>
          <a:custGeom>
            <a:avLst/>
            <a:gdLst/>
            <a:ahLst/>
            <a:cxnLst/>
            <a:rect l="l" t="t" r="r" b="b"/>
            <a:pathLst>
              <a:path h="12700">
                <a:moveTo>
                  <a:pt x="0" y="12700"/>
                </a:moveTo>
                <a:lnTo>
                  <a:pt x="0" y="0"/>
                </a:lnTo>
              </a:path>
            </a:pathLst>
          </a:custGeom>
          <a:ln w="3175">
            <a:solidFill>
              <a:srgbClr val="EFEFEF"/>
            </a:solidFill>
          </a:ln>
        </p:spPr>
        <p:txBody>
          <a:bodyPr wrap="square" lIns="0" tIns="0" rIns="0" bIns="0" rtlCol="0"/>
          <a:lstStyle/>
          <a:p>
            <a:endParaRPr/>
          </a:p>
        </p:txBody>
      </p:sp>
      <p:sp>
        <p:nvSpPr>
          <p:cNvPr id="12" name="object 12"/>
          <p:cNvSpPr txBox="1"/>
          <p:nvPr/>
        </p:nvSpPr>
        <p:spPr>
          <a:xfrm>
            <a:off x="312534" y="1479021"/>
            <a:ext cx="3983354" cy="604653"/>
          </a:xfrm>
          <a:prstGeom prst="rect">
            <a:avLst/>
          </a:prstGeom>
        </p:spPr>
        <p:txBody>
          <a:bodyPr vert="horz" wrap="square" lIns="0" tIns="12065" rIns="0" bIns="0" rtlCol="0">
            <a:spAutoFit/>
          </a:bodyPr>
          <a:lstStyle/>
          <a:p>
            <a:pPr algn="ctr">
              <a:lnSpc>
                <a:spcPct val="100000"/>
              </a:lnSpc>
              <a:spcBef>
                <a:spcPts val="95"/>
              </a:spcBef>
            </a:pPr>
            <a:r>
              <a:rPr lang="en-US" sz="1000" i="1" spc="-5" dirty="0" err="1">
                <a:latin typeface="Arial"/>
                <a:cs typeface="Arial"/>
              </a:rPr>
              <a:t>Jea</a:t>
            </a:r>
            <a:r>
              <a:rPr lang="en-US" sz="1000" i="1" spc="-5" dirty="0">
                <a:latin typeface="Arial"/>
                <a:cs typeface="Arial"/>
              </a:rPr>
              <a:t> Sung Park</a:t>
            </a:r>
            <a:endParaRPr lang="en-US" sz="1000" i="1" spc="-5" dirty="0">
              <a:latin typeface="Times New Roman"/>
              <a:cs typeface="Times New Roman"/>
            </a:endParaRPr>
          </a:p>
          <a:p>
            <a:pPr algn="ctr">
              <a:lnSpc>
                <a:spcPct val="100000"/>
              </a:lnSpc>
              <a:spcBef>
                <a:spcPts val="95"/>
              </a:spcBef>
            </a:pPr>
            <a:endParaRPr lang="en-US" altLang="ko-KR" sz="1000" spc="-5" dirty="0">
              <a:latin typeface="Times New Roman"/>
              <a:cs typeface="Times New Roman"/>
            </a:endParaRPr>
          </a:p>
          <a:p>
            <a:pPr algn="ctr">
              <a:lnSpc>
                <a:spcPct val="100000"/>
              </a:lnSpc>
              <a:spcBef>
                <a:spcPts val="95"/>
              </a:spcBef>
            </a:pPr>
            <a:r>
              <a:rPr lang="en-US" sz="800" spc="-5" dirty="0">
                <a:latin typeface="Arial" panose="020B0604020202020204" pitchFamily="34" charset="0"/>
                <a:cs typeface="Arial" panose="020B0604020202020204" pitchFamily="34" charset="0"/>
              </a:rPr>
              <a:t>School of Computer Science and Engineering</a:t>
            </a:r>
          </a:p>
          <a:p>
            <a:pPr algn="ctr">
              <a:lnSpc>
                <a:spcPct val="100000"/>
              </a:lnSpc>
              <a:spcBef>
                <a:spcPts val="95"/>
              </a:spcBef>
            </a:pPr>
            <a:r>
              <a:rPr lang="en-US" sz="800" spc="-5" dirty="0" err="1">
                <a:latin typeface="Arial" panose="020B0604020202020204" pitchFamily="34" charset="0"/>
                <a:cs typeface="Arial" panose="020B0604020202020204" pitchFamily="34" charset="0"/>
              </a:rPr>
              <a:t>Soongsil</a:t>
            </a:r>
            <a:r>
              <a:rPr lang="en-US" sz="800" spc="-5" dirty="0">
                <a:latin typeface="Arial" panose="020B0604020202020204" pitchFamily="34" charset="0"/>
                <a:cs typeface="Arial" panose="020B0604020202020204" pitchFamily="34" charset="0"/>
              </a:rPr>
              <a:t> University</a:t>
            </a:r>
            <a:endParaRPr sz="800" dirty="0">
              <a:latin typeface="Arial" panose="020B0604020202020204" pitchFamily="34" charset="0"/>
              <a:cs typeface="Arial" panose="020B0604020202020204" pitchFamily="34" charset="0"/>
            </a:endParaRPr>
          </a:p>
        </p:txBody>
      </p:sp>
      <p:sp>
        <p:nvSpPr>
          <p:cNvPr id="13" name="object 13"/>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14" name="object 14"/>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15" name="object 15"/>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16" name="object 16"/>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spc="-5" dirty="0"/>
              <a:t>(</a:t>
            </a:r>
            <a:r>
              <a:rPr lang="en-US" spc="-5" dirty="0" err="1"/>
              <a:t>Soongsil</a:t>
            </a:r>
            <a:r>
              <a:rPr lang="en-US" spc="-5" dirty="0"/>
              <a:t> University</a:t>
            </a:r>
            <a:r>
              <a:rPr spc="-5" dirty="0"/>
              <a:t>)</a:t>
            </a:r>
          </a:p>
        </p:txBody>
      </p:sp>
      <p:sp>
        <p:nvSpPr>
          <p:cNvPr id="17" name="object 17"/>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spc="-5" dirty="0"/>
              <a:t>Neural Architecture Search</a:t>
            </a:r>
            <a:endParaRPr spc="-5" dirty="0"/>
          </a:p>
        </p:txBody>
      </p:sp>
      <p:sp>
        <p:nvSpPr>
          <p:cNvPr id="18" name="object 18"/>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20" name="제목 19">
            <a:extLst>
              <a:ext uri="{FF2B5EF4-FFF2-40B4-BE49-F238E27FC236}">
                <a16:creationId xmlns:a16="http://schemas.microsoft.com/office/drawing/2014/main" id="{96F24E95-0100-3C42-A215-90DE602E4254}"/>
              </a:ext>
            </a:extLst>
          </p:cNvPr>
          <p:cNvSpPr>
            <a:spLocks noGrp="1"/>
          </p:cNvSpPr>
          <p:nvPr>
            <p:ph type="title"/>
          </p:nvPr>
        </p:nvSpPr>
        <p:spPr>
          <a:xfrm>
            <a:off x="178943" y="690941"/>
            <a:ext cx="4252213" cy="369332"/>
          </a:xfrm>
        </p:spPr>
        <p:txBody>
          <a:bodyPr/>
          <a:lstStyle/>
          <a:p>
            <a:pPr algn="ctr"/>
            <a:r>
              <a:rPr lang="en-US" altLang="ko-KR" dirty="0"/>
              <a:t>Neural Architecture Search</a:t>
            </a:r>
            <a:br>
              <a:rPr lang="en-US" altLang="ko-KR" dirty="0"/>
            </a:br>
            <a:r>
              <a:rPr lang="en-US" altLang="ko-KR" sz="1000" dirty="0"/>
              <a:t>Principled Approach with Literature Survey</a:t>
            </a:r>
            <a:endParaRPr lang="ko-KR" altLang="en-US" sz="1000" dirty="0"/>
          </a:p>
        </p:txBody>
      </p:sp>
    </p:spTree>
    <p:extLst>
      <p:ext uri="{BB962C8B-B14F-4D97-AF65-F5344CB8AC3E}">
        <p14:creationId xmlns:p14="http://schemas.microsoft.com/office/powerpoint/2010/main" val="824937571"/>
      </p:ext>
    </p:extLst>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Using energies to define probabilities</a:t>
            </a:r>
            <a:endParaRPr lang="en"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2235548"/>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The probability of a joint configuration over both visible and hidden units depends on the energy of that joint configuration compared with the energy of all other joint configuration</a:t>
                </a: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The probability of a configuration of the visible units is the sum of the probabilities of all the joint configurations that contain it</a:t>
                </a:r>
              </a:p>
              <a:p>
                <a:pPr marL="12700">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900" i="1">
                          <a:latin typeface="Cambria Math" panose="02040503050406030204" pitchFamily="18" charset="0"/>
                          <a:cs typeface="Arial"/>
                        </a:rPr>
                        <m:t>𝑝</m:t>
                      </m:r>
                      <m:d>
                        <m:dPr>
                          <m:ctrlPr>
                            <a:rPr lang="en-US" altLang="ko-KR" sz="900" i="1">
                              <a:latin typeface="Cambria Math" panose="02040503050406030204" pitchFamily="18" charset="0"/>
                              <a:cs typeface="Arial"/>
                            </a:rPr>
                          </m:ctrlPr>
                        </m:dPr>
                        <m:e>
                          <m:r>
                            <a:rPr lang="en-US" altLang="ko-KR" sz="900" i="1">
                              <a:latin typeface="Cambria Math" panose="02040503050406030204" pitchFamily="18" charset="0"/>
                              <a:cs typeface="Arial"/>
                            </a:rPr>
                            <m:t>𝑣</m:t>
                          </m:r>
                          <m:r>
                            <a:rPr lang="en-US" altLang="ko-KR" sz="900" i="1">
                              <a:latin typeface="Cambria Math" panose="02040503050406030204" pitchFamily="18" charset="0"/>
                              <a:cs typeface="Arial"/>
                            </a:rPr>
                            <m:t>,</m:t>
                          </m:r>
                          <m:r>
                            <a:rPr lang="en-US" altLang="ko-KR" sz="900" i="1">
                              <a:latin typeface="Cambria Math" panose="02040503050406030204" pitchFamily="18" charset="0"/>
                              <a:cs typeface="Arial"/>
                            </a:rPr>
                            <m:t>h</m:t>
                          </m:r>
                        </m:e>
                      </m:d>
                      <m:r>
                        <a:rPr lang="en-US" altLang="ko-KR" sz="900" i="1">
                          <a:latin typeface="Cambria Math" panose="02040503050406030204" pitchFamily="18" charset="0"/>
                          <a:cs typeface="Arial"/>
                        </a:rPr>
                        <m:t>=</m:t>
                      </m:r>
                      <m:f>
                        <m:fPr>
                          <m:ctrlPr>
                            <a:rPr lang="en-US" altLang="ko-KR" sz="900" i="1">
                              <a:latin typeface="Cambria Math" panose="02040503050406030204" pitchFamily="18" charset="0"/>
                              <a:cs typeface="Arial"/>
                            </a:rPr>
                          </m:ctrlPr>
                        </m:fPr>
                        <m:num>
                          <m:sSup>
                            <m:sSupPr>
                              <m:ctrlPr>
                                <a:rPr lang="en-US" altLang="ko-KR" sz="900" i="1">
                                  <a:latin typeface="Cambria Math" panose="02040503050406030204" pitchFamily="18" charset="0"/>
                                  <a:cs typeface="Arial"/>
                                </a:rPr>
                              </m:ctrlPr>
                            </m:sSupPr>
                            <m:e>
                              <m:r>
                                <a:rPr lang="en-US" altLang="ko-KR" sz="900" i="1">
                                  <a:latin typeface="Cambria Math" panose="02040503050406030204" pitchFamily="18" charset="0"/>
                                  <a:cs typeface="Arial"/>
                                </a:rPr>
                                <m:t>𝑒</m:t>
                              </m:r>
                            </m:e>
                            <m:sup>
                              <m:r>
                                <a:rPr lang="en-US" altLang="ko-KR" sz="900" i="1">
                                  <a:latin typeface="Cambria Math" panose="02040503050406030204" pitchFamily="18" charset="0"/>
                                  <a:cs typeface="Arial"/>
                                </a:rPr>
                                <m:t>−</m:t>
                              </m:r>
                              <m:r>
                                <a:rPr lang="en-US" altLang="ko-KR" sz="900" i="1">
                                  <a:latin typeface="Cambria Math" panose="02040503050406030204" pitchFamily="18" charset="0"/>
                                  <a:cs typeface="Arial"/>
                                </a:rPr>
                                <m:t>𝐸</m:t>
                              </m:r>
                              <m:d>
                                <m:dPr>
                                  <m:ctrlPr>
                                    <a:rPr lang="en-US" altLang="ko-KR" sz="900" i="1">
                                      <a:latin typeface="Cambria Math" panose="02040503050406030204" pitchFamily="18" charset="0"/>
                                      <a:cs typeface="Arial"/>
                                    </a:rPr>
                                  </m:ctrlPr>
                                </m:dPr>
                                <m:e>
                                  <m:r>
                                    <a:rPr lang="en-US" altLang="ko-KR" sz="900" i="1">
                                      <a:latin typeface="Cambria Math" panose="02040503050406030204" pitchFamily="18" charset="0"/>
                                      <a:cs typeface="Arial"/>
                                    </a:rPr>
                                    <m:t>𝑣</m:t>
                                  </m:r>
                                  <m:r>
                                    <a:rPr lang="en-US" altLang="ko-KR" sz="900" i="1">
                                      <a:latin typeface="Cambria Math" panose="02040503050406030204" pitchFamily="18" charset="0"/>
                                      <a:cs typeface="Arial"/>
                                    </a:rPr>
                                    <m:t>,</m:t>
                                  </m:r>
                                  <m:r>
                                    <a:rPr lang="en-US" altLang="ko-KR" sz="900" i="1">
                                      <a:latin typeface="Cambria Math" panose="02040503050406030204" pitchFamily="18" charset="0"/>
                                      <a:cs typeface="Arial"/>
                                    </a:rPr>
                                    <m:t>h</m:t>
                                  </m:r>
                                </m:e>
                              </m:d>
                            </m:sup>
                          </m:sSup>
                        </m:num>
                        <m:den>
                          <m:nary>
                            <m:naryPr>
                              <m:chr m:val="∑"/>
                              <m:supHide m:val="on"/>
                              <m:ctrlPr>
                                <a:rPr lang="en-US" altLang="ko-KR" sz="900" i="1">
                                  <a:latin typeface="Cambria Math" panose="02040503050406030204" pitchFamily="18" charset="0"/>
                                  <a:cs typeface="Arial"/>
                                </a:rPr>
                              </m:ctrlPr>
                            </m:naryPr>
                            <m:sub>
                              <m:r>
                                <a:rPr lang="en-US" altLang="ko-KR" sz="900" i="1">
                                  <a:latin typeface="Cambria Math" panose="02040503050406030204" pitchFamily="18" charset="0"/>
                                  <a:cs typeface="Arial"/>
                                </a:rPr>
                                <m:t>𝑢</m:t>
                              </m:r>
                              <m:r>
                                <a:rPr lang="en-US" altLang="ko-KR" sz="900" i="1">
                                  <a:latin typeface="Cambria Math" panose="02040503050406030204" pitchFamily="18" charset="0"/>
                                  <a:cs typeface="Arial"/>
                                </a:rPr>
                                <m:t>,</m:t>
                              </m:r>
                              <m:r>
                                <a:rPr lang="en-US" altLang="ko-KR" sz="900" i="1">
                                  <a:latin typeface="Cambria Math" panose="02040503050406030204" pitchFamily="18" charset="0"/>
                                  <a:cs typeface="Arial"/>
                                </a:rPr>
                                <m:t>𝑔</m:t>
                              </m:r>
                            </m:sub>
                            <m:sup/>
                            <m:e>
                              <m:sSup>
                                <m:sSupPr>
                                  <m:ctrlPr>
                                    <a:rPr lang="en-US" altLang="ko-KR" sz="900" i="1">
                                      <a:latin typeface="Cambria Math" panose="02040503050406030204" pitchFamily="18" charset="0"/>
                                      <a:cs typeface="Arial"/>
                                    </a:rPr>
                                  </m:ctrlPr>
                                </m:sSupPr>
                                <m:e>
                                  <m:r>
                                    <a:rPr lang="en-US" altLang="ko-KR" sz="900" i="1">
                                      <a:latin typeface="Cambria Math" panose="02040503050406030204" pitchFamily="18" charset="0"/>
                                      <a:cs typeface="Arial"/>
                                    </a:rPr>
                                    <m:t>𝑒</m:t>
                                  </m:r>
                                </m:e>
                                <m:sup>
                                  <m:r>
                                    <a:rPr lang="en-US" altLang="ko-KR" sz="900" i="1">
                                      <a:latin typeface="Cambria Math" panose="02040503050406030204" pitchFamily="18" charset="0"/>
                                      <a:cs typeface="Arial"/>
                                    </a:rPr>
                                    <m:t>−</m:t>
                                  </m:r>
                                  <m:r>
                                    <a:rPr lang="en-US" altLang="ko-KR" sz="900" i="1">
                                      <a:latin typeface="Cambria Math" panose="02040503050406030204" pitchFamily="18" charset="0"/>
                                      <a:cs typeface="Arial"/>
                                    </a:rPr>
                                    <m:t>𝐸</m:t>
                                  </m:r>
                                  <m:d>
                                    <m:dPr>
                                      <m:ctrlPr>
                                        <a:rPr lang="en-US" altLang="ko-KR" sz="900" i="1">
                                          <a:latin typeface="Cambria Math" panose="02040503050406030204" pitchFamily="18" charset="0"/>
                                          <a:cs typeface="Arial"/>
                                        </a:rPr>
                                      </m:ctrlPr>
                                    </m:dPr>
                                    <m:e>
                                      <m:r>
                                        <a:rPr lang="en-US" altLang="ko-KR" sz="900" i="1">
                                          <a:latin typeface="Cambria Math" panose="02040503050406030204" pitchFamily="18" charset="0"/>
                                          <a:cs typeface="Arial"/>
                                        </a:rPr>
                                        <m:t>𝑢</m:t>
                                      </m:r>
                                      <m:r>
                                        <a:rPr lang="en-US" altLang="ko-KR" sz="900" i="1">
                                          <a:latin typeface="Cambria Math" panose="02040503050406030204" pitchFamily="18" charset="0"/>
                                          <a:cs typeface="Arial"/>
                                        </a:rPr>
                                        <m:t>,</m:t>
                                      </m:r>
                                      <m:r>
                                        <a:rPr lang="en-US" altLang="ko-KR" sz="900" i="1">
                                          <a:latin typeface="Cambria Math" panose="02040503050406030204" pitchFamily="18" charset="0"/>
                                          <a:cs typeface="Arial"/>
                                        </a:rPr>
                                        <m:t>𝑔</m:t>
                                      </m:r>
                                    </m:e>
                                  </m:d>
                                </m:sup>
                              </m:sSup>
                            </m:e>
                          </m:nary>
                        </m:den>
                      </m:f>
                    </m:oMath>
                  </m:oMathPara>
                </a14:m>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If there are more than a few hidden units, we cannot compute the normalizing term</a:t>
                </a:r>
              </a:p>
              <a:p>
                <a:pPr marL="641350" lvl="1" indent="-171450">
                  <a:spcBef>
                    <a:spcPts val="95"/>
                  </a:spcBef>
                  <a:buFont typeface="Arial" panose="020B0604020202020204" pitchFamily="34" charset="0"/>
                  <a:buChar char="•"/>
                  <a:tabLst>
                    <a:tab pos="224154" algn="l"/>
                  </a:tabLst>
                </a:pPr>
                <a:r>
                  <a:rPr lang="en" altLang="ko-KR" sz="900" dirty="0">
                    <a:latin typeface="Arial"/>
                    <a:cs typeface="Arial"/>
                  </a:rPr>
                  <a:t>So we use Markov Chain Monte Carlo to get samples from the model starting from a random global configuration</a:t>
                </a:r>
              </a:p>
              <a:p>
                <a:pPr marL="1098550" lvl="2" indent="-171450">
                  <a:spcBef>
                    <a:spcPts val="95"/>
                  </a:spcBef>
                  <a:buFont typeface="Arial" panose="020B0604020202020204" pitchFamily="34" charset="0"/>
                  <a:buChar char="•"/>
                  <a:tabLst>
                    <a:tab pos="224154" algn="l"/>
                  </a:tabLst>
                </a:pPr>
                <a:r>
                  <a:rPr lang="en" altLang="ko-KR" sz="900" dirty="0">
                    <a:latin typeface="Arial"/>
                    <a:cs typeface="Arial"/>
                  </a:rPr>
                  <a:t>Naïve-Gibbs</a:t>
                </a:r>
              </a:p>
              <a:p>
                <a:pPr marL="1098550" lvl="2" indent="-171450">
                  <a:spcBef>
                    <a:spcPts val="95"/>
                  </a:spcBef>
                  <a:buFont typeface="Arial" panose="020B0604020202020204" pitchFamily="34" charset="0"/>
                  <a:buChar char="•"/>
                  <a:tabLst>
                    <a:tab pos="224154" algn="l"/>
                  </a:tabLst>
                </a:pPr>
                <a:r>
                  <a:rPr lang="en" altLang="ko-KR" sz="900" dirty="0">
                    <a:latin typeface="Arial"/>
                    <a:cs typeface="Arial"/>
                  </a:rPr>
                  <a:t>Contrastive Divergence</a:t>
                </a:r>
              </a:p>
              <a:p>
                <a:pPr marL="1098550" lvl="2" indent="-171450">
                  <a:spcBef>
                    <a:spcPts val="95"/>
                  </a:spcBef>
                  <a:buFont typeface="Arial" panose="020B0604020202020204" pitchFamily="34" charset="0"/>
                  <a:buChar char="•"/>
                  <a:tabLst>
                    <a:tab pos="224154" algn="l"/>
                  </a:tabLst>
                </a:pPr>
                <a:r>
                  <a:rPr lang="en" altLang="ko-KR" sz="900" dirty="0">
                    <a:latin typeface="Arial"/>
                    <a:cs typeface="Arial"/>
                  </a:rPr>
                  <a:t>Hamiltonian-MC</a:t>
                </a: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2235548"/>
              </a:xfrm>
              <a:prstGeom prst="rect">
                <a:avLst/>
              </a:prstGeom>
              <a:blipFill>
                <a:blip r:embed="rId3"/>
                <a:stretch>
                  <a:fillRect l="-1333" t="-565" r="-2333" b="-2260"/>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259336197"/>
      </p:ext>
    </p:extLst>
  </p:cSld>
  <p:clrMapOvr>
    <a:masterClrMapping/>
  </p:clrMapOvr>
  <p:transition>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01978"/>
          </a:xfrm>
          <a:prstGeom prst="rect">
            <a:avLst/>
          </a:prstGeom>
        </p:spPr>
        <p:txBody>
          <a:bodyPr vert="horz" wrap="square" lIns="0" tIns="17145" rIns="0" bIns="0" rtlCol="0">
            <a:spAutoFit/>
          </a:bodyPr>
          <a:lstStyle/>
          <a:p>
            <a:r>
              <a:rPr lang="en" altLang="ko-KR" sz="1200" dirty="0">
                <a:solidFill>
                  <a:schemeClr val="bg1"/>
                </a:solidFill>
                <a:latin typeface="Arial" panose="020B0604020202020204" pitchFamily="34" charset="0"/>
                <a:cs typeface="Arial" panose="020B0604020202020204" pitchFamily="34" charset="0"/>
              </a:rPr>
              <a:t>Auto-</a:t>
            </a:r>
            <a:r>
              <a:rPr lang="en" altLang="ko-KR" sz="1200" dirty="0" err="1">
                <a:solidFill>
                  <a:schemeClr val="bg1"/>
                </a:solidFill>
                <a:latin typeface="Arial" panose="020B0604020202020204" pitchFamily="34" charset="0"/>
                <a:cs typeface="Arial" panose="020B0604020202020204" pitchFamily="34" charset="0"/>
              </a:rPr>
              <a:t>Keras</a:t>
            </a:r>
            <a:r>
              <a:rPr lang="en" altLang="ko-KR" sz="1200" dirty="0">
                <a:solidFill>
                  <a:schemeClr val="bg1"/>
                </a:solidFill>
                <a:latin typeface="Arial" panose="020B0604020202020204" pitchFamily="34" charset="0"/>
                <a:cs typeface="Arial" panose="020B0604020202020204" pitchFamily="34" charset="0"/>
              </a:rPr>
              <a:t> (</a:t>
            </a:r>
            <a:r>
              <a:rPr lang="en" altLang="ko-KR" sz="1200" dirty="0" err="1">
                <a:solidFill>
                  <a:schemeClr val="bg1"/>
                </a:solidFill>
                <a:latin typeface="Arial" panose="020B0604020202020204" pitchFamily="34" charset="0"/>
                <a:cs typeface="Arial" panose="020B0604020202020204" pitchFamily="34" charset="0"/>
              </a:rPr>
              <a:t>cont</a:t>
            </a:r>
            <a:r>
              <a:rPr lang="en" altLang="ko-KR" sz="12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sz="1600"/>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sz="1600"/>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sz="1600"/>
          </a:p>
        </p:txBody>
      </p:sp>
      <p:sp>
        <p:nvSpPr>
          <p:cNvPr id="8" name="object 8"/>
          <p:cNvSpPr txBox="1">
            <a:spLocks noGrp="1"/>
          </p:cNvSpPr>
          <p:nvPr>
            <p:ph type="dt" sz="half" idx="6"/>
          </p:nvPr>
        </p:nvSpPr>
        <p:spPr>
          <a:xfrm>
            <a:off x="413359" y="3349927"/>
            <a:ext cx="762635" cy="71173"/>
          </a:xfrm>
          <a:prstGeom prst="rect">
            <a:avLst/>
          </a:prstGeom>
        </p:spPr>
        <p:txBody>
          <a:bodyPr vert="horz" wrap="square" lIns="0" tIns="9525" rIns="0" bIns="0" rtlCol="0">
            <a:spAutoFit/>
          </a:bodyPr>
          <a:lstStyle/>
          <a:p>
            <a:pPr marL="12700">
              <a:lnSpc>
                <a:spcPct val="100000"/>
              </a:lnSpc>
              <a:spcBef>
                <a:spcPts val="75"/>
              </a:spcBef>
            </a:pPr>
            <a:r>
              <a:rPr lang="en" altLang="ko-KR" sz="400" spc="-5" dirty="0"/>
              <a:t>(</a:t>
            </a:r>
            <a:r>
              <a:rPr lang="en" altLang="ko-KR" sz="400" spc="-5" dirty="0" err="1"/>
              <a:t>Soongsil</a:t>
            </a:r>
            <a:r>
              <a:rPr lang="en" altLang="ko-KR" sz="400" spc="-5" dirty="0"/>
              <a:t> University)</a:t>
            </a:r>
          </a:p>
        </p:txBody>
      </p:sp>
      <p:sp>
        <p:nvSpPr>
          <p:cNvPr id="9" name="object 9"/>
          <p:cNvSpPr txBox="1">
            <a:spLocks noGrp="1"/>
          </p:cNvSpPr>
          <p:nvPr>
            <p:ph type="ftr" sz="quarter" idx="5"/>
          </p:nvPr>
        </p:nvSpPr>
        <p:spPr>
          <a:xfrm>
            <a:off x="1758569" y="3349927"/>
            <a:ext cx="1090930" cy="71173"/>
          </a:xfrm>
          <a:prstGeom prst="rect">
            <a:avLst/>
          </a:prstGeom>
        </p:spPr>
        <p:txBody>
          <a:bodyPr vert="horz" wrap="square" lIns="0" tIns="9525" rIns="0" bIns="0" rtlCol="0">
            <a:spAutoFit/>
          </a:bodyPr>
          <a:lstStyle/>
          <a:p>
            <a:pPr marL="12700">
              <a:lnSpc>
                <a:spcPct val="100000"/>
              </a:lnSpc>
              <a:spcBef>
                <a:spcPts val="75"/>
              </a:spcBef>
            </a:pPr>
            <a:r>
              <a:rPr lang="en-US" altLang="ko-KR" sz="400" spc="-5" dirty="0"/>
              <a:t>Neural Architecture Search</a:t>
            </a:r>
          </a:p>
        </p:txBody>
      </p:sp>
      <p:sp>
        <p:nvSpPr>
          <p:cNvPr id="10" name="object 10"/>
          <p:cNvSpPr txBox="1"/>
          <p:nvPr/>
        </p:nvSpPr>
        <p:spPr>
          <a:xfrm>
            <a:off x="3910101" y="3349927"/>
            <a:ext cx="644525" cy="71173"/>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400" spc="-5" dirty="0">
                <a:solidFill>
                  <a:srgbClr val="FFFFFF"/>
                </a:solidFill>
                <a:latin typeface="Arial"/>
                <a:cs typeface="Arial"/>
              </a:rPr>
              <a:t>1</a:t>
            </a:r>
            <a:r>
              <a:rPr lang="en-US" altLang="ko-KR" sz="400" spc="-5" dirty="0">
                <a:solidFill>
                  <a:srgbClr val="FFFFFF"/>
                </a:solidFill>
                <a:latin typeface="Arial"/>
                <a:cs typeface="Arial"/>
              </a:rPr>
              <a:t>1/25/2018</a:t>
            </a:r>
            <a:r>
              <a:rPr sz="400" spc="-5" dirty="0">
                <a:solidFill>
                  <a:srgbClr val="FFFFFF"/>
                </a:solidFill>
                <a:latin typeface="Arial"/>
                <a:cs typeface="Arial"/>
              </a:rPr>
              <a:t>	</a:t>
            </a:r>
            <a:fld id="{81D60167-4931-47E6-BA6A-407CBD079E47}" type="slidenum">
              <a:rPr sz="400" spc="-5" dirty="0">
                <a:solidFill>
                  <a:srgbClr val="FFFFFF"/>
                </a:solidFill>
                <a:latin typeface="Arial"/>
                <a:cs typeface="Arial"/>
              </a:rPr>
              <a:t>100</a:t>
            </a:fld>
            <a:r>
              <a:rPr sz="400" spc="-5" dirty="0">
                <a:solidFill>
                  <a:srgbClr val="FFFFFF"/>
                </a:solidFill>
                <a:latin typeface="Arial"/>
                <a:cs typeface="Arial"/>
              </a:rPr>
              <a:t> /</a:t>
            </a:r>
            <a:r>
              <a:rPr sz="400" spc="-65" dirty="0">
                <a:solidFill>
                  <a:srgbClr val="FFFFFF"/>
                </a:solidFill>
                <a:latin typeface="Arial"/>
                <a:cs typeface="Arial"/>
              </a:rPr>
              <a:t> </a:t>
            </a:r>
            <a:endParaRPr sz="4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53567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Edit-Distance</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Results Analysis </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6E1C1D23-67BA-374E-B9E4-E48982B8CDBF}"/>
              </a:ext>
            </a:extLst>
          </p:cNvPr>
          <p:cNvPicPr>
            <a:picLocks noChangeAspect="1"/>
          </p:cNvPicPr>
          <p:nvPr/>
        </p:nvPicPr>
        <p:blipFill>
          <a:blip r:embed="rId3"/>
          <a:stretch>
            <a:fillRect/>
          </a:stretch>
        </p:blipFill>
        <p:spPr>
          <a:xfrm>
            <a:off x="812736" y="771774"/>
            <a:ext cx="2997217" cy="989883"/>
          </a:xfrm>
          <a:prstGeom prst="rect">
            <a:avLst/>
          </a:prstGeom>
        </p:spPr>
      </p:pic>
      <p:pic>
        <p:nvPicPr>
          <p:cNvPr id="4" name="그림 3">
            <a:extLst>
              <a:ext uri="{FF2B5EF4-FFF2-40B4-BE49-F238E27FC236}">
                <a16:creationId xmlns:a16="http://schemas.microsoft.com/office/drawing/2014/main" id="{CB4C61F3-E5BD-3D4A-A827-C0336268500D}"/>
              </a:ext>
            </a:extLst>
          </p:cNvPr>
          <p:cNvPicPr>
            <a:picLocks noChangeAspect="1"/>
          </p:cNvPicPr>
          <p:nvPr/>
        </p:nvPicPr>
        <p:blipFill>
          <a:blip r:embed="rId4"/>
          <a:stretch>
            <a:fillRect/>
          </a:stretch>
        </p:blipFill>
        <p:spPr>
          <a:xfrm>
            <a:off x="1511244" y="1982786"/>
            <a:ext cx="1600200" cy="1026900"/>
          </a:xfrm>
          <a:prstGeom prst="rect">
            <a:avLst/>
          </a:prstGeom>
        </p:spPr>
      </p:pic>
    </p:spTree>
    <p:extLst>
      <p:ext uri="{BB962C8B-B14F-4D97-AF65-F5344CB8AC3E}">
        <p14:creationId xmlns:p14="http://schemas.microsoft.com/office/powerpoint/2010/main" val="2724300593"/>
      </p:ext>
    </p:extLst>
  </p:cSld>
  <p:clrMapOvr>
    <a:masterClrMapping/>
  </p:clrMapOvr>
  <p:transition>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Auto-</a:t>
            </a:r>
            <a:r>
              <a:rPr lang="en" altLang="ko-KR" sz="1400" dirty="0" err="1">
                <a:solidFill>
                  <a:schemeClr val="bg1"/>
                </a:solidFill>
                <a:latin typeface="Arial" panose="020B0604020202020204" pitchFamily="34" charset="0"/>
                <a:cs typeface="Arial" panose="020B0604020202020204" pitchFamily="34" charset="0"/>
              </a:rPr>
              <a:t>Keras</a:t>
            </a:r>
            <a:r>
              <a:rPr lang="en" altLang="ko-KR" sz="1400" dirty="0">
                <a:solidFill>
                  <a:schemeClr val="bg1"/>
                </a:solidFill>
                <a:latin typeface="Arial" panose="020B0604020202020204" pitchFamily="34" charset="0"/>
                <a:cs typeface="Arial" panose="020B0604020202020204" pitchFamily="34" charset="0"/>
              </a:rPr>
              <a:t>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101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171450" y="564763"/>
                <a:ext cx="2133601" cy="250876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Another important thing to look at is how to optimize an acquisition function of [16] the following form</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en-US" altLang="ko-KR" sz="900" i="1">
                          <a:latin typeface="Cambria Math" panose="02040503050406030204" pitchFamily="18" charset="0"/>
                          <a:cs typeface="Arial" panose="020B0604020202020204" pitchFamily="34" charset="0"/>
                        </a:rPr>
                        <m:t>𝛼</m:t>
                      </m:r>
                      <m:d>
                        <m:dPr>
                          <m:ctrlPr>
                            <a:rPr lang="en-US" altLang="ko-KR" sz="900" i="1">
                              <a:latin typeface="Cambria Math" panose="02040503050406030204" pitchFamily="18" charset="0"/>
                              <a:cs typeface="Arial" panose="020B0604020202020204" pitchFamily="34" charset="0"/>
                            </a:rPr>
                          </m:ctrlPr>
                        </m:dPr>
                        <m:e>
                          <m:r>
                            <a:rPr lang="en-US" altLang="ko-KR" sz="900" i="1">
                              <a:latin typeface="Cambria Math" panose="02040503050406030204" pitchFamily="18" charset="0"/>
                              <a:cs typeface="Arial" panose="020B0604020202020204" pitchFamily="34" charset="0"/>
                            </a:rPr>
                            <m:t>𝑓</m:t>
                          </m:r>
                        </m:e>
                      </m:d>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𝜇</m:t>
                      </m:r>
                      <m:d>
                        <m:dPr>
                          <m:ctrlPr>
                            <a:rPr lang="en-US" altLang="ko-KR" sz="900" i="1">
                              <a:latin typeface="Cambria Math" panose="02040503050406030204" pitchFamily="18" charset="0"/>
                              <a:cs typeface="Arial" panose="020B0604020202020204" pitchFamily="34" charset="0"/>
                            </a:rPr>
                          </m:ctrlPr>
                        </m:dPr>
                        <m:e>
                          <m:sSub>
                            <m:sSubPr>
                              <m:ctrlPr>
                                <a:rPr lang="en-US" altLang="ko-KR" sz="900" i="1">
                                  <a:latin typeface="Cambria Math" panose="02040503050406030204" pitchFamily="18" charset="0"/>
                                  <a:cs typeface="Arial" panose="020B0604020202020204" pitchFamily="34" charset="0"/>
                                </a:rPr>
                              </m:ctrlPr>
                            </m:sSubPr>
                            <m:e>
                              <m:r>
                                <a:rPr lang="en-US" altLang="ko-KR" sz="900" i="1">
                                  <a:latin typeface="Cambria Math" panose="02040503050406030204" pitchFamily="18" charset="0"/>
                                  <a:cs typeface="Arial" panose="020B0604020202020204" pitchFamily="34" charset="0"/>
                                </a:rPr>
                                <m:t>𝑦</m:t>
                              </m:r>
                            </m:e>
                            <m:sub>
                              <m:r>
                                <a:rPr lang="en-US" altLang="ko-KR" sz="900" i="1">
                                  <a:latin typeface="Cambria Math" panose="02040503050406030204" pitchFamily="18" charset="0"/>
                                  <a:cs typeface="Arial" panose="020B0604020202020204" pitchFamily="34" charset="0"/>
                                </a:rPr>
                                <m:t>𝑓</m:t>
                              </m:r>
                            </m:sub>
                          </m:sSub>
                        </m:e>
                      </m:d>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𝛽𝜎</m:t>
                      </m:r>
                      <m:r>
                        <a:rPr lang="en-US" altLang="ko-KR" sz="900" i="1">
                          <a:latin typeface="Cambria Math" panose="02040503050406030204" pitchFamily="18" charset="0"/>
                          <a:cs typeface="Arial" panose="020B0604020202020204" pitchFamily="34" charset="0"/>
                        </a:rPr>
                        <m:t>(</m:t>
                      </m:r>
                      <m:sSub>
                        <m:sSubPr>
                          <m:ctrlPr>
                            <a:rPr lang="en-US" altLang="ko-KR" sz="900" i="1">
                              <a:latin typeface="Cambria Math" panose="02040503050406030204" pitchFamily="18" charset="0"/>
                              <a:cs typeface="Arial" panose="020B0604020202020204" pitchFamily="34" charset="0"/>
                            </a:rPr>
                          </m:ctrlPr>
                        </m:sSubPr>
                        <m:e>
                          <m:r>
                            <a:rPr lang="en-US" altLang="ko-KR" sz="900" i="1">
                              <a:latin typeface="Cambria Math" panose="02040503050406030204" pitchFamily="18" charset="0"/>
                              <a:cs typeface="Arial" panose="020B0604020202020204" pitchFamily="34" charset="0"/>
                            </a:rPr>
                            <m:t>𝑦</m:t>
                          </m:r>
                        </m:e>
                        <m:sub>
                          <m:r>
                            <a:rPr lang="en-US" altLang="ko-KR" sz="900" i="1">
                              <a:latin typeface="Cambria Math" panose="02040503050406030204" pitchFamily="18" charset="0"/>
                              <a:cs typeface="Arial" panose="020B0604020202020204" pitchFamily="34" charset="0"/>
                            </a:rPr>
                            <m:t>𝑓</m:t>
                          </m:r>
                        </m:sub>
                      </m:sSub>
                      <m:r>
                        <a:rPr lang="en-US" altLang="ko-KR" sz="900" i="1">
                          <a:latin typeface="Cambria Math" panose="02040503050406030204" pitchFamily="18" charset="0"/>
                          <a:cs typeface="Arial" panose="020B0604020202020204" pitchFamily="34" charset="0"/>
                        </a:rPr>
                        <m:t>)</m:t>
                      </m:r>
                    </m:oMath>
                  </m:oMathPara>
                </a14:m>
                <a:endParaRPr lang="en-US" altLang="ko-KR" sz="900" dirty="0">
                  <a:latin typeface="Arial" panose="020B0604020202020204" pitchFamily="34" charset="0"/>
                  <a:cs typeface="Arial" panose="020B0604020202020204" pitchFamily="34" charset="0"/>
                </a:endParaRPr>
              </a:p>
              <a:p>
                <a:pPr lvl="1"/>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𝑓</m:t>
                        </m:r>
                      </m:sub>
                    </m:sSub>
                    <m:r>
                      <a:rPr lang="en-US" altLang="ko-KR" sz="900" b="0" i="1" smtClean="0">
                        <a:latin typeface="Cambria Math" panose="02040503050406030204" pitchFamily="18" charset="0"/>
                        <a:cs typeface="Arial" panose="020B0604020202020204" pitchFamily="34" charset="0"/>
                      </a:rPr>
                      <m:t>=</m:t>
                    </m:r>
                    <m:func>
                      <m:funcPr>
                        <m:ctrlPr>
                          <a:rPr lang="en-US" altLang="ko-KR" sz="900" b="0" i="1" smtClean="0">
                            <a:latin typeface="Cambria Math" panose="02040503050406030204" pitchFamily="18" charset="0"/>
                            <a:cs typeface="Arial" panose="020B0604020202020204" pitchFamily="34" charset="0"/>
                          </a:rPr>
                        </m:ctrlPr>
                      </m:funcPr>
                      <m:fName>
                        <m:limLow>
                          <m:limLowPr>
                            <m:ctrlPr>
                              <a:rPr lang="en-US" altLang="ko-KR" sz="900" b="0" i="1" smtClean="0">
                                <a:latin typeface="Cambria Math" panose="02040503050406030204" pitchFamily="18" charset="0"/>
                                <a:cs typeface="Arial" panose="020B0604020202020204" pitchFamily="34" charset="0"/>
                              </a:rPr>
                            </m:ctrlPr>
                          </m:limLowPr>
                          <m:e>
                            <m:r>
                              <m:rPr>
                                <m:sty m:val="p"/>
                              </m:rPr>
                              <a:rPr lang="en-US" altLang="ko-KR" sz="900" b="0" i="0" smtClean="0">
                                <a:latin typeface="Cambria Math" panose="02040503050406030204" pitchFamily="18" charset="0"/>
                                <a:cs typeface="Arial" panose="020B0604020202020204" pitchFamily="34" charset="0"/>
                              </a:rPr>
                              <m:t>min</m:t>
                            </m:r>
                          </m:e>
                          <m:lim>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𝜃</m:t>
                                </m:r>
                              </m:e>
                              <m:sub>
                                <m:r>
                                  <a:rPr lang="en-US" altLang="ko-KR" sz="900" b="0" i="1" smtClean="0">
                                    <a:latin typeface="Cambria Math" panose="02040503050406030204" pitchFamily="18" charset="0"/>
                                    <a:cs typeface="Arial" panose="020B0604020202020204" pitchFamily="34" charset="0"/>
                                  </a:rPr>
                                  <m:t>𝑓</m:t>
                                </m:r>
                              </m:sub>
                            </m:sSub>
                          </m:lim>
                        </m:limLow>
                      </m:fName>
                      <m:e>
                        <m:r>
                          <a:rPr lang="en-US" altLang="ko-KR" sz="900" b="0" i="1" smtClean="0">
                            <a:latin typeface="Cambria Math" panose="02040503050406030204" pitchFamily="18" charset="0"/>
                            <a:cs typeface="Arial" panose="020B0604020202020204" pitchFamily="34" charset="0"/>
                          </a:rPr>
                          <m:t>𝐶𝑜𝑠𝑡</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𝑓</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𝑋</m:t>
                            </m:r>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𝜃</m:t>
                                </m:r>
                              </m:e>
                              <m:sub>
                                <m:r>
                                  <a:rPr lang="en-US" altLang="ko-KR" sz="900" b="0" i="1" smtClean="0">
                                    <a:latin typeface="Cambria Math" panose="02040503050406030204" pitchFamily="18" charset="0"/>
                                    <a:cs typeface="Arial" panose="020B0604020202020204" pitchFamily="34" charset="0"/>
                                  </a:rPr>
                                  <m:t>𝑓</m:t>
                                </m:r>
                              </m:sub>
                            </m:sSub>
                          </m:e>
                        </m:d>
                        <m:r>
                          <a:rPr lang="en-US" altLang="ko-KR" sz="900" b="0" i="1" smtClean="0">
                            <a:latin typeface="Cambria Math" panose="02040503050406030204" pitchFamily="18" charset="0"/>
                            <a:cs typeface="Arial" panose="020B0604020202020204" pitchFamily="34" charset="0"/>
                          </a:rPr>
                          <m:t>)</m:t>
                        </m:r>
                      </m:e>
                    </m:func>
                  </m:oMath>
                </a14:m>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900" b="0" i="1" smtClean="0">
                        <a:latin typeface="Cambria Math" panose="02040503050406030204" pitchFamily="18" charset="0"/>
                        <a:cs typeface="Arial" panose="020B0604020202020204" pitchFamily="34" charset="0"/>
                      </a:rPr>
                      <m:t>𝛽</m:t>
                    </m:r>
                  </m:oMath>
                </a14:m>
                <a:r>
                  <a:rPr lang="en-US" altLang="ko-KR" sz="900" dirty="0">
                    <a:latin typeface="Arial" panose="020B0604020202020204" pitchFamily="34" charset="0"/>
                    <a:cs typeface="Arial" panose="020B0604020202020204" pitchFamily="34" charset="0"/>
                  </a:rPr>
                  <a:t> is the balancing factor</a:t>
                </a:r>
              </a:p>
              <a:p>
                <a:pPr marL="628650" lvl="1" indent="-171450">
                  <a:buFont typeface="Arial" panose="020B0604020202020204" pitchFamily="34" charset="0"/>
                  <a:buChar char="•"/>
                </a:pPr>
                <a14:m>
                  <m:oMath xmlns:m="http://schemas.openxmlformats.org/officeDocument/2006/math">
                    <m:r>
                      <a:rPr lang="en-US" altLang="ko-KR" sz="900" b="0" i="1" smtClean="0">
                        <a:latin typeface="Cambria Math" panose="02040503050406030204" pitchFamily="18" charset="0"/>
                        <a:cs typeface="Arial" panose="020B0604020202020204" pitchFamily="34" charset="0"/>
                      </a:rPr>
                      <m:t>𝜇</m:t>
                    </m:r>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𝑓</m:t>
                        </m:r>
                      </m:sub>
                    </m:sSub>
                    <m:r>
                      <a:rPr lang="en-US" altLang="ko-KR" sz="900" b="0" i="1" smtClean="0">
                        <a:latin typeface="Cambria Math" panose="02040503050406030204" pitchFamily="18" charset="0"/>
                        <a:cs typeface="Arial" panose="020B0604020202020204" pitchFamily="34" charset="0"/>
                      </a:rPr>
                      <m:t>)</m:t>
                    </m:r>
                  </m:oMath>
                </a14:m>
                <a:r>
                  <a:rPr lang="en-US" altLang="ko-KR" sz="900" dirty="0">
                    <a:latin typeface="Arial" panose="020B0604020202020204" pitchFamily="34" charset="0"/>
                    <a:cs typeface="Arial" panose="020B0604020202020204" pitchFamily="34" charset="0"/>
                  </a:rPr>
                  <a:t> and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𝜎</m:t>
                    </m:r>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𝑓</m:t>
                        </m:r>
                      </m:sub>
                    </m:sSub>
                    <m:r>
                      <a:rPr lang="en-US" altLang="ko-KR" sz="900" b="0" i="1" smtClean="0">
                        <a:latin typeface="Cambria Math" panose="02040503050406030204" pitchFamily="18" charset="0"/>
                        <a:cs typeface="Arial" panose="020B0604020202020204" pitchFamily="34" charset="0"/>
                      </a:rPr>
                      <m:t>)</m:t>
                    </m:r>
                  </m:oMath>
                </a14:m>
                <a:r>
                  <a:rPr lang="en-US" altLang="ko-KR" sz="900" dirty="0">
                    <a:latin typeface="Arial" panose="020B0604020202020204" pitchFamily="34" charset="0"/>
                    <a:cs typeface="Arial" panose="020B0604020202020204" pitchFamily="34" charset="0"/>
                  </a:rPr>
                  <a:t> are the posterior mean and standard deviation of </a:t>
                </a:r>
                <a14:m>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𝑓</m:t>
                        </m:r>
                      </m:sub>
                    </m:sSub>
                  </m:oMath>
                </a14:m>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The algorithm, based on [17] </a:t>
                </a:r>
                <a:r>
                  <a:rPr lang="en" altLang="ko-KR" sz="900" dirty="0">
                    <a:latin typeface="Arial" panose="020B0604020202020204" pitchFamily="34" charset="0"/>
                    <a:cs typeface="Arial" panose="020B0604020202020204" pitchFamily="34" charset="0"/>
                  </a:rPr>
                  <a:t>A* search algorithm tries to maintain the size of a network by exploiting the existing small-sized network</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171450" y="564763"/>
                <a:ext cx="2133601" cy="2508764"/>
              </a:xfrm>
              <a:prstGeom prst="rect">
                <a:avLst/>
              </a:prstGeom>
              <a:blipFill>
                <a:blip r:embed="rId3"/>
                <a:stretch>
                  <a:fillRect l="-2959" t="-503" r="-4142"/>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1BF2870E-044F-2445-9810-6EC394EFB561}"/>
              </a:ext>
            </a:extLst>
          </p:cNvPr>
          <p:cNvPicPr>
            <a:picLocks noChangeAspect="1"/>
          </p:cNvPicPr>
          <p:nvPr/>
        </p:nvPicPr>
        <p:blipFill>
          <a:blip r:embed="rId4"/>
          <a:stretch>
            <a:fillRect/>
          </a:stretch>
        </p:blipFill>
        <p:spPr>
          <a:xfrm>
            <a:off x="2541661" y="674687"/>
            <a:ext cx="1896989" cy="2111375"/>
          </a:xfrm>
          <a:prstGeom prst="rect">
            <a:avLst/>
          </a:prstGeom>
        </p:spPr>
      </p:pic>
    </p:spTree>
    <p:extLst>
      <p:ext uri="{BB962C8B-B14F-4D97-AF65-F5344CB8AC3E}">
        <p14:creationId xmlns:p14="http://schemas.microsoft.com/office/powerpoint/2010/main" val="3755241076"/>
      </p:ext>
    </p:extLst>
  </p:cSld>
  <p:clrMapOvr>
    <a:masterClrMapping/>
  </p:clrMapOvr>
  <p:transition>
    <p:cu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A* algorithm</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102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22817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A* algorithm is a variant of an informed search strategy</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i="1" dirty="0">
                    <a:latin typeface="Arial" panose="020B0604020202020204" pitchFamily="34" charset="0"/>
                    <a:cs typeface="Arial" panose="020B0604020202020204" pitchFamily="34" charset="0"/>
                  </a:rPr>
                  <a:t>Definition) Best-first search is an instance of the general tree-search or graph-search algorithm in which a node is selected for expansion based on an evaluation function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𝑓</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m:t>
                    </m:r>
                  </m:oMath>
                </a14:m>
                <a:endParaRPr lang="en-US" altLang="ko-KR" sz="90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900" i="1" dirty="0">
                    <a:latin typeface="Arial" panose="020B0604020202020204" pitchFamily="34" charset="0"/>
                    <a:cs typeface="Arial" panose="020B0604020202020204" pitchFamily="34" charset="0"/>
                  </a:rPr>
                  <a:t>The node with the lowest evaluation is expanded first</a:t>
                </a:r>
              </a:p>
              <a:p>
                <a:pPr marL="628650" lvl="1" indent="-171450">
                  <a:buFont typeface="Arial" panose="020B0604020202020204" pitchFamily="34" charset="0"/>
                  <a:buChar char="•"/>
                </a:pPr>
                <a:r>
                  <a:rPr lang="en-US" altLang="ko-KR" sz="900" i="1" dirty="0">
                    <a:latin typeface="Arial" panose="020B0604020202020204" pitchFamily="34" charset="0"/>
                    <a:cs typeface="Arial" panose="020B0604020202020204" pitchFamily="34" charset="0"/>
                  </a:rPr>
                  <a:t>Use priority queue for implementation</a:t>
                </a: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Most best-first search algorithms include as a component of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𝑓</m:t>
                    </m:r>
                  </m:oMath>
                </a14:m>
                <a:r>
                  <a:rPr lang="en-US" altLang="ko-KR" sz="900" dirty="0">
                    <a:latin typeface="Arial" panose="020B0604020202020204" pitchFamily="34" charset="0"/>
                    <a:cs typeface="Arial" panose="020B0604020202020204" pitchFamily="34" charset="0"/>
                  </a:rPr>
                  <a:t> a heuristic function, denoted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h</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m:t>
                    </m:r>
                  </m:oMath>
                </a14:m>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900" b="0" i="1" smtClean="0">
                        <a:latin typeface="Cambria Math" panose="02040503050406030204" pitchFamily="18" charset="0"/>
                        <a:cs typeface="Arial" panose="020B0604020202020204" pitchFamily="34" charset="0"/>
                      </a:rPr>
                      <m:t>h</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𝑛</m:t>
                        </m:r>
                      </m:e>
                    </m:d>
                    <m:r>
                      <a:rPr lang="en-US" altLang="ko-KR" sz="900" b="0" i="1" smtClean="0">
                        <a:latin typeface="Cambria Math" panose="02040503050406030204" pitchFamily="18" charset="0"/>
                        <a:cs typeface="Arial" panose="020B0604020202020204" pitchFamily="34" charset="0"/>
                      </a:rPr>
                      <m:t>=</m:t>
                    </m:r>
                  </m:oMath>
                </a14:m>
                <a:r>
                  <a:rPr lang="en-US" altLang="ko-KR" sz="900" dirty="0">
                    <a:latin typeface="Arial" panose="020B0604020202020204" pitchFamily="34" charset="0"/>
                    <a:cs typeface="Arial" panose="020B0604020202020204" pitchFamily="34" charset="0"/>
                  </a:rPr>
                  <a:t> estimated cost of the cheapest path from the state at node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𝑛</m:t>
                    </m:r>
                  </m:oMath>
                </a14:m>
                <a:r>
                  <a:rPr lang="en-US" altLang="ko-KR" sz="900" dirty="0">
                    <a:latin typeface="Arial" panose="020B0604020202020204" pitchFamily="34" charset="0"/>
                    <a:cs typeface="Arial" panose="020B0604020202020204" pitchFamily="34" charset="0"/>
                  </a:rPr>
                  <a:t> to a goal state</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A* evaluates nodes by combining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𝑔</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m:t>
                    </m:r>
                  </m:oMath>
                </a14:m>
                <a:r>
                  <a:rPr lang="en-US" altLang="ko-KR" sz="900" dirty="0">
                    <a:latin typeface="Arial" panose="020B0604020202020204" pitchFamily="34" charset="0"/>
                    <a:cs typeface="Arial" panose="020B0604020202020204" pitchFamily="34" charset="0"/>
                  </a:rPr>
                  <a:t>, the cost to reach the node, and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h</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m:t>
                    </m:r>
                  </m:oMath>
                </a14:m>
                <a:r>
                  <a:rPr lang="en-US" altLang="ko-KR" sz="900" dirty="0">
                    <a:latin typeface="Arial" panose="020B0604020202020204" pitchFamily="34" charset="0"/>
                    <a:cs typeface="Arial" panose="020B0604020202020204" pitchFamily="34" charset="0"/>
                  </a:rPr>
                  <a:t>, the cost to get from the node to the goal</a:t>
                </a:r>
              </a:p>
              <a:p>
                <a:pPr marL="628650" lvl="1" indent="-171450">
                  <a:buFont typeface="Arial" panose="020B0604020202020204" pitchFamily="34" charset="0"/>
                  <a:buChar char="•"/>
                </a:pPr>
                <a14:m>
                  <m:oMath xmlns:m="http://schemas.openxmlformats.org/officeDocument/2006/math">
                    <m:r>
                      <a:rPr lang="en-US" altLang="ko-KR" sz="900" b="0" i="1" smtClean="0">
                        <a:latin typeface="Cambria Math" panose="02040503050406030204" pitchFamily="18" charset="0"/>
                        <a:cs typeface="Arial" panose="020B0604020202020204" pitchFamily="34" charset="0"/>
                      </a:rPr>
                      <m:t>𝑓</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𝑛</m:t>
                        </m:r>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𝑔</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𝑛</m:t>
                        </m:r>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h</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m:t>
                    </m:r>
                  </m:oMath>
                </a14:m>
                <a:endParaRPr lang="en-US" altLang="ko-KR" sz="9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228174"/>
              </a:xfrm>
              <a:prstGeom prst="rect">
                <a:avLst/>
              </a:prstGeom>
              <a:blipFill>
                <a:blip r:embed="rId3"/>
                <a:stretch>
                  <a:fillRect l="-1672" t="-565" r="-2007" b="-1695"/>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632197487"/>
      </p:ext>
    </p:extLst>
  </p:cSld>
  <p:clrMapOvr>
    <a:masterClrMapping/>
  </p:clrMapOvr>
  <p:transition>
    <p:cu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A* algorithm (</a:t>
            </a:r>
            <a:r>
              <a:rPr lang="en-US" altLang="ko-KR" sz="1400" spc="15" dirty="0" err="1">
                <a:solidFill>
                  <a:srgbClr val="FFFFFF"/>
                </a:solidFill>
                <a:latin typeface="Arial" panose="020B0604020202020204" pitchFamily="34" charset="0"/>
                <a:cs typeface="Arial" panose="020B0604020202020204" pitchFamily="34" charset="0"/>
              </a:rPr>
              <a:t>cont</a:t>
            </a:r>
            <a:r>
              <a:rPr lang="en-US" altLang="ko-KR" sz="1400" spc="15" dirty="0">
                <a:solidFill>
                  <a:srgbClr val="FFFFFF"/>
                </a:solidFill>
                <a:latin typeface="Arial" panose="020B0604020202020204" pitchFamily="34" charset="0"/>
                <a:cs typeface="Arial" panose="020B0604020202020204" pitchFamily="34" charset="0"/>
              </a:rPr>
              <a:t>…)</a:t>
            </a:r>
            <a:endParaRPr lang="en-US"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103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920671"/>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i="1" dirty="0">
                    <a:latin typeface="Arial" panose="020B0604020202020204" pitchFamily="34" charset="0"/>
                    <a:cs typeface="Arial" panose="020B0604020202020204" pitchFamily="34" charset="0"/>
                  </a:rPr>
                  <a:t>Definition) An admissible heuristic is one that never estimates the cost to reach the goal</a:t>
                </a:r>
              </a:p>
              <a:p>
                <a:pPr marL="628650" lvl="1" indent="-171450">
                  <a:buFont typeface="Arial" panose="020B0604020202020204" pitchFamily="34" charset="0"/>
                  <a:buChar char="•"/>
                </a:pPr>
                <a14:m>
                  <m:oMath xmlns:m="http://schemas.openxmlformats.org/officeDocument/2006/math">
                    <m:r>
                      <a:rPr lang="en-US" altLang="ko-KR" sz="900" i="1">
                        <a:latin typeface="Cambria Math" panose="02040503050406030204" pitchFamily="18" charset="0"/>
                        <a:cs typeface="Arial" panose="020B0604020202020204" pitchFamily="34" charset="0"/>
                      </a:rPr>
                      <m:t>𝑓</m:t>
                    </m:r>
                    <m:d>
                      <m:dPr>
                        <m:ctrlPr>
                          <a:rPr lang="en-US" altLang="ko-KR" sz="900" i="1">
                            <a:latin typeface="Cambria Math" panose="02040503050406030204" pitchFamily="18" charset="0"/>
                            <a:cs typeface="Arial" panose="020B0604020202020204" pitchFamily="34" charset="0"/>
                          </a:rPr>
                        </m:ctrlPr>
                      </m:dPr>
                      <m:e>
                        <m:r>
                          <a:rPr lang="en-US" altLang="ko-KR" sz="900" i="1">
                            <a:latin typeface="Cambria Math" panose="02040503050406030204" pitchFamily="18" charset="0"/>
                            <a:cs typeface="Arial" panose="020B0604020202020204" pitchFamily="34" charset="0"/>
                          </a:rPr>
                          <m:t>𝑛</m:t>
                        </m:r>
                      </m:e>
                    </m:d>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𝑔</m:t>
                    </m:r>
                    <m:d>
                      <m:dPr>
                        <m:ctrlPr>
                          <a:rPr lang="en-US" altLang="ko-KR" sz="900" i="1">
                            <a:latin typeface="Cambria Math" panose="02040503050406030204" pitchFamily="18" charset="0"/>
                            <a:cs typeface="Arial" panose="020B0604020202020204" pitchFamily="34" charset="0"/>
                          </a:rPr>
                        </m:ctrlPr>
                      </m:dPr>
                      <m:e>
                        <m:r>
                          <a:rPr lang="en-US" altLang="ko-KR" sz="900" i="1">
                            <a:latin typeface="Cambria Math" panose="02040503050406030204" pitchFamily="18" charset="0"/>
                            <a:cs typeface="Arial" panose="020B0604020202020204" pitchFamily="34" charset="0"/>
                          </a:rPr>
                          <m:t>𝑛</m:t>
                        </m:r>
                      </m:e>
                    </m:d>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h</m:t>
                    </m:r>
                    <m:d>
                      <m:dPr>
                        <m:ctrlPr>
                          <a:rPr lang="en-US" altLang="ko-KR" sz="900" i="1">
                            <a:latin typeface="Cambria Math" panose="02040503050406030204" pitchFamily="18" charset="0"/>
                            <a:cs typeface="Arial" panose="020B0604020202020204" pitchFamily="34" charset="0"/>
                          </a:rPr>
                        </m:ctrlPr>
                      </m:dPr>
                      <m:e>
                        <m:r>
                          <a:rPr lang="en-US" altLang="ko-KR" sz="900" i="1">
                            <a:latin typeface="Cambria Math" panose="02040503050406030204" pitchFamily="18" charset="0"/>
                            <a:cs typeface="Arial" panose="020B0604020202020204" pitchFamily="34" charset="0"/>
                          </a:rPr>
                          <m:t>𝑛</m:t>
                        </m:r>
                      </m:e>
                    </m:d>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𝑔</m:t>
                    </m:r>
                    <m:d>
                      <m:dPr>
                        <m:ctrlPr>
                          <a:rPr lang="en-US" altLang="ko-KR" sz="900" i="1">
                            <a:latin typeface="Cambria Math" panose="02040503050406030204" pitchFamily="18" charset="0"/>
                            <a:cs typeface="Arial" panose="020B0604020202020204" pitchFamily="34" charset="0"/>
                          </a:rPr>
                        </m:ctrlPr>
                      </m:dPr>
                      <m:e>
                        <m:r>
                          <a:rPr lang="en-US" altLang="ko-KR" sz="900" i="1">
                            <a:latin typeface="Cambria Math" panose="02040503050406030204" pitchFamily="18" charset="0"/>
                            <a:cs typeface="Arial" panose="020B0604020202020204" pitchFamily="34" charset="0"/>
                          </a:rPr>
                          <m:t>𝑛</m:t>
                        </m:r>
                      </m:e>
                    </m:d>
                    <m:r>
                      <a:rPr lang="en-US" altLang="ko-KR" sz="900" i="1">
                        <a:latin typeface="Cambria Math" panose="02040503050406030204" pitchFamily="18" charset="0"/>
                        <a:cs typeface="Arial" panose="020B0604020202020204" pitchFamily="34" charset="0"/>
                      </a:rPr>
                      <m:t>+</m:t>
                    </m:r>
                    <m:sSup>
                      <m:sSupPr>
                        <m:ctrlPr>
                          <a:rPr lang="en-US" altLang="ko-KR" sz="900" i="1">
                            <a:latin typeface="Cambria Math" panose="02040503050406030204" pitchFamily="18" charset="0"/>
                            <a:cs typeface="Arial" panose="020B0604020202020204" pitchFamily="34" charset="0"/>
                          </a:rPr>
                        </m:ctrlPr>
                      </m:sSupPr>
                      <m:e>
                        <m:r>
                          <a:rPr lang="en-US" altLang="ko-KR" sz="900" i="1">
                            <a:latin typeface="Cambria Math" panose="02040503050406030204" pitchFamily="18" charset="0"/>
                            <a:cs typeface="Arial" panose="020B0604020202020204" pitchFamily="34" charset="0"/>
                          </a:rPr>
                          <m:t>h</m:t>
                        </m:r>
                      </m:e>
                      <m:sup>
                        <m:r>
                          <a:rPr lang="en-US" altLang="ko-KR" sz="900" i="1">
                            <a:latin typeface="Cambria Math" panose="02040503050406030204" pitchFamily="18" charset="0"/>
                            <a:cs typeface="Arial" panose="020B0604020202020204" pitchFamily="34" charset="0"/>
                          </a:rPr>
                          <m:t>∗</m:t>
                        </m:r>
                      </m:sup>
                    </m:sSup>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𝑛</m:t>
                    </m:r>
                    <m:r>
                      <a:rPr lang="en-US" altLang="ko-KR" sz="900" i="1">
                        <a:latin typeface="Cambria Math" panose="02040503050406030204" pitchFamily="18" charset="0"/>
                        <a:cs typeface="Arial" panose="020B0604020202020204" pitchFamily="34" charset="0"/>
                      </a:rPr>
                      <m:t>)</m:t>
                    </m:r>
                  </m:oMath>
                </a14:m>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i="1" dirty="0">
                    <a:latin typeface="Arial" panose="020B0604020202020204" pitchFamily="34" charset="0"/>
                    <a:cs typeface="Arial" panose="020B0604020202020204" pitchFamily="34" charset="0"/>
                  </a:rPr>
                  <a:t>Definition) A heuristic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h</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m:t>
                    </m:r>
                  </m:oMath>
                </a14:m>
                <a:r>
                  <a:rPr lang="en-US" altLang="ko-KR" sz="900" i="1" dirty="0">
                    <a:latin typeface="Arial" panose="020B0604020202020204" pitchFamily="34" charset="0"/>
                    <a:cs typeface="Arial" panose="020B0604020202020204" pitchFamily="34" charset="0"/>
                  </a:rPr>
                  <a:t> is consistent if, for every node n and every successor </a:t>
                </a:r>
                <a14:m>
                  <m:oMath xmlns:m="http://schemas.openxmlformats.org/officeDocument/2006/math">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𝑛</m:t>
                        </m:r>
                      </m:e>
                      <m:sup>
                        <m:r>
                          <a:rPr lang="en-US" altLang="ko-KR" sz="900" b="0" i="1" smtClean="0">
                            <a:latin typeface="Cambria Math" panose="02040503050406030204" pitchFamily="18" charset="0"/>
                            <a:cs typeface="Arial" panose="020B0604020202020204" pitchFamily="34" charset="0"/>
                          </a:rPr>
                          <m:t>′</m:t>
                        </m:r>
                      </m:sup>
                    </m:sSup>
                  </m:oMath>
                </a14:m>
                <a:r>
                  <a:rPr lang="en-US" altLang="ko-KR" sz="900" i="1" dirty="0">
                    <a:latin typeface="Arial" panose="020B0604020202020204" pitchFamily="34" charset="0"/>
                    <a:cs typeface="Arial" panose="020B0604020202020204" pitchFamily="34" charset="0"/>
                  </a:rPr>
                  <a:t> of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𝑛</m:t>
                    </m:r>
                  </m:oMath>
                </a14:m>
                <a:r>
                  <a:rPr lang="en-US" altLang="ko-KR" sz="900" i="1" dirty="0">
                    <a:latin typeface="Arial" panose="020B0604020202020204" pitchFamily="34" charset="0"/>
                    <a:cs typeface="Arial" panose="020B0604020202020204" pitchFamily="34" charset="0"/>
                  </a:rPr>
                  <a:t> generated by ay action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𝑎</m:t>
                    </m:r>
                  </m:oMath>
                </a14:m>
                <a:r>
                  <a:rPr lang="en-US" altLang="ko-KR" sz="900" i="1" dirty="0">
                    <a:latin typeface="Arial" panose="020B0604020202020204" pitchFamily="34" charset="0"/>
                    <a:cs typeface="Arial" panose="020B0604020202020204" pitchFamily="34" charset="0"/>
                  </a:rPr>
                  <a:t>, the estimated cost of reaching the goal from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𝑛</m:t>
                    </m:r>
                  </m:oMath>
                </a14:m>
                <a:r>
                  <a:rPr lang="en-US" altLang="ko-KR" sz="900" i="1" dirty="0">
                    <a:latin typeface="Arial" panose="020B0604020202020204" pitchFamily="34" charset="0"/>
                    <a:cs typeface="Arial" panose="020B0604020202020204" pitchFamily="34" charset="0"/>
                  </a:rPr>
                  <a:t> is no greater than the step cost of getting to </a:t>
                </a:r>
                <a14:m>
                  <m:oMath xmlns:m="http://schemas.openxmlformats.org/officeDocument/2006/math">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𝑛</m:t>
                        </m:r>
                      </m:e>
                      <m:sup>
                        <m:r>
                          <a:rPr lang="en-US" altLang="ko-KR" sz="900" b="0" i="1" smtClean="0">
                            <a:latin typeface="Cambria Math" panose="02040503050406030204" pitchFamily="18" charset="0"/>
                            <a:cs typeface="Arial" panose="020B0604020202020204" pitchFamily="34" charset="0"/>
                          </a:rPr>
                          <m:t>′</m:t>
                        </m:r>
                      </m:sup>
                    </m:sSup>
                  </m:oMath>
                </a14:m>
                <a:r>
                  <a:rPr lang="en-US" altLang="ko-KR" sz="900" i="1" dirty="0">
                    <a:latin typeface="Arial" panose="020B0604020202020204" pitchFamily="34" charset="0"/>
                    <a:cs typeface="Arial" panose="020B0604020202020204" pitchFamily="34" charset="0"/>
                  </a:rPr>
                  <a:t> plus the estimated cost of reaching the goal from </a:t>
                </a:r>
                <a14:m>
                  <m:oMath xmlns:m="http://schemas.openxmlformats.org/officeDocument/2006/math">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𝑛</m:t>
                        </m:r>
                      </m:e>
                      <m:sup>
                        <m:r>
                          <a:rPr lang="en-US" altLang="ko-KR" sz="900" b="0" i="1" smtClean="0">
                            <a:latin typeface="Cambria Math" panose="02040503050406030204" pitchFamily="18" charset="0"/>
                            <a:cs typeface="Arial" panose="020B0604020202020204" pitchFamily="34" charset="0"/>
                          </a:rPr>
                          <m:t>′</m:t>
                        </m:r>
                      </m:sup>
                    </m:sSup>
                  </m:oMath>
                </a14:m>
                <a:endParaRPr lang="en-US" altLang="ko-KR" sz="90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900" b="0" i="1" smtClean="0">
                        <a:latin typeface="Cambria Math" panose="02040503050406030204" pitchFamily="18" charset="0"/>
                        <a:cs typeface="Arial" panose="020B0604020202020204" pitchFamily="34" charset="0"/>
                      </a:rPr>
                      <m:t>h</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𝑛</m:t>
                        </m:r>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𝑐</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𝑎</m:t>
                        </m:r>
                        <m:r>
                          <a:rPr lang="en-US" altLang="ko-KR" sz="900" b="0" i="1" smtClean="0">
                            <a:latin typeface="Cambria Math" panose="02040503050406030204" pitchFamily="18" charset="0"/>
                            <a:cs typeface="Arial" panose="020B0604020202020204" pitchFamily="34" charset="0"/>
                          </a:rPr>
                          <m:t>,</m:t>
                        </m:r>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𝑛</m:t>
                            </m:r>
                          </m:e>
                          <m:sup>
                            <m:r>
                              <a:rPr lang="en-US" altLang="ko-KR" sz="900" b="0" i="1" smtClean="0">
                                <a:latin typeface="Cambria Math" panose="02040503050406030204" pitchFamily="18" charset="0"/>
                                <a:cs typeface="Arial" panose="020B0604020202020204" pitchFamily="34" charset="0"/>
                              </a:rPr>
                              <m:t>′</m:t>
                            </m:r>
                          </m:sup>
                        </m:sSup>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h</m:t>
                    </m:r>
                    <m:r>
                      <a:rPr lang="en-US" altLang="ko-KR" sz="900" b="0" i="1" smtClean="0">
                        <a:latin typeface="Cambria Math" panose="02040503050406030204" pitchFamily="18" charset="0"/>
                        <a:cs typeface="Arial" panose="020B0604020202020204" pitchFamily="34" charset="0"/>
                      </a:rPr>
                      <m:t>(</m:t>
                    </m:r>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𝑛</m:t>
                        </m:r>
                      </m:e>
                      <m:sup>
                        <m:r>
                          <a:rPr lang="en-US" altLang="ko-KR" sz="900" b="0" i="1" smtClean="0">
                            <a:latin typeface="Cambria Math" panose="02040503050406030204" pitchFamily="18" charset="0"/>
                            <a:cs typeface="Arial" panose="020B0604020202020204" pitchFamily="34" charset="0"/>
                          </a:rPr>
                          <m:t>′</m:t>
                        </m:r>
                      </m:sup>
                    </m:sSup>
                    <m:r>
                      <a:rPr lang="en-US" altLang="ko-KR" sz="900" b="0" i="1" smtClean="0">
                        <a:latin typeface="Cambria Math" panose="02040503050406030204" pitchFamily="18" charset="0"/>
                        <a:cs typeface="Arial" panose="020B0604020202020204" pitchFamily="34" charset="0"/>
                      </a:rPr>
                      <m:t>)</m:t>
                    </m:r>
                  </m:oMath>
                </a14:m>
                <a:endParaRPr lang="en-US" altLang="ko-KR" sz="90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900" i="1" dirty="0">
                    <a:latin typeface="Arial" panose="020B0604020202020204" pitchFamily="34" charset="0"/>
                    <a:cs typeface="Arial" panose="020B0604020202020204" pitchFamily="34" charset="0"/>
                  </a:rPr>
                  <a:t>This is a form of the general triangle inequality</a:t>
                </a:r>
              </a:p>
              <a:p>
                <a:pPr marL="628650" lvl="1"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920671"/>
              </a:xfrm>
              <a:prstGeom prst="rect">
                <a:avLst/>
              </a:prstGeom>
              <a:blipFill>
                <a:blip r:embed="rId3"/>
                <a:stretch>
                  <a:fillRect l="-1672" r="-2007"/>
                </a:stretch>
              </a:blipFill>
            </p:spPr>
            <p:txBody>
              <a:bodyPr/>
              <a:lstStyle/>
              <a:p>
                <a:r>
                  <a:rPr lang="ko-KR" altLang="en-US">
                    <a:noFill/>
                  </a:rPr>
                  <a:t> </a:t>
                </a:r>
              </a:p>
            </p:txBody>
          </p:sp>
        </mc:Fallback>
      </mc:AlternateContent>
      <p:pic>
        <p:nvPicPr>
          <p:cNvPr id="11" name="그림 10" descr="지도, 텍스트이(가) 표시된 사진&#10;&#10;&#10;&#10;자동 생성된 설명">
            <a:extLst>
              <a:ext uri="{FF2B5EF4-FFF2-40B4-BE49-F238E27FC236}">
                <a16:creationId xmlns:a16="http://schemas.microsoft.com/office/drawing/2014/main" id="{A46E3234-9A72-5346-9012-DB8D19A6B6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1983" y="526008"/>
            <a:ext cx="1924050" cy="1204367"/>
          </a:xfrm>
          <a:prstGeom prst="rect">
            <a:avLst/>
          </a:prstGeom>
        </p:spPr>
      </p:pic>
    </p:spTree>
    <p:extLst>
      <p:ext uri="{BB962C8B-B14F-4D97-AF65-F5344CB8AC3E}">
        <p14:creationId xmlns:p14="http://schemas.microsoft.com/office/powerpoint/2010/main" val="638408230"/>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A* algorithm (</a:t>
            </a:r>
            <a:r>
              <a:rPr lang="en-US" altLang="ko-KR" sz="1400" spc="15" dirty="0" err="1">
                <a:solidFill>
                  <a:srgbClr val="FFFFFF"/>
                </a:solidFill>
                <a:latin typeface="Arial" panose="020B0604020202020204" pitchFamily="34" charset="0"/>
                <a:cs typeface="Arial" panose="020B0604020202020204" pitchFamily="34" charset="0"/>
              </a:rPr>
              <a:t>cont</a:t>
            </a:r>
            <a:r>
              <a:rPr lang="en-US" altLang="ko-KR" sz="1400" spc="15" dirty="0">
                <a:solidFill>
                  <a:srgbClr val="FFFFFF"/>
                </a:solidFill>
                <a:latin typeface="Arial" panose="020B0604020202020204" pitchFamily="34" charset="0"/>
                <a:cs typeface="Arial" panose="020B0604020202020204" pitchFamily="34" charset="0"/>
              </a:rPr>
              <a:t>…)</a:t>
            </a:r>
            <a:endParaRPr lang="en-US"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104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643672"/>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endParaRPr lang="en-US" altLang="ko-KR" sz="9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i="1" dirty="0">
                    <a:latin typeface="Arial" panose="020B0604020202020204" pitchFamily="34" charset="0"/>
                    <a:cs typeface="Arial" panose="020B0604020202020204" pitchFamily="34" charset="0"/>
                  </a:rPr>
                  <a:t>Theorem) The tree-search version of A* is optimal if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h</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m:t>
                    </m:r>
                  </m:oMath>
                </a14:m>
                <a:r>
                  <a:rPr lang="en-US" altLang="ko-KR" sz="900" i="1" dirty="0">
                    <a:latin typeface="Arial" panose="020B0604020202020204" pitchFamily="34" charset="0"/>
                    <a:cs typeface="Arial" panose="020B0604020202020204" pitchFamily="34" charset="0"/>
                  </a:rPr>
                  <a:t> is admissible and the graph-search version is optimal if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h</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m:t>
                    </m:r>
                  </m:oMath>
                </a14:m>
                <a:r>
                  <a:rPr lang="en-US" altLang="ko-KR" sz="900" i="1" dirty="0">
                    <a:latin typeface="Arial" panose="020B0604020202020204" pitchFamily="34" charset="0"/>
                    <a:cs typeface="Arial" panose="020B0604020202020204" pitchFamily="34" charset="0"/>
                  </a:rPr>
                  <a:t> is consistent</a:t>
                </a:r>
              </a:p>
              <a:p>
                <a:pPr marL="628650" lvl="1"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The second clause is more informative in neural-architecture-search sense because the topology of any neural network nowadays is a directed-acyclic graph rather than a tree.</a:t>
                </a:r>
              </a:p>
              <a:p>
                <a:pPr marL="628650" lvl="1"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The skip-connection mechanism above changes the topology but we can still do the A* search.</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643672"/>
              </a:xfrm>
              <a:prstGeom prst="rect">
                <a:avLst/>
              </a:prstGeom>
              <a:blipFill>
                <a:blip r:embed="rId3"/>
                <a:stretch>
                  <a:fillRect l="-1672" r="-1003"/>
                </a:stretch>
              </a:blipFill>
            </p:spPr>
            <p:txBody>
              <a:bodyPr/>
              <a:lstStyle/>
              <a:p>
                <a:r>
                  <a:rPr lang="ko-KR" altLang="en-US">
                    <a:noFill/>
                  </a:rPr>
                  <a:t> </a:t>
                </a:r>
              </a:p>
            </p:txBody>
          </p:sp>
        </mc:Fallback>
      </mc:AlternateContent>
      <p:pic>
        <p:nvPicPr>
          <p:cNvPr id="4" name="그림 3">
            <a:extLst>
              <a:ext uri="{FF2B5EF4-FFF2-40B4-BE49-F238E27FC236}">
                <a16:creationId xmlns:a16="http://schemas.microsoft.com/office/drawing/2014/main" id="{5B6B766E-CA0C-6E41-910B-B00533B0D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308" y="739775"/>
            <a:ext cx="1803400" cy="936381"/>
          </a:xfrm>
          <a:prstGeom prst="rect">
            <a:avLst/>
          </a:prstGeom>
        </p:spPr>
      </p:pic>
    </p:spTree>
    <p:extLst>
      <p:ext uri="{BB962C8B-B14F-4D97-AF65-F5344CB8AC3E}">
        <p14:creationId xmlns:p14="http://schemas.microsoft.com/office/powerpoint/2010/main" val="1880291287"/>
      </p:ext>
    </p:extLst>
  </p:cSld>
  <p:clrMapOvr>
    <a:masterClrMapping/>
  </p:clrMapOvr>
  <p:transition>
    <p:cu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Simulated annealing</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105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643672"/>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Another important feature that[16] Auto-</a:t>
            </a:r>
            <a:r>
              <a:rPr lang="en-US" altLang="ko-KR" sz="900" dirty="0" err="1">
                <a:latin typeface="Arial" panose="020B0604020202020204" pitchFamily="34" charset="0"/>
                <a:cs typeface="Arial" panose="020B0604020202020204" pitchFamily="34" charset="0"/>
              </a:rPr>
              <a:t>Keras</a:t>
            </a:r>
            <a:r>
              <a:rPr lang="en-US" altLang="ko-KR" sz="900" dirty="0">
                <a:latin typeface="Arial" panose="020B0604020202020204" pitchFamily="34" charset="0"/>
                <a:cs typeface="Arial" panose="020B0604020202020204" pitchFamily="34" charset="0"/>
              </a:rPr>
              <a:t> algorithm has is simulated annealing</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A naïve </a:t>
            </a:r>
            <a:r>
              <a:rPr lang="en-US" altLang="ko-KR" sz="900" i="1" dirty="0">
                <a:latin typeface="Arial" panose="020B0604020202020204" pitchFamily="34" charset="0"/>
                <a:cs typeface="Arial" panose="020B0604020202020204" pitchFamily="34" charset="0"/>
              </a:rPr>
              <a:t>hill-climbing </a:t>
            </a:r>
            <a:r>
              <a:rPr lang="en-US" altLang="ko-KR" sz="900" dirty="0">
                <a:latin typeface="Arial" panose="020B0604020202020204" pitchFamily="34" charset="0"/>
                <a:cs typeface="Arial" panose="020B0604020202020204" pitchFamily="34" charset="0"/>
              </a:rPr>
              <a:t>algorithm never makes “downhill” moves toward states with lower value(or higher value) is guaranteed to be incomplete</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There are two important ideas. One is that the simulated annealing algorithm makes a probabilistic move in a random direction</a:t>
            </a:r>
          </a:p>
          <a:p>
            <a:pPr marL="628650" lvl="1"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The algorithm will make a move even for negative gain moves with nonzero probability</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6341284A-23A5-8C40-9272-ED740C865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377" y="892175"/>
            <a:ext cx="2070847" cy="1066800"/>
          </a:xfrm>
          <a:prstGeom prst="rect">
            <a:avLst/>
          </a:prstGeom>
        </p:spPr>
      </p:pic>
      <p:pic>
        <p:nvPicPr>
          <p:cNvPr id="13" name="그림 12" descr="스크린샷이(가) 표시된 사진&#10;&#10;&#10;&#10;자동 생성된 설명">
            <a:extLst>
              <a:ext uri="{FF2B5EF4-FFF2-40B4-BE49-F238E27FC236}">
                <a16:creationId xmlns:a16="http://schemas.microsoft.com/office/drawing/2014/main" id="{B9CF9046-F250-544B-AB3D-D137223F5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3304" y="1034016"/>
            <a:ext cx="2070847" cy="696359"/>
          </a:xfrm>
          <a:prstGeom prst="rect">
            <a:avLst/>
          </a:prstGeom>
        </p:spPr>
      </p:pic>
    </p:spTree>
    <p:extLst>
      <p:ext uri="{BB962C8B-B14F-4D97-AF65-F5344CB8AC3E}">
        <p14:creationId xmlns:p14="http://schemas.microsoft.com/office/powerpoint/2010/main" val="89448242"/>
      </p:ext>
    </p:extLst>
  </p:cSld>
  <p:clrMapOvr>
    <a:masterClrMapping/>
  </p:clrMapOvr>
  <p:transition>
    <p:cu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Simulated annealing (</a:t>
            </a:r>
            <a:r>
              <a:rPr lang="en-US" altLang="ko-KR" sz="1400" spc="15" dirty="0" err="1">
                <a:solidFill>
                  <a:srgbClr val="FFFFFF"/>
                </a:solidFill>
                <a:latin typeface="Arial" panose="020B0604020202020204" pitchFamily="34" charset="0"/>
                <a:cs typeface="Arial" panose="020B0604020202020204" pitchFamily="34" charset="0"/>
              </a:rPr>
              <a:t>cont</a:t>
            </a:r>
            <a:r>
              <a:rPr lang="en-US" altLang="ko-KR" sz="1400" spc="15" dirty="0">
                <a:solidFill>
                  <a:srgbClr val="FFFFFF"/>
                </a:solidFill>
                <a:latin typeface="Arial" panose="020B0604020202020204" pitchFamily="34" charset="0"/>
                <a:cs typeface="Arial" panose="020B0604020202020204" pitchFamily="34" charset="0"/>
              </a:rPr>
              <a:t>…)</a:t>
            </a:r>
            <a:endParaRPr lang="en-US"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106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699713"/>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The other idea is the usage of </a:t>
                </a:r>
                <a:r>
                  <a:rPr lang="en-US" altLang="ko-KR" sz="900" b="1" i="1" dirty="0">
                    <a:latin typeface="Arial" panose="020B0604020202020204" pitchFamily="34" charset="0"/>
                    <a:cs typeface="Arial" panose="020B0604020202020204" pitchFamily="34" charset="0"/>
                  </a:rPr>
                  <a:t>temperature</a:t>
                </a:r>
                <a:r>
                  <a:rPr lang="en-US" altLang="ko-KR" sz="900" i="1" dirty="0">
                    <a:latin typeface="Arial" panose="020B0604020202020204" pitchFamily="34" charset="0"/>
                    <a:cs typeface="Arial" panose="020B0604020202020204" pitchFamily="34" charset="0"/>
                  </a:rPr>
                  <a:t>.</a:t>
                </a:r>
                <a:r>
                  <a:rPr lang="en-US" altLang="ko-KR" sz="9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The probability of making a move at any point of time is given by a sigmoid function of the gain and temperature as below</a:t>
                </a:r>
              </a:p>
              <a:p>
                <a:pPr/>
                <a14:m>
                  <m:oMathPara xmlns:m="http://schemas.openxmlformats.org/officeDocument/2006/math">
                    <m:oMathParaPr>
                      <m:jc m:val="centerGroup"/>
                    </m:oMathParaPr>
                    <m:oMath xmlns:m="http://schemas.openxmlformats.org/officeDocument/2006/math">
                      <m:r>
                        <a:rPr lang="en-US" altLang="ko-KR" sz="900" i="1">
                          <a:latin typeface="Cambria Math" panose="02040503050406030204" pitchFamily="18" charset="0"/>
                          <a:cs typeface="Arial" panose="020B0604020202020204" pitchFamily="34" charset="0"/>
                        </a:rPr>
                        <m:t>𝑃</m:t>
                      </m:r>
                      <m:d>
                        <m:dPr>
                          <m:ctrlPr>
                            <a:rPr lang="en-US" altLang="ko-KR" sz="900" i="1">
                              <a:latin typeface="Cambria Math" panose="02040503050406030204" pitchFamily="18" charset="0"/>
                              <a:cs typeface="Arial" panose="020B0604020202020204" pitchFamily="34" charset="0"/>
                            </a:rPr>
                          </m:ctrlPr>
                        </m:dPr>
                        <m:e>
                          <m:r>
                            <a:rPr lang="en-US" altLang="ko-KR" sz="900" i="1">
                              <a:latin typeface="Cambria Math" panose="02040503050406030204" pitchFamily="18" charset="0"/>
                              <a:cs typeface="Arial" panose="020B0604020202020204" pitchFamily="34" charset="0"/>
                            </a:rPr>
                            <m:t>𝐶</m:t>
                          </m:r>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𝑁</m:t>
                          </m:r>
                        </m:e>
                      </m:d>
                      <m:r>
                        <a:rPr lang="en-US" altLang="ko-KR" sz="900" i="1">
                          <a:latin typeface="Cambria Math" panose="02040503050406030204" pitchFamily="18" charset="0"/>
                          <a:cs typeface="Arial" panose="020B0604020202020204" pitchFamily="34" charset="0"/>
                        </a:rPr>
                        <m:t>=</m:t>
                      </m:r>
                      <m:f>
                        <m:fPr>
                          <m:ctrlPr>
                            <a:rPr lang="en-US" altLang="ko-KR" sz="900" i="1">
                              <a:latin typeface="Cambria Math" panose="02040503050406030204" pitchFamily="18" charset="0"/>
                              <a:cs typeface="Arial" panose="020B0604020202020204" pitchFamily="34" charset="0"/>
                            </a:rPr>
                          </m:ctrlPr>
                        </m:fPr>
                        <m:num>
                          <m:r>
                            <a:rPr lang="en-US" altLang="ko-KR" sz="900" i="1">
                              <a:latin typeface="Cambria Math" panose="02040503050406030204" pitchFamily="18" charset="0"/>
                              <a:cs typeface="Arial" panose="020B0604020202020204" pitchFamily="34" charset="0"/>
                            </a:rPr>
                            <m:t>1</m:t>
                          </m:r>
                        </m:num>
                        <m:den>
                          <m:r>
                            <a:rPr lang="en-US" altLang="ko-KR" sz="900" i="1">
                              <a:latin typeface="Cambria Math" panose="02040503050406030204" pitchFamily="18" charset="0"/>
                              <a:cs typeface="Arial" panose="020B0604020202020204" pitchFamily="34" charset="0"/>
                            </a:rPr>
                            <m:t>1+</m:t>
                          </m:r>
                          <m:sSup>
                            <m:sSupPr>
                              <m:ctrlPr>
                                <a:rPr lang="en-US" altLang="ko-KR" sz="900" i="1">
                                  <a:latin typeface="Cambria Math" panose="02040503050406030204" pitchFamily="18" charset="0"/>
                                  <a:cs typeface="Arial" panose="020B0604020202020204" pitchFamily="34" charset="0"/>
                                </a:rPr>
                              </m:ctrlPr>
                            </m:sSupPr>
                            <m:e>
                              <m:r>
                                <a:rPr lang="en-US" altLang="ko-KR" sz="900" i="1">
                                  <a:latin typeface="Cambria Math" panose="02040503050406030204" pitchFamily="18" charset="0"/>
                                  <a:cs typeface="Arial" panose="020B0604020202020204" pitchFamily="34" charset="0"/>
                                </a:rPr>
                                <m:t>𝑒</m:t>
                              </m:r>
                            </m:e>
                            <m:sup>
                              <m:r>
                                <a:rPr lang="en-US" altLang="ko-KR" sz="900" i="1">
                                  <a:latin typeface="Cambria Math" panose="02040503050406030204" pitchFamily="18" charset="0"/>
                                  <a:cs typeface="Arial" panose="020B0604020202020204" pitchFamily="34" charset="0"/>
                                </a:rPr>
                                <m:t>−</m:t>
                              </m:r>
                              <m:f>
                                <m:fPr>
                                  <m:ctrlPr>
                                    <a:rPr lang="en-US" altLang="ko-KR" sz="900" i="1">
                                      <a:latin typeface="Cambria Math" panose="02040503050406030204" pitchFamily="18" charset="0"/>
                                      <a:cs typeface="Arial" panose="020B0604020202020204" pitchFamily="34" charset="0"/>
                                    </a:rPr>
                                  </m:ctrlPr>
                                </m:fPr>
                                <m:num>
                                  <m:r>
                                    <m:rPr>
                                      <m:sty m:val="p"/>
                                    </m:rPr>
                                    <a:rPr lang="en-US" altLang="ko-KR" sz="900">
                                      <a:latin typeface="Cambria Math" panose="02040503050406030204" pitchFamily="18" charset="0"/>
                                      <a:cs typeface="Arial" panose="020B0604020202020204" pitchFamily="34" charset="0"/>
                                    </a:rPr>
                                    <m:t>Δ</m:t>
                                  </m:r>
                                  <m:r>
                                    <a:rPr lang="en-US" altLang="ko-KR" sz="900" i="1">
                                      <a:latin typeface="Cambria Math" panose="02040503050406030204" pitchFamily="18" charset="0"/>
                                      <a:cs typeface="Arial" panose="020B0604020202020204" pitchFamily="34" charset="0"/>
                                    </a:rPr>
                                    <m:t>𝐸</m:t>
                                  </m:r>
                                </m:num>
                                <m:den>
                                  <m:r>
                                    <a:rPr lang="en-US" altLang="ko-KR" sz="900" i="1">
                                      <a:latin typeface="Cambria Math" panose="02040503050406030204" pitchFamily="18" charset="0"/>
                                      <a:cs typeface="Arial" panose="020B0604020202020204" pitchFamily="34" charset="0"/>
                                    </a:rPr>
                                    <m:t>𝑇</m:t>
                                  </m:r>
                                </m:den>
                              </m:f>
                            </m:sup>
                          </m:sSup>
                        </m:den>
                      </m:f>
                    </m:oMath>
                  </m:oMathPara>
                </a14:m>
                <a:endParaRPr lang="en-US" altLang="ko-KR" sz="900" dirty="0">
                  <a:latin typeface="Arial" panose="020B0604020202020204" pitchFamily="34" charset="0"/>
                  <a:cs typeface="Arial" panose="020B0604020202020204" pitchFamily="34" charset="0"/>
                </a:endParaRPr>
              </a:p>
              <a:p>
                <a:r>
                  <a:rPr lang="en-US" altLang="ko-KR" sz="900" dirty="0">
                    <a:latin typeface="Arial" panose="020B0604020202020204" pitchFamily="34" charset="0"/>
                    <a:cs typeface="Arial" panose="020B0604020202020204" pitchFamily="34" charset="0"/>
                  </a:rPr>
                  <a:t>     where </a:t>
                </a:r>
              </a:p>
              <a:p>
                <a:pPr marL="628650" lvl="1" indent="-171450">
                  <a:buFont typeface="Arial" panose="020B0604020202020204" pitchFamily="34" charset="0"/>
                  <a:buChar char="•"/>
                </a:pPr>
                <a14:m>
                  <m:oMath xmlns:m="http://schemas.openxmlformats.org/officeDocument/2006/math">
                    <m:r>
                      <a:rPr lang="en-US" altLang="ko-KR" sz="900" i="1">
                        <a:latin typeface="Cambria Math" panose="02040503050406030204" pitchFamily="18" charset="0"/>
                        <a:cs typeface="Arial" panose="020B0604020202020204" pitchFamily="34" charset="0"/>
                      </a:rPr>
                      <m:t>𝑃</m:t>
                    </m:r>
                  </m:oMath>
                </a14:m>
                <a:r>
                  <a:rPr lang="en-US" altLang="ko-KR" sz="900" dirty="0">
                    <a:latin typeface="Arial" panose="020B0604020202020204" pitchFamily="34" charset="0"/>
                    <a:cs typeface="Arial" panose="020B0604020202020204" pitchFamily="34" charset="0"/>
                  </a:rPr>
                  <a:t> is the probability of making a move from the current node </a:t>
                </a:r>
                <a14:m>
                  <m:oMath xmlns:m="http://schemas.openxmlformats.org/officeDocument/2006/math">
                    <m:r>
                      <a:rPr lang="en-US" altLang="ko-KR" sz="900" i="1">
                        <a:latin typeface="Cambria Math" panose="02040503050406030204" pitchFamily="18" charset="0"/>
                        <a:cs typeface="Arial" panose="020B0604020202020204" pitchFamily="34" charset="0"/>
                      </a:rPr>
                      <m:t>𝐶</m:t>
                    </m:r>
                  </m:oMath>
                </a14:m>
                <a:r>
                  <a:rPr lang="en-US" altLang="ko-KR" sz="900" dirty="0">
                    <a:latin typeface="Arial" panose="020B0604020202020204" pitchFamily="34" charset="0"/>
                    <a:cs typeface="Arial" panose="020B0604020202020204" pitchFamily="34" charset="0"/>
                  </a:rPr>
                  <a:t> to the new node </a:t>
                </a:r>
                <a14:m>
                  <m:oMath xmlns:m="http://schemas.openxmlformats.org/officeDocument/2006/math">
                    <m:r>
                      <a:rPr lang="en-US" altLang="ko-KR" sz="900" i="1">
                        <a:latin typeface="Cambria Math" panose="02040503050406030204" pitchFamily="18" charset="0"/>
                        <a:cs typeface="Arial" panose="020B0604020202020204" pitchFamily="34" charset="0"/>
                      </a:rPr>
                      <m:t>𝑁</m:t>
                    </m:r>
                  </m:oMath>
                </a14:m>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m:rPr>
                        <m:sty m:val="p"/>
                      </m:rPr>
                      <a:rPr lang="en-US" altLang="ko-KR" sz="900">
                        <a:latin typeface="Cambria Math" panose="02040503050406030204" pitchFamily="18" charset="0"/>
                        <a:cs typeface="Arial" panose="020B0604020202020204" pitchFamily="34" charset="0"/>
                      </a:rPr>
                      <m:t>Δ</m:t>
                    </m:r>
                    <m:r>
                      <a:rPr lang="en-US" altLang="ko-KR" sz="900" i="1">
                        <a:latin typeface="Cambria Math" panose="02040503050406030204" pitchFamily="18" charset="0"/>
                        <a:cs typeface="Arial" panose="020B0604020202020204" pitchFamily="34" charset="0"/>
                      </a:rPr>
                      <m:t>𝐸</m:t>
                    </m:r>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𝑒𝑣𝑎𝑙</m:t>
                    </m:r>
                    <m:d>
                      <m:dPr>
                        <m:ctrlPr>
                          <a:rPr lang="en-US" altLang="ko-KR" sz="900" i="1">
                            <a:latin typeface="Cambria Math" panose="02040503050406030204" pitchFamily="18" charset="0"/>
                            <a:cs typeface="Arial" panose="020B0604020202020204" pitchFamily="34" charset="0"/>
                          </a:rPr>
                        </m:ctrlPr>
                      </m:dPr>
                      <m:e>
                        <m:r>
                          <a:rPr lang="en-US" altLang="ko-KR" sz="900" i="1">
                            <a:latin typeface="Cambria Math" panose="02040503050406030204" pitchFamily="18" charset="0"/>
                            <a:cs typeface="Arial" panose="020B0604020202020204" pitchFamily="34" charset="0"/>
                          </a:rPr>
                          <m:t>𝑁</m:t>
                        </m:r>
                      </m:e>
                    </m:d>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𝑒𝑣𝑎𝑙</m:t>
                    </m:r>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𝐶</m:t>
                    </m:r>
                    <m:r>
                      <a:rPr lang="en-US" altLang="ko-KR" sz="900" i="1">
                        <a:latin typeface="Cambria Math" panose="02040503050406030204" pitchFamily="18" charset="0"/>
                        <a:cs typeface="Arial" panose="020B0604020202020204" pitchFamily="34" charset="0"/>
                      </a:rPr>
                      <m:t>)</m:t>
                    </m:r>
                  </m:oMath>
                </a14:m>
                <a:r>
                  <a:rPr lang="en-US" altLang="ko-KR" sz="900" dirty="0">
                    <a:latin typeface="Arial" panose="020B0604020202020204" pitchFamily="34" charset="0"/>
                    <a:cs typeface="Arial" panose="020B0604020202020204" pitchFamily="34" charset="0"/>
                  </a:rPr>
                  <a:t> is the gain in value</a:t>
                </a:r>
              </a:p>
              <a:p>
                <a:pPr marL="628650" lvl="1" indent="-171450">
                  <a:buFont typeface="Arial" panose="020B0604020202020204" pitchFamily="34" charset="0"/>
                  <a:buChar char="•"/>
                </a:pPr>
                <a14:m>
                  <m:oMath xmlns:m="http://schemas.openxmlformats.org/officeDocument/2006/math">
                    <m:r>
                      <a:rPr lang="en-US" altLang="ko-KR" sz="900" b="0" i="1" smtClean="0">
                        <a:latin typeface="Cambria Math" panose="02040503050406030204" pitchFamily="18" charset="0"/>
                        <a:cs typeface="Arial" panose="020B0604020202020204" pitchFamily="34" charset="0"/>
                      </a:rPr>
                      <m:t>𝑇</m:t>
                    </m:r>
                  </m:oMath>
                </a14:m>
                <a:r>
                  <a:rPr lang="en-US" altLang="ko-KR" sz="900" dirty="0">
                    <a:latin typeface="Arial" panose="020B0604020202020204" pitchFamily="34" charset="0"/>
                    <a:cs typeface="Arial" panose="020B0604020202020204" pitchFamily="34" charset="0"/>
                  </a:rPr>
                  <a:t> is an externally controlled parameter called </a:t>
                </a:r>
                <a:r>
                  <a:rPr lang="en-US" altLang="ko-KR" sz="900" dirty="0" err="1">
                    <a:latin typeface="Arial" panose="020B0604020202020204" pitchFamily="34" charset="0"/>
                    <a:cs typeface="Arial" panose="020B0604020202020204" pitchFamily="34" charset="0"/>
                  </a:rPr>
                  <a:t>temparature</a:t>
                </a:r>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699713"/>
              </a:xfrm>
              <a:prstGeom prst="rect">
                <a:avLst/>
              </a:prstGeom>
              <a:blipFill>
                <a:blip r:embed="rId3"/>
                <a:stretch>
                  <a:fillRect l="-1672"/>
                </a:stretch>
              </a:blipFill>
            </p:spPr>
            <p:txBody>
              <a:bodyPr/>
              <a:lstStyle/>
              <a:p>
                <a:r>
                  <a:rPr lang="ko-KR" altLang="en-US">
                    <a:noFill/>
                  </a:rPr>
                  <a:t> </a:t>
                </a:r>
              </a:p>
            </p:txBody>
          </p:sp>
        </mc:Fallback>
      </mc:AlternateContent>
      <p:pic>
        <p:nvPicPr>
          <p:cNvPr id="11" name="그림 10" descr="스크린샷이(가) 표시된 사진&#10;&#10;&#10;&#10;자동 생성된 설명">
            <a:extLst>
              <a:ext uri="{FF2B5EF4-FFF2-40B4-BE49-F238E27FC236}">
                <a16:creationId xmlns:a16="http://schemas.microsoft.com/office/drawing/2014/main" id="{198782F8-DBF8-9042-B087-ED6DCD0D2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85" y="564763"/>
            <a:ext cx="2613529" cy="937012"/>
          </a:xfrm>
          <a:prstGeom prst="rect">
            <a:avLst/>
          </a:prstGeom>
        </p:spPr>
      </p:pic>
    </p:spTree>
    <p:extLst>
      <p:ext uri="{BB962C8B-B14F-4D97-AF65-F5344CB8AC3E}">
        <p14:creationId xmlns:p14="http://schemas.microsoft.com/office/powerpoint/2010/main" val="489282162"/>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gn="l">
              <a:spcBef>
                <a:spcPts val="95"/>
              </a:spcBef>
              <a:tabLst>
                <a:tab pos="224154" algn="l"/>
              </a:tabLst>
            </a:pPr>
            <a:r>
              <a:rPr lang="en" altLang="ko-KR" dirty="0">
                <a:solidFill>
                  <a:schemeClr val="bg1"/>
                </a:solidFill>
              </a:rPr>
              <a:t>Genetic Algorithm</a:t>
            </a:r>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576486"/>
            <a:ext cx="4267200" cy="307777"/>
          </a:xfrm>
        </p:spPr>
        <p:txBody>
          <a:bodyPr/>
          <a:lstStyle/>
          <a:p>
            <a:pPr marL="12700" algn="ctr">
              <a:spcBef>
                <a:spcPts val="95"/>
              </a:spcBef>
              <a:tabLst>
                <a:tab pos="224154" algn="l"/>
              </a:tabLst>
            </a:pPr>
            <a:r>
              <a:rPr lang="en" altLang="ko-KR" sz="2000" dirty="0">
                <a:latin typeface="Arial"/>
                <a:cs typeface="Arial"/>
              </a:rPr>
              <a:t>Genetic Algorithm</a:t>
            </a:r>
          </a:p>
        </p:txBody>
      </p:sp>
    </p:spTree>
    <p:extLst>
      <p:ext uri="{BB962C8B-B14F-4D97-AF65-F5344CB8AC3E}">
        <p14:creationId xmlns:p14="http://schemas.microsoft.com/office/powerpoint/2010/main" val="27336487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Genetic Algorithm Preliminary</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108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371493" y="434975"/>
            <a:ext cx="3793810" cy="2936060"/>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To optimize highly complex functions which are</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Very difficult to model mathematically</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NP-Hard problems</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Involves large number of parameters</a:t>
            </a: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Four primary premises</a:t>
            </a:r>
          </a:p>
          <a:p>
            <a:pPr marL="685800" lvl="1" indent="-228600">
              <a:buFont typeface="+mj-lt"/>
              <a:buAutoNum type="arabicPeriod"/>
            </a:pPr>
            <a:r>
              <a:rPr lang="en-US" altLang="ko-KR" sz="1000" dirty="0">
                <a:latin typeface="Arial" panose="020B0604020202020204" pitchFamily="34" charset="0"/>
                <a:cs typeface="Arial" panose="020B0604020202020204" pitchFamily="34" charset="0"/>
              </a:rPr>
              <a:t>Information propagation [</a:t>
            </a:r>
            <a:r>
              <a:rPr lang="en-US" altLang="ko-KR" sz="1000" b="1" dirty="0">
                <a:latin typeface="Arial" panose="020B0604020202020204" pitchFamily="34" charset="0"/>
                <a:cs typeface="Arial" panose="020B0604020202020204" pitchFamily="34" charset="0"/>
              </a:rPr>
              <a:t>Heredity</a:t>
            </a:r>
            <a:r>
              <a:rPr lang="en-US" altLang="ko-KR" sz="1000" dirty="0">
                <a:latin typeface="Arial" panose="020B0604020202020204" pitchFamily="34" charset="0"/>
                <a:cs typeface="Arial" panose="020B0604020202020204" pitchFamily="34" charset="0"/>
              </a:rPr>
              <a:t>]</a:t>
            </a:r>
          </a:p>
          <a:p>
            <a:pPr marL="1143000" lvl="2" indent="-22860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An offspring has many of its characteristics of its parents(i.e. information passes from parent to its offspring)</a:t>
            </a:r>
          </a:p>
          <a:p>
            <a:pPr marL="685800" lvl="1" indent="-228600">
              <a:buFont typeface="+mj-lt"/>
              <a:buAutoNum type="arabicPeriod"/>
            </a:pPr>
            <a:r>
              <a:rPr lang="en-US" altLang="ko-KR" sz="1000" dirty="0">
                <a:latin typeface="Arial" panose="020B0604020202020204" pitchFamily="34" charset="0"/>
                <a:cs typeface="Arial" panose="020B0604020202020204" pitchFamily="34" charset="0"/>
              </a:rPr>
              <a:t>Population diversity [</a:t>
            </a:r>
            <a:r>
              <a:rPr lang="en-US" altLang="ko-KR" sz="1000" b="1" dirty="0">
                <a:latin typeface="Arial" panose="020B0604020202020204" pitchFamily="34" charset="0"/>
                <a:cs typeface="Arial" panose="020B0604020202020204" pitchFamily="34" charset="0"/>
              </a:rPr>
              <a:t>Diversity</a:t>
            </a:r>
            <a:r>
              <a:rPr lang="en-US" altLang="ko-KR" sz="1000" dirty="0">
                <a:latin typeface="Arial" panose="020B0604020202020204" pitchFamily="34" charset="0"/>
                <a:cs typeface="Arial" panose="020B0604020202020204" pitchFamily="34" charset="0"/>
              </a:rPr>
              <a:t>]</a:t>
            </a:r>
          </a:p>
          <a:p>
            <a:pPr marL="1143000" lvl="2" indent="-22860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Variation in characteristics in the next generation</a:t>
            </a:r>
          </a:p>
          <a:p>
            <a:pPr marL="685800" lvl="1" indent="-228600">
              <a:buFont typeface="+mj-lt"/>
              <a:buAutoNum type="arabicPeriod"/>
            </a:pPr>
            <a:r>
              <a:rPr lang="en-US" altLang="ko-KR" sz="1000" dirty="0">
                <a:latin typeface="Arial" panose="020B0604020202020204" pitchFamily="34" charset="0"/>
                <a:cs typeface="Arial" panose="020B0604020202020204" pitchFamily="34" charset="0"/>
              </a:rPr>
              <a:t>Survival for existence [</a:t>
            </a:r>
            <a:r>
              <a:rPr lang="en-US" altLang="ko-KR" sz="1000" b="1" dirty="0">
                <a:latin typeface="Arial" panose="020B0604020202020204" pitchFamily="34" charset="0"/>
                <a:cs typeface="Arial" panose="020B0604020202020204" pitchFamily="34" charset="0"/>
              </a:rPr>
              <a:t>Selection</a:t>
            </a:r>
            <a:r>
              <a:rPr lang="en-US" altLang="ko-KR" sz="1000" dirty="0">
                <a:latin typeface="Arial" panose="020B0604020202020204" pitchFamily="34" charset="0"/>
                <a:cs typeface="Arial" panose="020B0604020202020204" pitchFamily="34" charset="0"/>
              </a:rPr>
              <a:t>]</a:t>
            </a:r>
          </a:p>
          <a:p>
            <a:pPr marL="1143000" lvl="2" indent="-22860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Only a small percentage of the offspring produced survive to adulthood</a:t>
            </a:r>
          </a:p>
          <a:p>
            <a:pPr marL="685800" lvl="1" indent="-228600">
              <a:buFont typeface="+mj-lt"/>
              <a:buAutoNum type="arabicPeriod"/>
            </a:pPr>
            <a:r>
              <a:rPr lang="en-US" altLang="ko-KR" sz="1000" dirty="0">
                <a:latin typeface="Arial" panose="020B0604020202020204" pitchFamily="34" charset="0"/>
                <a:cs typeface="Arial" panose="020B0604020202020204" pitchFamily="34" charset="0"/>
              </a:rPr>
              <a:t>Survival of the best [</a:t>
            </a:r>
            <a:r>
              <a:rPr lang="en-US" altLang="ko-KR" sz="1000" b="1" dirty="0">
                <a:latin typeface="Arial" panose="020B0604020202020204" pitchFamily="34" charset="0"/>
                <a:cs typeface="Arial" panose="020B0604020202020204" pitchFamily="34" charset="0"/>
              </a:rPr>
              <a:t>Ranking</a:t>
            </a:r>
            <a:r>
              <a:rPr lang="en-US" altLang="ko-KR" sz="1000" dirty="0">
                <a:latin typeface="Arial" panose="020B0604020202020204" pitchFamily="34" charset="0"/>
                <a:cs typeface="Arial" panose="020B0604020202020204" pitchFamily="34" charset="0"/>
              </a:rPr>
              <a:t>]</a:t>
            </a:r>
          </a:p>
          <a:p>
            <a:pPr marL="1143000" lvl="2" indent="-22860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Offspring survived depends on their inherited characteristics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350216"/>
      </p:ext>
    </p:extLst>
  </p:cSld>
  <p:clrMapOvr>
    <a:masterClrMapping/>
  </p:clrMapOvr>
  <p:transition>
    <p:cu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Genetic Algorithm Preliminary</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109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78162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Definition) </a:t>
            </a:r>
            <a:r>
              <a:rPr lang="en-US" altLang="ko-KR" sz="1000" b="1" i="1" dirty="0">
                <a:latin typeface="Arial" panose="020B0604020202020204" pitchFamily="34" charset="0"/>
                <a:cs typeface="Arial" panose="020B0604020202020204" pitchFamily="34" charset="0"/>
              </a:rPr>
              <a:t>Genetic Algorithm</a:t>
            </a:r>
            <a:r>
              <a:rPr lang="en-US" altLang="ko-KR" sz="1000" i="1" dirty="0">
                <a:latin typeface="Arial" panose="020B0604020202020204" pitchFamily="34" charset="0"/>
                <a:cs typeface="Arial" panose="020B0604020202020204" pitchFamily="34" charset="0"/>
              </a:rPr>
              <a:t> is a population-based probabilistic search and optimization techniques, which works based on the mechanisms of </a:t>
            </a:r>
            <a:r>
              <a:rPr lang="en-US" altLang="ko-KR" sz="1000" b="1" i="1" dirty="0">
                <a:latin typeface="Arial" panose="020B0604020202020204" pitchFamily="34" charset="0"/>
                <a:cs typeface="Arial" panose="020B0604020202020204" pitchFamily="34" charset="0"/>
              </a:rPr>
              <a:t>natural genetics </a:t>
            </a:r>
            <a:r>
              <a:rPr lang="en-US" altLang="ko-KR" sz="1000" i="1" dirty="0">
                <a:latin typeface="Arial" panose="020B0604020202020204" pitchFamily="34" charset="0"/>
                <a:cs typeface="Arial" panose="020B0604020202020204" pitchFamily="34" charset="0"/>
              </a:rPr>
              <a:t>and </a:t>
            </a:r>
            <a:r>
              <a:rPr lang="en-US" altLang="ko-KR" sz="1000" b="1" i="1" dirty="0">
                <a:latin typeface="Arial" panose="020B0604020202020204" pitchFamily="34" charset="0"/>
                <a:cs typeface="Arial" panose="020B0604020202020204" pitchFamily="34" charset="0"/>
              </a:rPr>
              <a:t>natural evaluation.</a:t>
            </a:r>
          </a:p>
          <a:p>
            <a:pPr marL="171450" indent="-171450">
              <a:buFont typeface="Arial" panose="020B0604020202020204" pitchFamily="34" charset="0"/>
              <a:buChar char="•"/>
            </a:pPr>
            <a:endParaRPr lang="en-US" altLang="ko-KR" sz="1000" b="1" i="1"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E83605FF-5C4B-C247-A523-0AA2649E7478}"/>
              </a:ext>
            </a:extLst>
          </p:cNvPr>
          <p:cNvPicPr>
            <a:picLocks noChangeAspect="1"/>
          </p:cNvPicPr>
          <p:nvPr/>
        </p:nvPicPr>
        <p:blipFill>
          <a:blip r:embed="rId3"/>
          <a:stretch>
            <a:fillRect/>
          </a:stretch>
        </p:blipFill>
        <p:spPr>
          <a:xfrm>
            <a:off x="2609850" y="1357070"/>
            <a:ext cx="1857375" cy="1730375"/>
          </a:xfrm>
          <a:prstGeom prst="rect">
            <a:avLst/>
          </a:prstGeom>
        </p:spPr>
      </p:pic>
      <p:sp>
        <p:nvSpPr>
          <p:cNvPr id="11" name="object 3">
            <a:extLst>
              <a:ext uri="{FF2B5EF4-FFF2-40B4-BE49-F238E27FC236}">
                <a16:creationId xmlns:a16="http://schemas.microsoft.com/office/drawing/2014/main" id="{94168FB1-879D-BE40-B820-4D77815C2AC4}"/>
              </a:ext>
            </a:extLst>
          </p:cNvPr>
          <p:cNvSpPr txBox="1"/>
          <p:nvPr/>
        </p:nvSpPr>
        <p:spPr>
          <a:xfrm>
            <a:off x="407103" y="1322180"/>
            <a:ext cx="2126547" cy="1551066"/>
          </a:xfrm>
          <a:prstGeom prst="rect">
            <a:avLst/>
          </a:prstGeom>
        </p:spPr>
        <p:txBody>
          <a:bodyPr vert="horz" wrap="square" lIns="0" tIns="12065" rIns="0" bIns="0" rtlCol="0">
            <a:spAutoFit/>
          </a:bodyPr>
          <a:lstStyle/>
          <a:p>
            <a:pPr marL="228600" indent="-22860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Properties of GA</a:t>
            </a:r>
          </a:p>
          <a:p>
            <a:pPr marL="685800" lvl="1" indent="-228600">
              <a:buFont typeface="+mj-lt"/>
              <a:buAutoNum type="arabicPeriod"/>
            </a:pPr>
            <a:r>
              <a:rPr lang="en-US" altLang="ko-KR" sz="1000" dirty="0">
                <a:latin typeface="Arial" panose="020B0604020202020204" pitchFamily="34" charset="0"/>
                <a:cs typeface="Arial" panose="020B0604020202020204" pitchFamily="34" charset="0"/>
              </a:rPr>
              <a:t>GA is an iterative process</a:t>
            </a:r>
          </a:p>
          <a:p>
            <a:pPr marL="685800" lvl="1" indent="-228600">
              <a:buFont typeface="+mj-lt"/>
              <a:buAutoNum type="arabicPeriod"/>
            </a:pPr>
            <a:r>
              <a:rPr lang="en-US" altLang="ko-KR" sz="1000" dirty="0">
                <a:latin typeface="Arial" panose="020B0604020202020204" pitchFamily="34" charset="0"/>
                <a:cs typeface="Arial" panose="020B0604020202020204" pitchFamily="34" charset="0"/>
              </a:rPr>
              <a:t>It is a searching techniques</a:t>
            </a:r>
          </a:p>
          <a:p>
            <a:pPr marL="685800" lvl="1" indent="-228600">
              <a:buFont typeface="+mj-lt"/>
              <a:buAutoNum type="arabicPeriod"/>
            </a:pPr>
            <a:r>
              <a:rPr lang="en-US" altLang="ko-KR" sz="1000" dirty="0">
                <a:latin typeface="Arial" panose="020B0604020202020204" pitchFamily="34" charset="0"/>
                <a:cs typeface="Arial" panose="020B0604020202020204" pitchFamily="34" charset="0"/>
              </a:rPr>
              <a:t>Working cycle with / without convergence</a:t>
            </a:r>
          </a:p>
          <a:p>
            <a:pPr marL="685800" lvl="1" indent="-228600">
              <a:buFont typeface="+mj-lt"/>
              <a:buAutoNum type="arabicPeriod"/>
            </a:pPr>
            <a:r>
              <a:rPr lang="en-US" altLang="ko-KR" sz="1000" dirty="0">
                <a:latin typeface="Arial" panose="020B0604020202020204" pitchFamily="34" charset="0"/>
                <a:cs typeface="Arial" panose="020B0604020202020204" pitchFamily="34" charset="0"/>
              </a:rPr>
              <a:t>Solution is not necessarily guaranteed. Usually, terminated with a local optima</a:t>
            </a:r>
          </a:p>
        </p:txBody>
      </p:sp>
    </p:spTree>
    <p:extLst>
      <p:ext uri="{BB962C8B-B14F-4D97-AF65-F5344CB8AC3E}">
        <p14:creationId xmlns:p14="http://schemas.microsoft.com/office/powerpoint/2010/main" val="2676101856"/>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The goal of learning</a:t>
            </a:r>
            <a:endParaRPr lang="en"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2210220"/>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We want to maximize the product of the probabilities that the Boltzmann machine assigns to the binary vectors in the training set</a:t>
                </a:r>
              </a:p>
              <a:p>
                <a:pPr marL="641350" lvl="1" indent="-171450">
                  <a:spcBef>
                    <a:spcPts val="95"/>
                  </a:spcBef>
                  <a:buFont typeface="Arial" panose="020B0604020202020204" pitchFamily="34" charset="0"/>
                  <a:buChar char="•"/>
                  <a:tabLst>
                    <a:tab pos="224154" algn="l"/>
                  </a:tabLst>
                </a:pPr>
                <a:r>
                  <a:rPr lang="en" altLang="ko-KR" sz="900" dirty="0">
                    <a:latin typeface="Arial"/>
                    <a:cs typeface="Arial"/>
                  </a:rPr>
                  <a:t>This is like doing an MLE on both the data and samples from the model distribution</a:t>
                </a:r>
              </a:p>
              <a:p>
                <a:pPr marL="641350" lvl="1" indent="-171450">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Everything that one weight needs to know about the other weights and the data is contained in the difference of two correlations</a:t>
                </a: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2700">
                  <a:lnSpc>
                    <a:spcPct val="100000"/>
                  </a:lnSpc>
                  <a:spcBef>
                    <a:spcPts val="95"/>
                  </a:spcBef>
                  <a:tabLst>
                    <a:tab pos="224154" algn="l"/>
                  </a:tabLst>
                </a:pPr>
                <a14:m>
                  <m:oMathPara xmlns:m="http://schemas.openxmlformats.org/officeDocument/2006/math">
                    <m:oMathParaPr>
                      <m:jc m:val="centerGroup"/>
                    </m:oMathParaPr>
                    <m:oMath xmlns:m="http://schemas.openxmlformats.org/officeDocument/2006/math">
                      <m:f>
                        <m:fPr>
                          <m:ctrlPr>
                            <a:rPr lang="en-US" altLang="ko-KR" sz="900" b="0" i="1" smtClean="0">
                              <a:latin typeface="Cambria Math" panose="02040503050406030204" pitchFamily="18" charset="0"/>
                              <a:cs typeface="Arial"/>
                            </a:rPr>
                          </m:ctrlPr>
                        </m:fPr>
                        <m:num>
                          <m:r>
                            <a:rPr lang="en-US" altLang="ko-KR" sz="900" b="0" i="1" smtClean="0">
                              <a:latin typeface="Cambria Math" panose="02040503050406030204" pitchFamily="18" charset="0"/>
                              <a:cs typeface="Arial"/>
                            </a:rPr>
                            <m:t>𝜕</m:t>
                          </m:r>
                          <m:func>
                            <m:funcPr>
                              <m:ctrlPr>
                                <a:rPr lang="en-US" altLang="ko-KR" sz="900" b="0" i="1" smtClean="0">
                                  <a:latin typeface="Cambria Math" panose="02040503050406030204" pitchFamily="18" charset="0"/>
                                  <a:cs typeface="Arial"/>
                                </a:rPr>
                              </m:ctrlPr>
                            </m:funcPr>
                            <m:fName>
                              <m:r>
                                <m:rPr>
                                  <m:sty m:val="p"/>
                                </m:rPr>
                                <a:rPr lang="en-US" altLang="ko-KR" sz="900" b="0" i="0" smtClean="0">
                                  <a:latin typeface="Cambria Math" panose="02040503050406030204" pitchFamily="18" charset="0"/>
                                  <a:cs typeface="Arial"/>
                                </a:rPr>
                                <m:t>log</m:t>
                              </m:r>
                            </m:fName>
                            <m:e>
                              <m:r>
                                <a:rPr lang="en-US" altLang="ko-KR" sz="900" b="0" i="1" smtClean="0">
                                  <a:latin typeface="Cambria Math" panose="02040503050406030204" pitchFamily="18" charset="0"/>
                                  <a:cs typeface="Arial"/>
                                </a:rPr>
                                <m:t>𝑝</m:t>
                              </m:r>
                              <m:d>
                                <m:dPr>
                                  <m:ctrlPr>
                                    <a:rPr lang="en-US" altLang="ko-KR" sz="900" b="0" i="1" smtClean="0">
                                      <a:latin typeface="Cambria Math" panose="02040503050406030204" pitchFamily="18" charset="0"/>
                                      <a:cs typeface="Arial"/>
                                    </a:rPr>
                                  </m:ctrlPr>
                                </m:dPr>
                                <m:e>
                                  <m:r>
                                    <a:rPr lang="en-US" altLang="ko-KR" sz="900" b="0" i="1" smtClean="0">
                                      <a:latin typeface="Cambria Math" panose="02040503050406030204" pitchFamily="18" charset="0"/>
                                      <a:cs typeface="Arial"/>
                                    </a:rPr>
                                    <m:t>𝑣</m:t>
                                  </m:r>
                                </m:e>
                              </m:d>
                            </m:e>
                          </m:func>
                        </m:num>
                        <m:den>
                          <m:r>
                            <a:rPr lang="en-US" altLang="ko-KR" sz="900" b="0" i="1" smtClean="0">
                              <a:latin typeface="Cambria Math" panose="02040503050406030204" pitchFamily="18" charset="0"/>
                              <a:cs typeface="Arial"/>
                            </a:rPr>
                            <m:t>𝜕</m:t>
                          </m:r>
                          <m:sSub>
                            <m:sSubPr>
                              <m:ctrlPr>
                                <a:rPr lang="en-US" altLang="ko-KR" sz="900" b="0" i="1" smtClean="0">
                                  <a:latin typeface="Cambria Math" panose="02040503050406030204" pitchFamily="18" charset="0"/>
                                  <a:cs typeface="Arial"/>
                                </a:rPr>
                              </m:ctrlPr>
                            </m:sSubPr>
                            <m:e>
                              <m:r>
                                <a:rPr lang="en-US" altLang="ko-KR" sz="900" b="0" i="1" smtClean="0">
                                  <a:latin typeface="Cambria Math" panose="02040503050406030204" pitchFamily="18" charset="0"/>
                                  <a:cs typeface="Arial"/>
                                </a:rPr>
                                <m:t>𝑤</m:t>
                              </m:r>
                            </m:e>
                            <m:sub>
                              <m:r>
                                <a:rPr lang="en-US" altLang="ko-KR" sz="900" b="0" i="1" smtClean="0">
                                  <a:latin typeface="Cambria Math" panose="02040503050406030204" pitchFamily="18" charset="0"/>
                                  <a:cs typeface="Arial"/>
                                </a:rPr>
                                <m:t>𝑖𝑗</m:t>
                              </m:r>
                            </m:sub>
                          </m:sSub>
                        </m:den>
                      </m:f>
                      <m:r>
                        <a:rPr lang="en-US" altLang="ko-KR" sz="900" b="0" i="1" smtClean="0">
                          <a:latin typeface="Cambria Math" panose="02040503050406030204" pitchFamily="18" charset="0"/>
                          <a:cs typeface="Arial"/>
                        </a:rPr>
                        <m:t>=&lt;</m:t>
                      </m:r>
                      <m:sSub>
                        <m:sSubPr>
                          <m:ctrlPr>
                            <a:rPr lang="en-US" altLang="ko-KR" sz="900" b="0" i="1" smtClean="0">
                              <a:latin typeface="Cambria Math" panose="02040503050406030204" pitchFamily="18" charset="0"/>
                              <a:cs typeface="Arial"/>
                            </a:rPr>
                          </m:ctrlPr>
                        </m:sSubPr>
                        <m:e>
                          <m:r>
                            <a:rPr lang="en-US" altLang="ko-KR" sz="900" b="0" i="1" smtClean="0">
                              <a:latin typeface="Cambria Math" panose="02040503050406030204" pitchFamily="18" charset="0"/>
                              <a:cs typeface="Arial"/>
                            </a:rPr>
                            <m:t>𝑠</m:t>
                          </m:r>
                        </m:e>
                        <m:sub>
                          <m:r>
                            <a:rPr lang="en-US" altLang="ko-KR" sz="900" b="0" i="1" smtClean="0">
                              <a:latin typeface="Cambria Math" panose="02040503050406030204" pitchFamily="18" charset="0"/>
                              <a:cs typeface="Arial"/>
                            </a:rPr>
                            <m:t>𝑖</m:t>
                          </m:r>
                        </m:sub>
                      </m:sSub>
                      <m:r>
                        <a:rPr lang="en-US" altLang="ko-KR" sz="900" b="0" i="1" smtClean="0">
                          <a:latin typeface="Cambria Math" panose="02040503050406030204" pitchFamily="18" charset="0"/>
                          <a:cs typeface="Arial"/>
                        </a:rPr>
                        <m:t>, </m:t>
                      </m:r>
                      <m:sSub>
                        <m:sSubPr>
                          <m:ctrlPr>
                            <a:rPr lang="en-US" altLang="ko-KR" sz="900" b="0" i="1" smtClean="0">
                              <a:latin typeface="Cambria Math" panose="02040503050406030204" pitchFamily="18" charset="0"/>
                              <a:cs typeface="Arial"/>
                            </a:rPr>
                          </m:ctrlPr>
                        </m:sSubPr>
                        <m:e>
                          <m:r>
                            <a:rPr lang="en-US" altLang="ko-KR" sz="900" b="0" i="1" smtClean="0">
                              <a:latin typeface="Cambria Math" panose="02040503050406030204" pitchFamily="18" charset="0"/>
                              <a:cs typeface="Arial"/>
                            </a:rPr>
                            <m:t>𝑠</m:t>
                          </m:r>
                        </m:e>
                        <m:sub>
                          <m:r>
                            <a:rPr lang="en-US" altLang="ko-KR" sz="900" b="0" i="1" smtClean="0">
                              <a:latin typeface="Cambria Math" panose="02040503050406030204" pitchFamily="18" charset="0"/>
                              <a:cs typeface="Arial"/>
                            </a:rPr>
                            <m:t>𝑗</m:t>
                          </m:r>
                        </m:sub>
                      </m:sSub>
                      <m:sSub>
                        <m:sSubPr>
                          <m:ctrlPr>
                            <a:rPr lang="en-US" altLang="ko-KR" sz="900" b="0" i="1" smtClean="0">
                              <a:latin typeface="Cambria Math" panose="02040503050406030204" pitchFamily="18" charset="0"/>
                              <a:cs typeface="Arial"/>
                            </a:rPr>
                          </m:ctrlPr>
                        </m:sSubPr>
                        <m:e>
                          <m:r>
                            <a:rPr lang="en-US" altLang="ko-KR" sz="900" b="0" i="1" smtClean="0">
                              <a:latin typeface="Cambria Math" panose="02040503050406030204" pitchFamily="18" charset="0"/>
                              <a:cs typeface="Arial"/>
                            </a:rPr>
                            <m:t>&gt;</m:t>
                          </m:r>
                        </m:e>
                        <m:sub>
                          <m:r>
                            <a:rPr lang="en-US" altLang="ko-KR" sz="900" b="0" i="1" smtClean="0">
                              <a:latin typeface="Cambria Math" panose="02040503050406030204" pitchFamily="18" charset="0"/>
                              <a:cs typeface="Arial"/>
                            </a:rPr>
                            <m:t>𝑣</m:t>
                          </m:r>
                        </m:sub>
                      </m:sSub>
                      <m:r>
                        <a:rPr lang="en-US" altLang="ko-KR" sz="900" b="0" i="1" smtClean="0">
                          <a:latin typeface="Cambria Math" panose="02040503050406030204" pitchFamily="18" charset="0"/>
                          <a:cs typeface="Arial"/>
                        </a:rPr>
                        <m:t>−&lt;</m:t>
                      </m:r>
                      <m:sSub>
                        <m:sSubPr>
                          <m:ctrlPr>
                            <a:rPr lang="en-US" altLang="ko-KR" sz="900" b="0" i="1" smtClean="0">
                              <a:latin typeface="Cambria Math" panose="02040503050406030204" pitchFamily="18" charset="0"/>
                              <a:cs typeface="Arial"/>
                            </a:rPr>
                          </m:ctrlPr>
                        </m:sSubPr>
                        <m:e>
                          <m:r>
                            <a:rPr lang="en-US" altLang="ko-KR" sz="900" b="0" i="1" smtClean="0">
                              <a:latin typeface="Cambria Math" panose="02040503050406030204" pitchFamily="18" charset="0"/>
                              <a:cs typeface="Arial"/>
                            </a:rPr>
                            <m:t>𝑠</m:t>
                          </m:r>
                        </m:e>
                        <m:sub>
                          <m:r>
                            <a:rPr lang="en-US" altLang="ko-KR" sz="900" b="0" i="1" smtClean="0">
                              <a:latin typeface="Cambria Math" panose="02040503050406030204" pitchFamily="18" charset="0"/>
                              <a:cs typeface="Arial"/>
                            </a:rPr>
                            <m:t>𝑖</m:t>
                          </m:r>
                        </m:sub>
                      </m:sSub>
                      <m:r>
                        <a:rPr lang="en-US" altLang="ko-KR" sz="900" b="0" i="1" smtClean="0">
                          <a:latin typeface="Cambria Math" panose="02040503050406030204" pitchFamily="18" charset="0"/>
                          <a:cs typeface="Arial"/>
                        </a:rPr>
                        <m:t>,</m:t>
                      </m:r>
                      <m:sSub>
                        <m:sSubPr>
                          <m:ctrlPr>
                            <a:rPr lang="en-US" altLang="ko-KR" sz="900" b="0" i="1" smtClean="0">
                              <a:latin typeface="Cambria Math" panose="02040503050406030204" pitchFamily="18" charset="0"/>
                              <a:cs typeface="Arial"/>
                            </a:rPr>
                          </m:ctrlPr>
                        </m:sSubPr>
                        <m:e>
                          <m:r>
                            <a:rPr lang="en-US" altLang="ko-KR" sz="900" b="0" i="1" smtClean="0">
                              <a:latin typeface="Cambria Math" panose="02040503050406030204" pitchFamily="18" charset="0"/>
                              <a:cs typeface="Arial"/>
                            </a:rPr>
                            <m:t>𝑠</m:t>
                          </m:r>
                        </m:e>
                        <m:sub>
                          <m:r>
                            <a:rPr lang="en-US" altLang="ko-KR" sz="900" b="0" i="1" smtClean="0">
                              <a:latin typeface="Cambria Math" panose="02040503050406030204" pitchFamily="18" charset="0"/>
                              <a:cs typeface="Arial"/>
                            </a:rPr>
                            <m:t>𝑗</m:t>
                          </m:r>
                        </m:sub>
                      </m:sSub>
                      <m:sSub>
                        <m:sSubPr>
                          <m:ctrlPr>
                            <a:rPr lang="en-US" altLang="ko-KR" sz="900" b="0" i="1" smtClean="0">
                              <a:latin typeface="Cambria Math" panose="02040503050406030204" pitchFamily="18" charset="0"/>
                              <a:cs typeface="Arial"/>
                            </a:rPr>
                          </m:ctrlPr>
                        </m:sSubPr>
                        <m:e>
                          <m:r>
                            <a:rPr lang="en-US" altLang="ko-KR" sz="900" b="0" i="1" smtClean="0">
                              <a:latin typeface="Cambria Math" panose="02040503050406030204" pitchFamily="18" charset="0"/>
                              <a:cs typeface="Arial"/>
                            </a:rPr>
                            <m:t>&gt;</m:t>
                          </m:r>
                        </m:e>
                        <m:sub>
                          <m:r>
                            <a:rPr lang="en-US" altLang="ko-KR" sz="900" b="0" i="1" smtClean="0">
                              <a:latin typeface="Cambria Math" panose="02040503050406030204" pitchFamily="18" charset="0"/>
                              <a:cs typeface="Arial"/>
                            </a:rPr>
                            <m:t>𝑚𝑜𝑑𝑒𝑙</m:t>
                          </m:r>
                        </m:sub>
                      </m:sSub>
                    </m:oMath>
                  </m:oMathPara>
                </a14:m>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The probability of a global configuration at thermal equilibrium is an exponential function of its energy</a:t>
                </a:r>
              </a:p>
              <a:p>
                <a:pPr marL="641350" lvl="1" indent="-171450">
                  <a:spcBef>
                    <a:spcPts val="95"/>
                  </a:spcBef>
                  <a:buFont typeface="Arial" panose="020B0604020202020204" pitchFamily="34" charset="0"/>
                  <a:buChar char="•"/>
                  <a:tabLst>
                    <a:tab pos="224154" algn="l"/>
                  </a:tabLst>
                </a:pPr>
                <a:r>
                  <a:rPr lang="en" altLang="ko-KR" sz="900" dirty="0">
                    <a:latin typeface="Arial"/>
                    <a:cs typeface="Arial"/>
                  </a:rPr>
                  <a:t>So by achieving such state, we get a stable probability distribution that generates correct samples</a:t>
                </a: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2210220"/>
              </a:xfrm>
              <a:prstGeom prst="rect">
                <a:avLst/>
              </a:prstGeom>
              <a:blipFill>
                <a:blip r:embed="rId3"/>
                <a:stretch>
                  <a:fillRect l="-1333" t="-571" r="-1000" b="-2286"/>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2539788497"/>
      </p:ext>
    </p:extLst>
  </p:cSld>
  <p:clrMapOvr>
    <a:masterClrMapping/>
  </p:clrMapOvr>
  <p:transition>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Genetic Algorithm Preliminary</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129273" y="564763"/>
            <a:ext cx="2480577" cy="262828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b="1" i="1" dirty="0">
                <a:latin typeface="Arial" panose="020B0604020202020204" pitchFamily="34" charset="0"/>
                <a:cs typeface="Arial" panose="020B0604020202020204" pitchFamily="34" charset="0"/>
              </a:rPr>
              <a:t>7 important operators in GA</a:t>
            </a:r>
          </a:p>
          <a:p>
            <a:pPr marL="228600" indent="-228600">
              <a:buFont typeface="+mj-lt"/>
              <a:buAutoNum type="arabicPeriod"/>
            </a:pPr>
            <a:endParaRPr lang="en-US" altLang="ko-KR" sz="1000" dirty="0">
              <a:latin typeface="Arial" panose="020B0604020202020204" pitchFamily="34" charset="0"/>
              <a:cs typeface="Arial" panose="020B0604020202020204" pitchFamily="34" charset="0"/>
            </a:endParaRPr>
          </a:p>
          <a:p>
            <a:pPr marL="685800" lvl="1" indent="-228600">
              <a:buFont typeface="+mj-lt"/>
              <a:buAutoNum type="arabicPeriod"/>
            </a:pPr>
            <a:r>
              <a:rPr lang="en-US" altLang="ko-KR" sz="1000" b="1" dirty="0">
                <a:latin typeface="Arial" panose="020B0604020202020204" pitchFamily="34" charset="0"/>
                <a:cs typeface="Arial" panose="020B0604020202020204" pitchFamily="34" charset="0"/>
              </a:rPr>
              <a:t>Encoding: </a:t>
            </a:r>
            <a:r>
              <a:rPr lang="en-US" altLang="ko-KR" sz="1000" dirty="0">
                <a:latin typeface="Arial" panose="020B0604020202020204" pitchFamily="34" charset="0"/>
                <a:cs typeface="Arial" panose="020B0604020202020204" pitchFamily="34" charset="0"/>
              </a:rPr>
              <a:t>How to represent a solution to fit with GA framework</a:t>
            </a:r>
          </a:p>
          <a:p>
            <a:pPr marL="685800" lvl="1" indent="-228600">
              <a:buFont typeface="+mj-lt"/>
              <a:buAutoNum type="arabicPeriod"/>
            </a:pPr>
            <a:r>
              <a:rPr lang="en-US" altLang="ko-KR" sz="1000" b="1" dirty="0">
                <a:latin typeface="Arial" panose="020B0604020202020204" pitchFamily="34" charset="0"/>
                <a:cs typeface="Arial" panose="020B0604020202020204" pitchFamily="34" charset="0"/>
              </a:rPr>
              <a:t>Convergence: </a:t>
            </a:r>
            <a:r>
              <a:rPr lang="en-US" altLang="ko-KR" sz="1000" dirty="0">
                <a:latin typeface="Arial" panose="020B0604020202020204" pitchFamily="34" charset="0"/>
                <a:cs typeface="Arial" panose="020B0604020202020204" pitchFamily="34" charset="0"/>
              </a:rPr>
              <a:t>How to decide the termination criterion</a:t>
            </a:r>
          </a:p>
          <a:p>
            <a:pPr marL="685800" lvl="1" indent="-228600">
              <a:buFont typeface="+mj-lt"/>
              <a:buAutoNum type="arabicPeriod"/>
            </a:pPr>
            <a:r>
              <a:rPr lang="en-US" altLang="ko-KR" sz="1000" b="1" dirty="0">
                <a:latin typeface="Arial" panose="020B0604020202020204" pitchFamily="34" charset="0"/>
                <a:cs typeface="Arial" panose="020B0604020202020204" pitchFamily="34" charset="0"/>
              </a:rPr>
              <a:t>Mating pool: </a:t>
            </a:r>
            <a:r>
              <a:rPr lang="en-US" altLang="ko-KR" sz="1000" dirty="0">
                <a:latin typeface="Arial" panose="020B0604020202020204" pitchFamily="34" charset="0"/>
                <a:cs typeface="Arial" panose="020B0604020202020204" pitchFamily="34" charset="0"/>
              </a:rPr>
              <a:t>How to generate next solutions</a:t>
            </a:r>
          </a:p>
          <a:p>
            <a:pPr marL="685800" lvl="1" indent="-228600">
              <a:buFont typeface="+mj-lt"/>
              <a:buAutoNum type="arabicPeriod"/>
            </a:pPr>
            <a:r>
              <a:rPr lang="en-US" altLang="ko-KR" sz="1000" b="1" dirty="0">
                <a:latin typeface="Arial" panose="020B0604020202020204" pitchFamily="34" charset="0"/>
                <a:cs typeface="Arial" panose="020B0604020202020204" pitchFamily="34" charset="0"/>
              </a:rPr>
              <a:t>Fitness Evaluation: </a:t>
            </a:r>
            <a:r>
              <a:rPr lang="en-US" altLang="ko-KR" sz="1000" dirty="0">
                <a:latin typeface="Arial" panose="020B0604020202020204" pitchFamily="34" charset="0"/>
                <a:cs typeface="Arial" panose="020B0604020202020204" pitchFamily="34" charset="0"/>
              </a:rPr>
              <a:t>How to evaluate a solution</a:t>
            </a:r>
          </a:p>
          <a:p>
            <a:pPr marL="685800" lvl="1" indent="-228600">
              <a:buFont typeface="+mj-lt"/>
              <a:buAutoNum type="arabicPeriod"/>
            </a:pPr>
            <a:r>
              <a:rPr lang="en-US" altLang="ko-KR" sz="1000" b="1" dirty="0">
                <a:latin typeface="Arial" panose="020B0604020202020204" pitchFamily="34" charset="0"/>
                <a:cs typeface="Arial" panose="020B0604020202020204" pitchFamily="34" charset="0"/>
              </a:rPr>
              <a:t>Crossover: </a:t>
            </a:r>
            <a:r>
              <a:rPr lang="en-US" altLang="ko-KR" sz="1000" dirty="0">
                <a:latin typeface="Arial" panose="020B0604020202020204" pitchFamily="34" charset="0"/>
                <a:cs typeface="Arial" panose="020B0604020202020204" pitchFamily="34" charset="0"/>
              </a:rPr>
              <a:t>How to make the diverse set of next solutions</a:t>
            </a:r>
          </a:p>
          <a:p>
            <a:pPr marL="685800" lvl="1" indent="-228600">
              <a:buFont typeface="+mj-lt"/>
              <a:buAutoNum type="arabicPeriod"/>
            </a:pPr>
            <a:r>
              <a:rPr lang="en-US" altLang="ko-KR" sz="1000" b="1" dirty="0">
                <a:latin typeface="Arial" panose="020B0604020202020204" pitchFamily="34" charset="0"/>
                <a:cs typeface="Arial" panose="020B0604020202020204" pitchFamily="34" charset="0"/>
              </a:rPr>
              <a:t>Mutation: </a:t>
            </a:r>
            <a:r>
              <a:rPr lang="en-US" altLang="ko-KR" sz="1000" dirty="0">
                <a:latin typeface="Arial" panose="020B0604020202020204" pitchFamily="34" charset="0"/>
                <a:cs typeface="Arial" panose="020B0604020202020204" pitchFamily="34" charset="0"/>
              </a:rPr>
              <a:t>To explore other solution(s)</a:t>
            </a:r>
          </a:p>
          <a:p>
            <a:pPr marL="685800" lvl="1" indent="-228600">
              <a:buFont typeface="+mj-lt"/>
              <a:buAutoNum type="arabicPeriod"/>
            </a:pPr>
            <a:r>
              <a:rPr lang="en-US" altLang="ko-KR" sz="1000" b="1" dirty="0">
                <a:latin typeface="Arial" panose="020B0604020202020204" pitchFamily="34" charset="0"/>
                <a:cs typeface="Arial" panose="020B0604020202020204" pitchFamily="34" charset="0"/>
              </a:rPr>
              <a:t>Inversion: </a:t>
            </a:r>
            <a:r>
              <a:rPr lang="en-US" altLang="ko-KR" sz="1000" dirty="0">
                <a:latin typeface="Arial" panose="020B0604020202020204" pitchFamily="34" charset="0"/>
                <a:cs typeface="Arial" panose="020B0604020202020204" pitchFamily="34" charset="0"/>
              </a:rPr>
              <a:t>To move from one optima to other</a:t>
            </a:r>
            <a:endParaRPr lang="en-US" altLang="ko-KR" sz="1000" b="1"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00B0AC8B-F08D-FD4F-BFFA-4EBA924D456D}"/>
              </a:ext>
            </a:extLst>
          </p:cNvPr>
          <p:cNvPicPr>
            <a:picLocks noChangeAspect="1"/>
          </p:cNvPicPr>
          <p:nvPr/>
        </p:nvPicPr>
        <p:blipFill>
          <a:blip r:embed="rId3"/>
          <a:stretch>
            <a:fillRect/>
          </a:stretch>
        </p:blipFill>
        <p:spPr>
          <a:xfrm>
            <a:off x="2609850" y="585395"/>
            <a:ext cx="1870977" cy="2289960"/>
          </a:xfrm>
          <a:prstGeom prst="rect">
            <a:avLst/>
          </a:prstGeom>
        </p:spPr>
      </p:pic>
    </p:spTree>
    <p:extLst>
      <p:ext uri="{BB962C8B-B14F-4D97-AF65-F5344CB8AC3E}">
        <p14:creationId xmlns:p14="http://schemas.microsoft.com/office/powerpoint/2010/main" val="160837162"/>
      </p:ext>
    </p:extLst>
  </p:cSld>
  <p:clrMapOvr>
    <a:masterClrMapping/>
  </p:clrMapOvr>
  <p:transition>
    <p:cu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Genetic Algorithm Preliminary</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2050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Today, we’ll mainly focus on 2</a:t>
            </a:r>
            <a:r>
              <a:rPr lang="ko-KR" altLang="en-US" sz="1000" dirty="0">
                <a:latin typeface="Arial" panose="020B0604020202020204" pitchFamily="34" charset="0"/>
                <a:cs typeface="Arial" panose="020B0604020202020204" pitchFamily="34" charset="0"/>
              </a:rPr>
              <a:t> </a:t>
            </a:r>
            <a:r>
              <a:rPr lang="en-US" altLang="ko-KR" sz="1000" dirty="0">
                <a:latin typeface="Arial" panose="020B0604020202020204" pitchFamily="34" charset="0"/>
                <a:cs typeface="Arial" panose="020B0604020202020204" pitchFamily="34" charset="0"/>
              </a:rPr>
              <a:t>operators</a:t>
            </a:r>
          </a:p>
          <a:p>
            <a:pPr marL="628650" lvl="1" indent="-171450">
              <a:buFont typeface="Arial" panose="020B0604020202020204" pitchFamily="34" charset="0"/>
              <a:buChar char="•"/>
            </a:pPr>
            <a:r>
              <a:rPr lang="en-US" altLang="ko-KR" sz="1000" b="1" dirty="0">
                <a:latin typeface="Arial" panose="020B0604020202020204" pitchFamily="34" charset="0"/>
                <a:cs typeface="Arial" panose="020B0604020202020204" pitchFamily="34" charset="0"/>
              </a:rPr>
              <a:t>Selection</a:t>
            </a:r>
          </a:p>
          <a:p>
            <a:pPr marL="1085850" lvl="2"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Selection is the process for creating the population for next generation from the current generation</a:t>
            </a:r>
          </a:p>
          <a:p>
            <a:pPr marL="1085850" lvl="2"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Selection involves</a:t>
            </a:r>
          </a:p>
          <a:p>
            <a:pPr marL="1543050" lvl="3"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Survival of the fittest (exploitation)</a:t>
            </a:r>
          </a:p>
          <a:p>
            <a:pPr marL="1543050" lvl="3"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Struggle for the existence (exploration)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b="1" dirty="0">
                <a:latin typeface="Arial" panose="020B0604020202020204" pitchFamily="34" charset="0"/>
                <a:cs typeface="Arial" panose="020B0604020202020204" pitchFamily="34" charset="0"/>
              </a:rPr>
              <a:t>Mutation</a:t>
            </a:r>
          </a:p>
          <a:p>
            <a:pPr marL="1085850" lvl="2"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Mutation is a genetic operator used to maintain genetic diversity from one generation of population to the next</a:t>
            </a:r>
          </a:p>
          <a:p>
            <a:pPr marL="1085850" lvl="2"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It brings a local change over the current solutions</a:t>
            </a:r>
          </a:p>
        </p:txBody>
      </p:sp>
    </p:spTree>
    <p:extLst>
      <p:ext uri="{BB962C8B-B14F-4D97-AF65-F5344CB8AC3E}">
        <p14:creationId xmlns:p14="http://schemas.microsoft.com/office/powerpoint/2010/main" val="181663608"/>
      </p:ext>
    </p:extLst>
  </p:cSld>
  <p:clrMapOvr>
    <a:masterClrMapping/>
  </p:clrMapOvr>
  <p:transition>
    <p:cu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Genetic Algorithm Preliminary</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16661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Different strategies are known for the selection</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Canonical selection (also called proportionate-based selection)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Roulette Wheel selection (also called proportionate-based selection)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Rank-based selection (also called as ordinal-based selection)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Tournament selection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Steady-state selection</a:t>
            </a:r>
          </a:p>
        </p:txBody>
      </p:sp>
    </p:spTree>
    <p:extLst>
      <p:ext uri="{BB962C8B-B14F-4D97-AF65-F5344CB8AC3E}">
        <p14:creationId xmlns:p14="http://schemas.microsoft.com/office/powerpoint/2010/main" val="3427310512"/>
      </p:ext>
    </p:extLst>
  </p:cSld>
  <p:clrMapOvr>
    <a:masterClrMapping/>
  </p:clrMapOvr>
  <p:transition>
    <p:cu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Genetic Algorithm Preliminary</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16661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Different strategies are known for the selection</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Canonical selection (also called proportionate-based selection)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Roulette Wheel selection (also called proportionate-based selection)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Rank-based selection (also called as ordinal-based selection)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b="1" dirty="0">
                <a:latin typeface="Arial" panose="020B0604020202020204" pitchFamily="34" charset="0"/>
                <a:cs typeface="Arial" panose="020B0604020202020204" pitchFamily="34" charset="0"/>
              </a:rPr>
              <a:t>Tournament selection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Steady-state selection</a:t>
            </a:r>
          </a:p>
        </p:txBody>
      </p:sp>
    </p:spTree>
    <p:extLst>
      <p:ext uri="{BB962C8B-B14F-4D97-AF65-F5344CB8AC3E}">
        <p14:creationId xmlns:p14="http://schemas.microsoft.com/office/powerpoint/2010/main" val="2980684608"/>
      </p:ext>
    </p:extLst>
  </p:cSld>
  <p:clrMapOvr>
    <a:masterClrMapping/>
  </p:clrMapOvr>
  <p:transition>
    <p:cut/>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190343"/>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tournament selection scheme can be stated as follows</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b="1" dirty="0">
                    <a:latin typeface="Arial" panose="020B0604020202020204" pitchFamily="34" charset="0"/>
                    <a:cs typeface="Arial" panose="020B0604020202020204" pitchFamily="34" charset="0"/>
                  </a:rPr>
                  <a:t>Input</a:t>
                </a:r>
                <a:r>
                  <a:rPr lang="en-US" altLang="ko-KR" sz="1000" dirty="0">
                    <a:latin typeface="Arial" panose="020B0604020202020204" pitchFamily="34" charset="0"/>
                    <a:cs typeface="Arial" panose="020B0604020202020204" pitchFamily="34" charset="0"/>
                  </a:rPr>
                  <a:t>: A population of size N with their fitness values</a:t>
                </a:r>
              </a:p>
              <a:p>
                <a:pPr marL="628650" lvl="1" indent="-171450">
                  <a:buFont typeface="Arial" panose="020B0604020202020204" pitchFamily="34" charset="0"/>
                  <a:buChar char="•"/>
                </a:pPr>
                <a:r>
                  <a:rPr lang="en-US" altLang="ko-KR" sz="1000" b="1" dirty="0">
                    <a:latin typeface="Arial" panose="020B0604020202020204" pitchFamily="34" charset="0"/>
                    <a:cs typeface="Arial" panose="020B0604020202020204" pitchFamily="34" charset="0"/>
                  </a:rPr>
                  <a:t>Output</a:t>
                </a:r>
                <a:r>
                  <a:rPr lang="en-US" altLang="ko-KR" sz="1000" dirty="0">
                    <a:latin typeface="Arial" panose="020B0604020202020204" pitchFamily="34" charset="0"/>
                    <a:cs typeface="Arial" panose="020B0604020202020204" pitchFamily="34" charset="0"/>
                  </a:rPr>
                  <a:t>: A mating pool of size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𝑁</m:t>
                        </m:r>
                      </m:e>
                      <m:sub>
                        <m:r>
                          <a:rPr lang="en-US" altLang="ko-KR" sz="1000" b="0" i="1" smtClean="0">
                            <a:latin typeface="Cambria Math" panose="02040503050406030204" pitchFamily="18" charset="0"/>
                            <a:cs typeface="Arial" panose="020B0604020202020204" pitchFamily="34" charset="0"/>
                          </a:rPr>
                          <m:t>𝑝</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𝑁</m:t>
                        </m:r>
                      </m:e>
                      <m:sub>
                        <m:r>
                          <a:rPr lang="en-US" altLang="ko-KR" sz="1000" b="0" i="1" smtClean="0">
                            <a:latin typeface="Cambria Math" panose="02040503050406030204" pitchFamily="18" charset="0"/>
                            <a:cs typeface="Arial" panose="020B0604020202020204" pitchFamily="34" charset="0"/>
                          </a:rPr>
                          <m:t>𝑝</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𝑁</m:t>
                    </m:r>
                    <m:r>
                      <a:rPr lang="en-US" altLang="ko-KR" sz="1000" b="0" i="1" smtClean="0">
                        <a:latin typeface="Cambria Math" panose="02040503050406030204" pitchFamily="18" charset="0"/>
                        <a:cs typeface="Arial" panose="020B0604020202020204" pitchFamily="34" charset="0"/>
                      </a:rPr>
                      <m:t>)</m:t>
                    </m:r>
                  </m:oMath>
                </a14:m>
                <a:endParaRPr lang="en-US" altLang="ko-KR" sz="1000" b="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b="1" dirty="0">
                    <a:latin typeface="Arial" panose="020B0604020202020204" pitchFamily="34" charset="0"/>
                    <a:cs typeface="Arial" panose="020B0604020202020204" pitchFamily="34" charset="0"/>
                  </a:rPr>
                  <a:t>Steps</a:t>
                </a:r>
                <a:r>
                  <a:rPr lang="en-US" altLang="ko-KR" sz="1000" dirty="0">
                    <a:latin typeface="Arial" panose="020B0604020202020204" pitchFamily="34" charset="0"/>
                    <a:cs typeface="Arial" panose="020B0604020202020204" pitchFamily="34" charset="0"/>
                  </a:rPr>
                  <a:t>:</a:t>
                </a:r>
              </a:p>
              <a:p>
                <a:pPr marL="1143000" lvl="2" indent="-228600">
                  <a:buFont typeface="+mj-lt"/>
                  <a:buAutoNum type="arabicPeriod"/>
                </a:pPr>
                <a:r>
                  <a:rPr lang="en-US" altLang="ko-KR" sz="1000" dirty="0">
                    <a:latin typeface="Arial" panose="020B0604020202020204" pitchFamily="34" charset="0"/>
                    <a:cs typeface="Arial" panose="020B0604020202020204" pitchFamily="34" charset="0"/>
                  </a:rPr>
                  <a:t>Select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𝑁</m:t>
                        </m:r>
                      </m:e>
                      <m:sub>
                        <m:r>
                          <a:rPr lang="en-US" altLang="ko-KR" sz="1000" b="0" i="1" smtClean="0">
                            <a:latin typeface="Cambria Math" panose="02040503050406030204" pitchFamily="18" charset="0"/>
                            <a:cs typeface="Arial" panose="020B0604020202020204" pitchFamily="34" charset="0"/>
                          </a:rPr>
                          <m:t>𝑈</m:t>
                        </m:r>
                      </m:sub>
                    </m:sSub>
                  </m:oMath>
                </a14:m>
                <a:r>
                  <a:rPr lang="en-US" altLang="ko-KR" sz="1000" dirty="0">
                    <a:latin typeface="Arial" panose="020B0604020202020204" pitchFamily="34" charset="0"/>
                    <a:cs typeface="Arial" panose="020B0604020202020204" pitchFamily="34" charset="0"/>
                  </a:rPr>
                  <a:t> individuals at random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𝑁</m:t>
                        </m:r>
                      </m:e>
                      <m:sub>
                        <m:r>
                          <a:rPr lang="en-US" altLang="ko-KR" sz="1000" b="0" i="1" smtClean="0">
                            <a:latin typeface="Cambria Math" panose="02040503050406030204" pitchFamily="18" charset="0"/>
                            <a:cs typeface="Arial" panose="020B0604020202020204" pitchFamily="34" charset="0"/>
                          </a:rPr>
                          <m:t>𝑈</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𝑁</m:t>
                    </m:r>
                    <m:r>
                      <a:rPr lang="en-US" altLang="ko-KR" sz="1000" b="0" i="1" smtClean="0">
                        <a:latin typeface="Cambria Math" panose="02040503050406030204" pitchFamily="18" charset="0"/>
                        <a:cs typeface="Arial" panose="020B0604020202020204" pitchFamily="34" charset="0"/>
                      </a:rPr>
                      <m:t>)</m:t>
                    </m:r>
                  </m:oMath>
                </a14:m>
                <a:endParaRPr lang="en-US" altLang="ko-KR" sz="1000" dirty="0">
                  <a:latin typeface="Arial" panose="020B0604020202020204" pitchFamily="34" charset="0"/>
                  <a:cs typeface="Arial" panose="020B0604020202020204" pitchFamily="34" charset="0"/>
                </a:endParaRPr>
              </a:p>
              <a:p>
                <a:pPr marL="1143000" lvl="2" indent="-228600">
                  <a:buFont typeface="+mj-lt"/>
                  <a:buAutoNum type="arabicPeriod"/>
                </a:pPr>
                <a:r>
                  <a:rPr lang="en-US" altLang="ko-KR" sz="1000" dirty="0">
                    <a:latin typeface="Arial" panose="020B0604020202020204" pitchFamily="34" charset="0"/>
                    <a:cs typeface="Arial" panose="020B0604020202020204" pitchFamily="34" charset="0"/>
                  </a:rPr>
                  <a:t>Out of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𝑁</m:t>
                        </m:r>
                      </m:e>
                      <m:sub>
                        <m:r>
                          <a:rPr lang="en-US" altLang="ko-KR" sz="1000" b="0" i="1" smtClean="0">
                            <a:latin typeface="Cambria Math" panose="02040503050406030204" pitchFamily="18" charset="0"/>
                            <a:cs typeface="Arial" panose="020B0604020202020204" pitchFamily="34" charset="0"/>
                          </a:rPr>
                          <m:t>𝑈</m:t>
                        </m:r>
                      </m:sub>
                    </m:sSub>
                  </m:oMath>
                </a14:m>
                <a:r>
                  <a:rPr lang="en-US" altLang="ko-KR" sz="1000" dirty="0">
                    <a:latin typeface="Arial" panose="020B0604020202020204" pitchFamily="34" charset="0"/>
                    <a:cs typeface="Arial" panose="020B0604020202020204" pitchFamily="34" charset="0"/>
                  </a:rPr>
                  <a:t> individuals, choose the individual with highest fitness value as the winner</a:t>
                </a:r>
              </a:p>
              <a:p>
                <a:pPr marL="1143000" lvl="2" indent="-228600">
                  <a:buFont typeface="+mj-lt"/>
                  <a:buAutoNum type="arabicPeriod"/>
                </a:pPr>
                <a:r>
                  <a:rPr lang="en-US" altLang="ko-KR" sz="1000" dirty="0">
                    <a:latin typeface="Arial" panose="020B0604020202020204" pitchFamily="34" charset="0"/>
                    <a:cs typeface="Arial" panose="020B0604020202020204" pitchFamily="34" charset="0"/>
                  </a:rPr>
                  <a:t>Add the winner to the mating pool, which is initially empty.</a:t>
                </a:r>
              </a:p>
              <a:p>
                <a:pPr marL="1143000" lvl="2" indent="-228600">
                  <a:buFont typeface="+mj-lt"/>
                  <a:buAutoNum type="arabicPeriod"/>
                </a:pPr>
                <a:r>
                  <a:rPr lang="en-US" altLang="ko-KR" sz="1000" dirty="0">
                    <a:latin typeface="Arial" panose="020B0604020202020204" pitchFamily="34" charset="0"/>
                    <a:cs typeface="Arial" panose="020B0604020202020204" pitchFamily="34" charset="0"/>
                  </a:rPr>
                  <a:t>Repeat Steps 1~3 until the mating pool contains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𝑁</m:t>
                        </m:r>
                      </m:e>
                      <m:sub>
                        <m:r>
                          <a:rPr lang="en-US" altLang="ko-KR" sz="1000" b="0" i="1" smtClean="0">
                            <a:latin typeface="Cambria Math" panose="02040503050406030204" pitchFamily="18" charset="0"/>
                            <a:cs typeface="Arial" panose="020B0604020202020204" pitchFamily="34" charset="0"/>
                          </a:rPr>
                          <m:t>𝑝</m:t>
                        </m:r>
                      </m:sub>
                    </m:sSub>
                  </m:oMath>
                </a14:m>
                <a:r>
                  <a:rPr lang="en-US" altLang="ko-KR" sz="1000" dirty="0">
                    <a:latin typeface="Arial" panose="020B0604020202020204" pitchFamily="34" charset="0"/>
                    <a:cs typeface="Arial" panose="020B0604020202020204" pitchFamily="34" charset="0"/>
                  </a:rPr>
                  <a:t> individuals</a:t>
                </a:r>
              </a:p>
              <a:p>
                <a:pPr marL="1143000" lvl="2" indent="-228600">
                  <a:buFont typeface="+mj-lt"/>
                  <a:buAutoNum type="arabicPeriod"/>
                </a:pPr>
                <a:r>
                  <a:rPr lang="en-US" altLang="ko-KR" sz="1000" dirty="0">
                    <a:latin typeface="Arial" panose="020B0604020202020204" pitchFamily="34" charset="0"/>
                    <a:cs typeface="Arial" panose="020B0604020202020204" pitchFamily="34" charset="0"/>
                  </a:rPr>
                  <a:t>Stop</a:t>
                </a:r>
              </a:p>
              <a:p>
                <a:endParaRPr lang="en-US"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190343"/>
              </a:xfrm>
              <a:prstGeom prst="rect">
                <a:avLst/>
              </a:prstGeom>
              <a:blipFill>
                <a:blip r:embed="rId3"/>
                <a:stretch>
                  <a:fillRect l="-2007" t="-575"/>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310786199"/>
      </p:ext>
    </p:extLst>
  </p:cSld>
  <p:clrMapOvr>
    <a:masterClrMapping/>
  </p:clrMapOvr>
  <p:transition>
    <p:cut/>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 (Example)</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77934"/>
              </a:xfrm>
              <a:prstGeom prst="rect">
                <a:avLst/>
              </a:prstGeom>
            </p:spPr>
            <p:txBody>
              <a:bodyPr vert="horz" wrap="square" lIns="0" tIns="12065" rIns="0" bIns="0" rtlCol="0">
                <a:spAutoFit/>
              </a:bodyPr>
              <a:lstStyle/>
              <a:p>
                <a:pPr marL="171450" indent="-171450">
                  <a:buFont typeface="Arial" panose="020B0604020202020204" pitchFamily="34" charset="0"/>
                  <a:buChar char="•"/>
                </a:pPr>
                <a14:m>
                  <m:oMath xmlns:m="http://schemas.openxmlformats.org/officeDocument/2006/math">
                    <m:r>
                      <a:rPr lang="en-US" altLang="ko-KR" sz="1000" b="0" i="1" smtClean="0">
                        <a:latin typeface="Cambria Math" panose="02040503050406030204" pitchFamily="18" charset="0"/>
                        <a:cs typeface="Arial" panose="020B0604020202020204" pitchFamily="34" charset="0"/>
                      </a:rPr>
                      <m:t>𝑁</m:t>
                    </m:r>
                    <m:r>
                      <a:rPr lang="en-US" altLang="ko-KR" sz="1000" b="0" i="1" smtClean="0">
                        <a:latin typeface="Cambria Math" panose="02040503050406030204" pitchFamily="18" charset="0"/>
                        <a:cs typeface="Arial" panose="020B0604020202020204" pitchFamily="34" charset="0"/>
                      </a:rPr>
                      <m:t>=8, </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𝑁</m:t>
                        </m:r>
                      </m:e>
                      <m:sub>
                        <m:r>
                          <a:rPr lang="en-US" altLang="ko-KR" sz="1000" b="0" i="1" smtClean="0">
                            <a:latin typeface="Cambria Math" panose="02040503050406030204" pitchFamily="18" charset="0"/>
                            <a:cs typeface="Arial" panose="020B0604020202020204" pitchFamily="34" charset="0"/>
                          </a:rPr>
                          <m:t>𝑈</m:t>
                        </m:r>
                      </m:sub>
                    </m:sSub>
                    <m:r>
                      <a:rPr lang="en-US" altLang="ko-KR" sz="1000" b="0" i="1" smtClean="0">
                        <a:latin typeface="Cambria Math" panose="02040503050406030204" pitchFamily="18" charset="0"/>
                        <a:cs typeface="Arial" panose="020B0604020202020204" pitchFamily="34" charset="0"/>
                      </a:rPr>
                      <m:t>=2, </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𝑁</m:t>
                        </m:r>
                      </m:e>
                      <m:sub>
                        <m:r>
                          <a:rPr lang="en-US" altLang="ko-KR" sz="1000" b="0" i="1" smtClean="0">
                            <a:latin typeface="Cambria Math" panose="02040503050406030204" pitchFamily="18" charset="0"/>
                            <a:cs typeface="Arial" panose="020B0604020202020204" pitchFamily="34" charset="0"/>
                          </a:rPr>
                          <m:t>𝑝</m:t>
                        </m:r>
                      </m:sub>
                    </m:sSub>
                    <m:r>
                      <a:rPr lang="en-US" altLang="ko-KR" sz="1000" b="0" i="1" smtClean="0">
                        <a:latin typeface="Cambria Math" panose="02040503050406030204" pitchFamily="18" charset="0"/>
                        <a:cs typeface="Arial" panose="020B0604020202020204" pitchFamily="34" charset="0"/>
                      </a:rPr>
                      <m:t>=8</m:t>
                    </m:r>
                  </m:oMath>
                </a14:m>
                <a:endParaRPr lang="en-US"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177934"/>
              </a:xfrm>
              <a:prstGeom prst="rect">
                <a:avLst/>
              </a:prstGeom>
              <a:blipFill>
                <a:blip r:embed="rId3"/>
                <a:stretch>
                  <a:fillRect l="-2007" b="-33333"/>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13C54462-7BA3-2048-864F-F01C7862FF83}"/>
              </a:ext>
            </a:extLst>
          </p:cNvPr>
          <p:cNvPicPr>
            <a:picLocks noChangeAspect="1"/>
          </p:cNvPicPr>
          <p:nvPr/>
        </p:nvPicPr>
        <p:blipFill>
          <a:blip r:embed="rId4"/>
          <a:stretch>
            <a:fillRect/>
          </a:stretch>
        </p:blipFill>
        <p:spPr>
          <a:xfrm>
            <a:off x="818832" y="833005"/>
            <a:ext cx="2970352" cy="2062982"/>
          </a:xfrm>
          <a:prstGeom prst="rect">
            <a:avLst/>
          </a:prstGeom>
        </p:spPr>
      </p:pic>
    </p:spTree>
    <p:extLst>
      <p:ext uri="{BB962C8B-B14F-4D97-AF65-F5344CB8AC3E}">
        <p14:creationId xmlns:p14="http://schemas.microsoft.com/office/powerpoint/2010/main" val="3421597896"/>
      </p:ext>
    </p:extLst>
  </p:cSld>
  <p:clrMapOvr>
    <a:masterClrMapping/>
  </p:clrMapOvr>
  <p:transition>
    <p:cut/>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3089948"/>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tournament selection has the following properties</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Only uses local information</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Very easy to implement and its time complexity is small</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Can be implemented in parallel environment</a:t>
            </a:r>
          </a:p>
          <a:p>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thing is that,</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tournament selection suffers from selection bias</a:t>
            </a:r>
          </a:p>
          <a:p>
            <a:pPr marL="1085850" lvl="2"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best one will not be selected if it is very unlucky</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To diminish the selective error, various methods are developed</a:t>
            </a:r>
          </a:p>
          <a:p>
            <a:pPr marL="1085850" lvl="2"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Unbiased tournament selection</a:t>
            </a:r>
          </a:p>
          <a:p>
            <a:pPr marL="1085850" lvl="2"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Boltzmann tournament selection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endParaRPr lang="en-US"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43716"/>
      </p:ext>
    </p:extLst>
  </p:cSld>
  <p:clrMapOvr>
    <a:masterClrMapping/>
  </p:clrMapOvr>
  <p:transition>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62828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Before we begin to explain both algorithms, first we need to know what is </a:t>
            </a:r>
            <a:r>
              <a:rPr lang="en-US" altLang="ko-KR" sz="1000" b="1" dirty="0">
                <a:latin typeface="Arial" panose="020B0604020202020204" pitchFamily="34" charset="0"/>
                <a:cs typeface="Arial" panose="020B0604020202020204" pitchFamily="34" charset="0"/>
              </a:rPr>
              <a:t>selection pressure</a:t>
            </a: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If the selection pressure is </a:t>
            </a:r>
            <a:r>
              <a:rPr lang="en-US" altLang="ko-KR" sz="1000" b="1" dirty="0">
                <a:latin typeface="Arial" panose="020B0604020202020204" pitchFamily="34" charset="0"/>
                <a:cs typeface="Arial" panose="020B0604020202020204" pitchFamily="34" charset="0"/>
              </a:rPr>
              <a:t>HIGH</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search focuses only on good individuals at the moment</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Loses the population diversity</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Higher rate of convergence. Often leads to pre-mature convergence of the solution to a sub-optimal one</a:t>
            </a:r>
          </a:p>
          <a:p>
            <a:pPr marL="171450" indent="-171450">
              <a:buFont typeface="Arial" panose="020B0604020202020204" pitchFamily="34" charset="0"/>
              <a:buChar char="•"/>
            </a:pPr>
            <a:endParaRPr lang="en-US" altLang="ko-KR" sz="10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If the selection pressure is </a:t>
            </a:r>
            <a:r>
              <a:rPr lang="en-US" altLang="ko-KR" sz="1000" b="1" dirty="0">
                <a:latin typeface="Arial" panose="020B0604020202020204" pitchFamily="34" charset="0"/>
                <a:cs typeface="Arial" panose="020B0604020202020204" pitchFamily="34" charset="0"/>
              </a:rPr>
              <a:t>LOW</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May not be able to drive the search properly and consequently the stagnation may occurs</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convergence rate is low and GA takes unnecessary long time to find optimal solution</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Accuracy of solution increases</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326885"/>
      </p:ext>
    </p:extLst>
  </p:cSld>
  <p:clrMapOvr>
    <a:masterClrMapping/>
  </p:clrMapOvr>
  <p:transition>
    <p:cut/>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3864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A possibly good way to measure the selection pressure is to calculate a </a:t>
                </a:r>
                <a:r>
                  <a:rPr lang="en-US" altLang="ko-KR" sz="1000" b="1" dirty="0">
                    <a:latin typeface="Arial" panose="020B0604020202020204" pitchFamily="34" charset="0"/>
                    <a:cs typeface="Arial" panose="020B0604020202020204" pitchFamily="34" charset="0"/>
                  </a:rPr>
                  <a:t>takeover time</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The takeover time </a:t>
                </a:r>
                <a14:m>
                  <m:oMath xmlns:m="http://schemas.openxmlformats.org/officeDocument/2006/math">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𝜏</m:t>
                        </m:r>
                      </m:e>
                      <m:sup>
                        <m:r>
                          <a:rPr lang="en-US" altLang="ko-KR" sz="1000" b="0" i="1" smtClean="0">
                            <a:latin typeface="Cambria Math" panose="02040503050406030204" pitchFamily="18" charset="0"/>
                            <a:cs typeface="Arial" panose="020B0604020202020204" pitchFamily="34" charset="0"/>
                          </a:rPr>
                          <m:t>∗</m:t>
                        </m:r>
                      </m:sup>
                    </m:sSup>
                  </m:oMath>
                </a14:m>
                <a:r>
                  <a:rPr lang="en" altLang="ko-KR" sz="1000" dirty="0">
                    <a:latin typeface="Arial" panose="020B0604020202020204" pitchFamily="34" charset="0"/>
                    <a:cs typeface="Arial" panose="020B0604020202020204" pitchFamily="34" charset="0"/>
                  </a:rPr>
                  <a:t> of a given selection mechanism is defined as the number of generations it takes until the application of selection completely fills the population with copies of the best individual, given one copy initially</a:t>
                </a:r>
                <a:r>
                  <a:rPr lang="en-US" altLang="ko-KR" sz="1000" dirty="0">
                    <a:latin typeface="Arial" panose="020B0604020202020204" pitchFamily="34" charset="0"/>
                    <a:cs typeface="Arial" panose="020B0604020202020204" pitchFamily="34" charset="0"/>
                  </a:rPr>
                  <a:t>.</a:t>
                </a: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In [24], Goldberg et al. proved that the takeover time for the deterministic tournament selection is </a:t>
                </a:r>
              </a:p>
              <a:p>
                <a:pPr lvl="1" algn="ctr"/>
                <a14:m>
                  <m:oMath xmlns:m="http://schemas.openxmlformats.org/officeDocument/2006/math">
                    <m:sSup>
                      <m:sSupPr>
                        <m:ctrlPr>
                          <a:rPr lang="en-US" altLang="ko-KR" sz="1000" i="1" smtClean="0">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𝜏</m:t>
                        </m:r>
                      </m:e>
                      <m:sup>
                        <m:r>
                          <a:rPr lang="en-US" altLang="ko-KR" sz="1000" i="1">
                            <a:latin typeface="Cambria Math" panose="02040503050406030204" pitchFamily="18" charset="0"/>
                            <a:cs typeface="Arial" panose="020B0604020202020204" pitchFamily="34" charset="0"/>
                          </a:rPr>
                          <m:t>∗</m:t>
                        </m:r>
                      </m:sup>
                    </m:sSup>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r>
                          <a:rPr lang="en-US" altLang="ko-KR" sz="1000" i="1">
                            <a:latin typeface="Cambria Math" panose="02040503050406030204" pitchFamily="18" charset="0"/>
                            <a:cs typeface="Arial" panose="020B0604020202020204" pitchFamily="34" charset="0"/>
                          </a:rPr>
                          <m:t>1</m:t>
                        </m:r>
                      </m:num>
                      <m:den>
                        <m:func>
                          <m:funcPr>
                            <m:ctrlPr>
                              <a:rPr lang="en-US" altLang="ko-KR" sz="1000" i="1">
                                <a:latin typeface="Cambria Math" panose="02040503050406030204" pitchFamily="18" charset="0"/>
                                <a:cs typeface="Arial" panose="020B0604020202020204" pitchFamily="34" charset="0"/>
                              </a:rPr>
                            </m:ctrlPr>
                          </m:funcPr>
                          <m:fName>
                            <m:r>
                              <m:rPr>
                                <m:sty m:val="p"/>
                              </m:rPr>
                              <a:rPr lang="en-US" altLang="ko-KR" sz="1000">
                                <a:latin typeface="Cambria Math" panose="02040503050406030204" pitchFamily="18" charset="0"/>
                                <a:cs typeface="Arial" panose="020B0604020202020204" pitchFamily="34" charset="0"/>
                              </a:rPr>
                              <m:t>ln</m:t>
                            </m:r>
                          </m:fName>
                          <m:e>
                            <m:r>
                              <a:rPr lang="en-US" altLang="ko-KR" sz="1000" i="1">
                                <a:latin typeface="Cambria Math" panose="02040503050406030204" pitchFamily="18" charset="0"/>
                                <a:cs typeface="Arial" panose="020B0604020202020204" pitchFamily="34" charset="0"/>
                              </a:rPr>
                              <m:t>𝑠</m:t>
                            </m:r>
                          </m:e>
                        </m:func>
                      </m:den>
                    </m:f>
                    <m:r>
                      <a:rPr lang="en-US" altLang="ko-KR" sz="1000" i="1">
                        <a:latin typeface="Cambria Math" panose="02040503050406030204" pitchFamily="18" charset="0"/>
                        <a:cs typeface="Arial" panose="020B0604020202020204" pitchFamily="34" charset="0"/>
                      </a:rPr>
                      <m:t>[</m:t>
                    </m:r>
                    <m:func>
                      <m:funcPr>
                        <m:ctrlPr>
                          <a:rPr lang="en-US" altLang="ko-KR" sz="1000" i="1">
                            <a:latin typeface="Cambria Math" panose="02040503050406030204" pitchFamily="18" charset="0"/>
                            <a:cs typeface="Arial" panose="020B0604020202020204" pitchFamily="34" charset="0"/>
                          </a:rPr>
                        </m:ctrlPr>
                      </m:funcPr>
                      <m:fName>
                        <m:r>
                          <m:rPr>
                            <m:sty m:val="p"/>
                          </m:rPr>
                          <a:rPr lang="en-US" altLang="ko-KR" sz="1000">
                            <a:latin typeface="Cambria Math" panose="02040503050406030204" pitchFamily="18" charset="0"/>
                            <a:cs typeface="Arial" panose="020B0604020202020204" pitchFamily="34" charset="0"/>
                          </a:rPr>
                          <m:t>ln</m:t>
                        </m:r>
                      </m:fName>
                      <m:e>
                        <m:r>
                          <a:rPr lang="en-US" altLang="ko-KR" sz="1000" i="1">
                            <a:latin typeface="Cambria Math" panose="02040503050406030204" pitchFamily="18" charset="0"/>
                            <a:cs typeface="Arial" panose="020B0604020202020204" pitchFamily="34" charset="0"/>
                          </a:rPr>
                          <m:t>𝑛</m:t>
                        </m:r>
                      </m:e>
                    </m:func>
                    <m:r>
                      <a:rPr lang="en-US" altLang="ko-KR" sz="1000" i="1">
                        <a:latin typeface="Cambria Math" panose="02040503050406030204" pitchFamily="18" charset="0"/>
                        <a:cs typeface="Arial" panose="020B0604020202020204" pitchFamily="34" charset="0"/>
                      </a:rPr>
                      <m:t>+</m:t>
                    </m:r>
                    <m:func>
                      <m:funcPr>
                        <m:ctrlPr>
                          <a:rPr lang="en-US" altLang="ko-KR" sz="1000" i="1">
                            <a:latin typeface="Cambria Math" panose="02040503050406030204" pitchFamily="18" charset="0"/>
                            <a:cs typeface="Arial" panose="020B0604020202020204" pitchFamily="34" charset="0"/>
                          </a:rPr>
                        </m:ctrlPr>
                      </m:funcPr>
                      <m:fName>
                        <m:r>
                          <m:rPr>
                            <m:sty m:val="p"/>
                          </m:rPr>
                          <a:rPr lang="en-US" altLang="ko-KR" sz="1000">
                            <a:latin typeface="Cambria Math" panose="02040503050406030204" pitchFamily="18" charset="0"/>
                            <a:cs typeface="Arial" panose="020B0604020202020204" pitchFamily="34" charset="0"/>
                          </a:rPr>
                          <m:t>ln</m:t>
                        </m:r>
                      </m:fName>
                      <m:e>
                        <m:func>
                          <m:funcPr>
                            <m:ctrlPr>
                              <a:rPr lang="en-US" altLang="ko-KR" sz="1000" i="1">
                                <a:latin typeface="Cambria Math" panose="02040503050406030204" pitchFamily="18" charset="0"/>
                                <a:cs typeface="Arial" panose="020B0604020202020204" pitchFamily="34" charset="0"/>
                              </a:rPr>
                            </m:ctrlPr>
                          </m:funcPr>
                          <m:fName>
                            <m:r>
                              <m:rPr>
                                <m:sty m:val="p"/>
                              </m:rPr>
                              <a:rPr lang="en-US" altLang="ko-KR" sz="1000">
                                <a:latin typeface="Cambria Math" panose="02040503050406030204" pitchFamily="18" charset="0"/>
                                <a:cs typeface="Arial" panose="020B0604020202020204" pitchFamily="34" charset="0"/>
                              </a:rPr>
                              <m:t>ln</m:t>
                            </m:r>
                          </m:fName>
                          <m:e>
                            <m:r>
                              <a:rPr lang="en-US" altLang="ko-KR" sz="1000" i="1">
                                <a:latin typeface="Cambria Math" panose="02040503050406030204" pitchFamily="18" charset="0"/>
                                <a:cs typeface="Arial" panose="020B0604020202020204" pitchFamily="34" charset="0"/>
                              </a:rPr>
                              <m:t>𝑛</m:t>
                            </m:r>
                          </m:e>
                        </m:func>
                      </m:e>
                    </m:func>
                    <m:r>
                      <a:rPr lang="en-US" altLang="ko-KR" sz="1000" i="1">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a:t>
                </a:r>
                <a:endParaRPr lang="en-US" altLang="ko-KR" sz="1000" i="1" dirty="0">
                  <a:latin typeface="Cambria Math" panose="02040503050406030204" pitchFamily="18" charset="0"/>
                  <a:cs typeface="Arial" panose="020B0604020202020204" pitchFamily="34" charset="0"/>
                </a:endParaRPr>
              </a:p>
              <a:p>
                <a:pPr lvl="1"/>
                <a14:m>
                  <m:oMath xmlns:m="http://schemas.openxmlformats.org/officeDocument/2006/math">
                    <m:r>
                      <a:rPr lang="en-US" altLang="ko-KR" sz="1000" i="1">
                        <a:latin typeface="Cambria Math" panose="02040503050406030204" pitchFamily="18" charset="0"/>
                        <a:cs typeface="Arial" panose="020B0604020202020204" pitchFamily="34" charset="0"/>
                      </a:rPr>
                      <m:t>𝑠</m:t>
                    </m:r>
                  </m:oMath>
                </a14:m>
                <a:r>
                  <a:rPr lang="en" altLang="ko-KR" sz="1000" dirty="0">
                    <a:latin typeface="Arial" panose="020B0604020202020204" pitchFamily="34" charset="0"/>
                    <a:cs typeface="Arial" panose="020B0604020202020204" pitchFamily="34" charset="0"/>
                  </a:rPr>
                  <a:t> = the tournament size,</a:t>
                </a:r>
              </a:p>
              <a:p>
                <a:pPr lvl="1"/>
                <a14:m>
                  <m:oMath xmlns:m="http://schemas.openxmlformats.org/officeDocument/2006/math">
                    <m:r>
                      <a:rPr lang="en-US" altLang="ko-KR" sz="1000" i="1">
                        <a:latin typeface="Cambria Math" panose="02040503050406030204" pitchFamily="18" charset="0"/>
                        <a:cs typeface="Arial" panose="020B0604020202020204" pitchFamily="34" charset="0"/>
                      </a:rPr>
                      <m:t>𝑛</m:t>
                    </m:r>
                  </m:oMath>
                </a14:m>
                <a:r>
                  <a:rPr lang="en" altLang="ko-KR" sz="1000" dirty="0">
                    <a:latin typeface="Arial" panose="020B0604020202020204" pitchFamily="34" charset="0"/>
                    <a:cs typeface="Arial" panose="020B0604020202020204" pitchFamily="34" charset="0"/>
                  </a:rPr>
                  <a:t> = the size of the population</a:t>
                </a:r>
              </a:p>
              <a:p>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If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𝑠</m:t>
                    </m:r>
                  </m:oMath>
                </a14:m>
                <a:r>
                  <a:rPr lang="en-US" altLang="ko-KR" sz="1000" dirty="0">
                    <a:latin typeface="Arial" panose="020B0604020202020204" pitchFamily="34" charset="0"/>
                    <a:cs typeface="Arial" panose="020B0604020202020204" pitchFamily="34" charset="0"/>
                  </a:rPr>
                  <a:t> is high, chances are the fittest value at the moment is selected which leads to short takeover time and vice versa.</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538644"/>
              </a:xfrm>
              <a:prstGeom prst="rect">
                <a:avLst/>
              </a:prstGeom>
              <a:blipFill>
                <a:blip r:embed="rId3"/>
                <a:stretch>
                  <a:fillRect l="-2007" t="-498" r="-234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289043723"/>
      </p:ext>
    </p:extLst>
  </p:cSld>
  <p:clrMapOvr>
    <a:masterClrMapping/>
  </p:clrMapOvr>
  <p:transition>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119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65136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[22] Another way to measure the selection pressure in stochastic tournament selection is to define it as follows</a:t>
                </a:r>
              </a:p>
              <a:p>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𝑟</m:t>
                      </m:r>
                      <m:r>
                        <a:rPr lang="en-US" altLang="ko-KR" sz="1000" b="0" i="1" smtClean="0">
                          <a:latin typeface="Cambria Math" panose="02040503050406030204" pitchFamily="18" charset="0"/>
                          <a:cs typeface="Arial" panose="020B0604020202020204" pitchFamily="34" charset="0"/>
                        </a:rPr>
                        <m:t>=</m:t>
                      </m:r>
                      <m:f>
                        <m:fPr>
                          <m:ctrlPr>
                            <a:rPr lang="en-US" altLang="ko-KR" sz="1000" b="0" i="1" smtClean="0">
                              <a:latin typeface="Cambria Math" panose="02040503050406030204" pitchFamily="18" charset="0"/>
                              <a:cs typeface="Arial" panose="020B0604020202020204" pitchFamily="34" charset="0"/>
                            </a:rPr>
                          </m:ctrlPr>
                        </m:fPr>
                        <m:num>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𝑝</m:t>
                              </m:r>
                            </m:e>
                            <m:sub>
                              <m:r>
                                <a:rPr lang="en-US" altLang="ko-KR" sz="1000" b="0" i="1" smtClean="0">
                                  <a:latin typeface="Cambria Math" panose="02040503050406030204" pitchFamily="18" charset="0"/>
                                  <a:cs typeface="Arial" panose="020B0604020202020204" pitchFamily="34" charset="0"/>
                                </a:rPr>
                                <m:t>𝑏𝑒𝑠𝑡</m:t>
                              </m:r>
                            </m:sub>
                          </m:sSub>
                        </m:num>
                        <m:den>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𝑝</m:t>
                              </m:r>
                            </m:e>
                            <m:sub>
                              <m:r>
                                <a:rPr lang="en-US" altLang="ko-KR" sz="1000" b="0" i="1" smtClean="0">
                                  <a:latin typeface="Cambria Math" panose="02040503050406030204" pitchFamily="18" charset="0"/>
                                  <a:cs typeface="Arial" panose="020B0604020202020204" pitchFamily="34" charset="0"/>
                                </a:rPr>
                                <m:t>𝑚𝑒𝑑𝑖𝑎𝑛</m:t>
                              </m:r>
                            </m:sub>
                          </m:sSub>
                        </m:den>
                      </m:f>
                    </m:oMath>
                  </m:oMathPara>
                </a14:m>
                <a:endParaRPr lang="en-US" altLang="ko-KR" sz="1000" b="0" dirty="0">
                  <a:latin typeface="Arial" panose="020B0604020202020204" pitchFamily="34" charset="0"/>
                  <a:cs typeface="Arial" panose="020B0604020202020204" pitchFamily="34" charset="0"/>
                </a:endParaRPr>
              </a:p>
              <a:p>
                <a:r>
                  <a:rPr lang="en-US" altLang="ko-KR" sz="1000" b="0" dirty="0">
                    <a:cs typeface="Arial" panose="020B0604020202020204" pitchFamily="34" charset="0"/>
                  </a:rPr>
                  <a:t>	</a:t>
                </a:r>
                <a14:m>
                  <m:oMath xmlns:m="http://schemas.openxmlformats.org/officeDocument/2006/math">
                    <m:sSub>
                      <m:sSubPr>
                        <m:ctrlPr>
                          <a:rPr lang="en-US" altLang="ko-KR" sz="800" b="0" i="1" smtClean="0">
                            <a:latin typeface="Cambria Math" panose="02040503050406030204" pitchFamily="18" charset="0"/>
                            <a:cs typeface="Arial" panose="020B0604020202020204" pitchFamily="34" charset="0"/>
                          </a:rPr>
                        </m:ctrlPr>
                      </m:sSubPr>
                      <m:e>
                        <m:r>
                          <a:rPr lang="en-US" altLang="ko-KR" sz="800" b="0" i="1" smtClean="0">
                            <a:latin typeface="Cambria Math" panose="02040503050406030204" pitchFamily="18" charset="0"/>
                            <a:cs typeface="Arial" panose="020B0604020202020204" pitchFamily="34" charset="0"/>
                          </a:rPr>
                          <m:t>𝑝</m:t>
                        </m:r>
                      </m:e>
                      <m:sub>
                        <m:r>
                          <a:rPr lang="en-US" altLang="ko-KR" sz="800" b="0" i="1" smtClean="0">
                            <a:latin typeface="Cambria Math" panose="02040503050406030204" pitchFamily="18" charset="0"/>
                            <a:cs typeface="Arial" panose="020B0604020202020204" pitchFamily="34" charset="0"/>
                          </a:rPr>
                          <m:t>𝑏𝑒𝑠𝑡</m:t>
                        </m:r>
                      </m:sub>
                    </m:sSub>
                    <m:r>
                      <a:rPr lang="en-US" altLang="ko-KR" sz="800" b="0" i="1" smtClean="0">
                        <a:latin typeface="Cambria Math" panose="02040503050406030204" pitchFamily="18" charset="0"/>
                        <a:cs typeface="Arial" panose="020B0604020202020204" pitchFamily="34" charset="0"/>
                      </a:rPr>
                      <m:t>=</m:t>
                    </m:r>
                  </m:oMath>
                </a14:m>
                <a:r>
                  <a:rPr lang="en-US" altLang="ko-KR" sz="800" dirty="0">
                    <a:latin typeface="Arial" panose="020B0604020202020204" pitchFamily="34" charset="0"/>
                    <a:cs typeface="Arial" panose="020B0604020202020204" pitchFamily="34" charset="0"/>
                  </a:rPr>
                  <a:t> the probability of selecting the best individual</a:t>
                </a:r>
              </a:p>
              <a:p>
                <a:r>
                  <a:rPr lang="en-US" altLang="ko-KR" sz="800" b="0" dirty="0">
                    <a:cs typeface="Arial" panose="020B0604020202020204" pitchFamily="34" charset="0"/>
                  </a:rPr>
                  <a:t>	</a:t>
                </a:r>
                <a14:m>
                  <m:oMath xmlns:m="http://schemas.openxmlformats.org/officeDocument/2006/math">
                    <m:sSub>
                      <m:sSubPr>
                        <m:ctrlPr>
                          <a:rPr lang="en-US" altLang="ko-KR" sz="800" b="0" i="1" smtClean="0">
                            <a:latin typeface="Cambria Math" panose="02040503050406030204" pitchFamily="18" charset="0"/>
                            <a:cs typeface="Arial" panose="020B0604020202020204" pitchFamily="34" charset="0"/>
                          </a:rPr>
                        </m:ctrlPr>
                      </m:sSubPr>
                      <m:e>
                        <m:r>
                          <a:rPr lang="en-US" altLang="ko-KR" sz="800" b="0" i="1" smtClean="0">
                            <a:latin typeface="Cambria Math" panose="02040503050406030204" pitchFamily="18" charset="0"/>
                            <a:cs typeface="Arial" panose="020B0604020202020204" pitchFamily="34" charset="0"/>
                          </a:rPr>
                          <m:t>𝑝</m:t>
                        </m:r>
                      </m:e>
                      <m:sub>
                        <m:r>
                          <a:rPr lang="en-US" altLang="ko-KR" sz="800" b="0" i="1" smtClean="0">
                            <a:latin typeface="Cambria Math" panose="02040503050406030204" pitchFamily="18" charset="0"/>
                            <a:cs typeface="Arial" panose="020B0604020202020204" pitchFamily="34" charset="0"/>
                          </a:rPr>
                          <m:t>𝑚𝑒𝑑𝑖𝑎𝑛</m:t>
                        </m:r>
                      </m:sub>
                    </m:sSub>
                    <m:r>
                      <a:rPr lang="en-US" altLang="ko-KR" sz="800" b="0" i="1" smtClean="0">
                        <a:latin typeface="Cambria Math" panose="02040503050406030204" pitchFamily="18" charset="0"/>
                        <a:cs typeface="Arial" panose="020B0604020202020204" pitchFamily="34" charset="0"/>
                      </a:rPr>
                      <m:t>=</m:t>
                    </m:r>
                  </m:oMath>
                </a14:m>
                <a:r>
                  <a:rPr lang="en-US" altLang="ko-KR" sz="800" dirty="0">
                    <a:latin typeface="Arial" panose="020B0604020202020204" pitchFamily="34" charset="0"/>
                    <a:cs typeface="Arial" panose="020B0604020202020204" pitchFamily="34" charset="0"/>
                  </a:rPr>
                  <a:t> the probability with median fitness value</a:t>
                </a: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Notice that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𝑝</m:t>
                        </m:r>
                      </m:e>
                      <m:sub>
                        <m:r>
                          <a:rPr lang="en-US" altLang="ko-KR" sz="1000" b="0" i="1" smtClean="0">
                            <a:latin typeface="Cambria Math" panose="02040503050406030204" pitchFamily="18" charset="0"/>
                            <a:cs typeface="Arial" panose="020B0604020202020204" pitchFamily="34" charset="0"/>
                          </a:rPr>
                          <m:t>𝑏𝑒𝑠𝑡</m:t>
                        </m:r>
                      </m:sub>
                    </m:sSub>
                    <m:r>
                      <a:rPr lang="en-US" altLang="ko-KR" sz="1000" b="0" i="1" smtClean="0">
                        <a:latin typeface="Cambria Math" panose="02040503050406030204" pitchFamily="18" charset="0"/>
                        <a:cs typeface="Arial" panose="020B0604020202020204" pitchFamily="34" charset="0"/>
                      </a:rPr>
                      <m:t>∈(0.5, 1]</m:t>
                    </m:r>
                  </m:oMath>
                </a14:m>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Theorem)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𝑟</m:t>
                    </m:r>
                    <m:r>
                      <a:rPr lang="en-US" altLang="ko-KR" sz="1000" b="0" i="1" smtClean="0">
                        <a:latin typeface="Cambria Math" panose="02040503050406030204" pitchFamily="18" charset="0"/>
                        <a:cs typeface="Arial" panose="020B0604020202020204" pitchFamily="34" charset="0"/>
                      </a:rPr>
                      <m:t>≥2</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𝑝</m:t>
                        </m:r>
                      </m:e>
                      <m:sub>
                        <m:r>
                          <a:rPr lang="en-US" altLang="ko-KR" sz="1000" b="0" i="1" smtClean="0">
                            <a:latin typeface="Cambria Math" panose="02040503050406030204" pitchFamily="18" charset="0"/>
                            <a:cs typeface="Arial" panose="020B0604020202020204" pitchFamily="34" charset="0"/>
                          </a:rPr>
                          <m:t>𝑏𝑒𝑠𝑡</m:t>
                        </m:r>
                      </m:sub>
                    </m:sSub>
                  </m:oMath>
                </a14:m>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Proof) </a:t>
                </a:r>
              </a:p>
              <a:p>
                <a:pPr marL="628650" lvl="1" indent="-171450">
                  <a:buFont typeface="Arial" panose="020B0604020202020204" pitchFamily="34" charset="0"/>
                  <a:buChar char="•"/>
                </a:pPr>
                <a14:m>
                  <m:oMath xmlns:m="http://schemas.openxmlformats.org/officeDocument/2006/math">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𝑚𝑒𝑑𝑖𝑎𝑛</m:t>
                        </m:r>
                      </m:sub>
                    </m:sSub>
                    <m:r>
                      <a:rPr lang="en-US" altLang="ko-KR" sz="1000" i="1">
                        <a:latin typeface="Cambria Math" panose="02040503050406030204" pitchFamily="18" charset="0"/>
                        <a:cs typeface="Arial" panose="020B0604020202020204" pitchFamily="34" charset="0"/>
                      </a:rPr>
                      <m:t>=1−</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𝑏𝑒𝑠𝑡</m:t>
                        </m:r>
                      </m:sub>
                    </m:sSub>
                    <m:r>
                      <a:rPr lang="en-US" altLang="ko-KR" sz="1000" i="1">
                        <a:latin typeface="Cambria Math" panose="02040503050406030204" pitchFamily="18" charset="0"/>
                        <a:cs typeface="Arial" panose="020B0604020202020204" pitchFamily="34" charset="0"/>
                      </a:rPr>
                      <m:t>∈[0, 0.5]</m:t>
                    </m:r>
                  </m:oMath>
                </a14:m>
                <a:endParaRPr lang="en-US" altLang="ko-KR" sz="100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1000" i="1">
                        <a:latin typeface="Cambria Math" panose="02040503050406030204" pitchFamily="18" charset="0"/>
                        <a:cs typeface="Arial" panose="020B0604020202020204" pitchFamily="34" charset="0"/>
                      </a:rPr>
                      <m:t>𝑟</m:t>
                    </m:r>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𝑏𝑒𝑠𝑡</m:t>
                            </m:r>
                          </m:sub>
                        </m:sSub>
                      </m:num>
                      <m:den>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𝑚𝑒𝑑𝑖𝑎𝑛</m:t>
                            </m:r>
                          </m:sub>
                        </m:sSub>
                      </m:den>
                    </m:f>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𝑏𝑒𝑠𝑡</m:t>
                            </m:r>
                          </m:sub>
                        </m:sSub>
                      </m:num>
                      <m:den>
                        <m:r>
                          <a:rPr lang="en-US" altLang="ko-KR" sz="1000" i="1">
                            <a:latin typeface="Cambria Math" panose="02040503050406030204" pitchFamily="18" charset="0"/>
                            <a:cs typeface="Arial" panose="020B0604020202020204" pitchFamily="34" charset="0"/>
                          </a:rPr>
                          <m:t>0.5</m:t>
                        </m:r>
                      </m:den>
                    </m:f>
                    <m:r>
                      <a:rPr lang="en-US" altLang="ko-KR" sz="1000" i="1">
                        <a:latin typeface="Cambria Math" panose="02040503050406030204" pitchFamily="18" charset="0"/>
                        <a:cs typeface="Arial" panose="020B0604020202020204" pitchFamily="34" charset="0"/>
                      </a:rPr>
                      <m:t>=2</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𝑏𝑒𝑠𝑡</m:t>
                        </m:r>
                      </m:sub>
                    </m:sSub>
                  </m:oMath>
                </a14:m>
                <a:r>
                  <a:rPr lang="en-US" altLang="ko-KR" sz="1000" dirty="0">
                    <a:latin typeface="Arial" panose="020B0604020202020204" pitchFamily="34" charset="0"/>
                    <a:cs typeface="Arial" panose="020B0604020202020204" pitchFamily="34" charset="0"/>
                  </a:rPr>
                  <a:t> </a:t>
                </a:r>
              </a:p>
              <a:p>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b="0" i="1" dirty="0">
                    <a:latin typeface="Arial" panose="020B0604020202020204" pitchFamily="34" charset="0"/>
                    <a:cs typeface="Arial" panose="020B0604020202020204" pitchFamily="34" charset="0"/>
                  </a:rPr>
                  <a:t>Impl</a:t>
                </a:r>
                <a:r>
                  <a:rPr lang="en-US" altLang="ko-KR" sz="1000" i="1" dirty="0">
                    <a:latin typeface="Arial" panose="020B0604020202020204" pitchFamily="34" charset="0"/>
                    <a:cs typeface="Arial" panose="020B0604020202020204" pitchFamily="34" charset="0"/>
                  </a:rPr>
                  <a:t>ication) For rank-based selection, selective pressure cannot be lower than 2.0 but in tournament selection, it can. It implies that the tournament selection can be more explorative than the rank-based one</a:t>
                </a:r>
                <a:endParaRPr lang="en-US" altLang="ko-KR" sz="1000" b="0" i="1" dirty="0">
                  <a:latin typeface="Cambria Math" panose="02040503050406030204" pitchFamily="18"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651367"/>
              </a:xfrm>
              <a:prstGeom prst="rect">
                <a:avLst/>
              </a:prstGeom>
              <a:blipFill>
                <a:blip r:embed="rId3"/>
                <a:stretch>
                  <a:fillRect l="-2007" t="-476" r="-2676" b="-1429"/>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117511901"/>
      </p:ext>
    </p:extLst>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Abstract Algorithms</a:t>
            </a:r>
            <a:endParaRPr lang="en"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2252924"/>
              </a:xfrm>
              <a:prstGeom prst="rect">
                <a:avLst/>
              </a:prstGeom>
            </p:spPr>
            <p:txBody>
              <a:bodyPr vert="horz" wrap="square" lIns="0" tIns="12065" rIns="0" bIns="0" rtlCol="0">
                <a:spAutoFit/>
              </a:bodyPr>
              <a:lstStyle/>
              <a:p>
                <a:pPr marL="241300" indent="-228600">
                  <a:lnSpc>
                    <a:spcPct val="100000"/>
                  </a:lnSpc>
                  <a:spcBef>
                    <a:spcPts val="95"/>
                  </a:spcBef>
                  <a:buFont typeface="+mj-lt"/>
                  <a:buAutoNum type="arabicPeriod"/>
                  <a:tabLst>
                    <a:tab pos="224154" algn="l"/>
                  </a:tabLst>
                </a:pPr>
                <a:r>
                  <a:rPr lang="en" altLang="ko-KR" sz="900" dirty="0">
                    <a:latin typeface="Arial"/>
                    <a:cs typeface="Arial"/>
                  </a:rPr>
                  <a:t>Positive phase</a:t>
                </a:r>
              </a:p>
              <a:p>
                <a:pPr marL="698500" lvl="1" indent="-228600">
                  <a:spcBef>
                    <a:spcPts val="95"/>
                  </a:spcBef>
                  <a:buFont typeface="Arial" panose="020B0604020202020204" pitchFamily="34" charset="0"/>
                  <a:buChar char="•"/>
                  <a:tabLst>
                    <a:tab pos="224154" algn="l"/>
                  </a:tabLst>
                </a:pPr>
                <a:r>
                  <a:rPr lang="en" altLang="ko-KR" sz="900" dirty="0">
                    <a:latin typeface="Arial"/>
                    <a:cs typeface="Arial"/>
                  </a:rPr>
                  <a:t>Clamp a data vector on the visible units and set the hidden units to random binary states</a:t>
                </a:r>
              </a:p>
              <a:p>
                <a:pPr marL="698500" lvl="1" indent="-228600">
                  <a:spcBef>
                    <a:spcPts val="95"/>
                  </a:spcBef>
                  <a:buFont typeface="Arial" panose="020B0604020202020204" pitchFamily="34" charset="0"/>
                  <a:buChar char="•"/>
                  <a:tabLst>
                    <a:tab pos="224154" algn="l"/>
                  </a:tabLst>
                </a:pPr>
                <a:r>
                  <a:rPr lang="en" altLang="ko-KR" sz="900" dirty="0">
                    <a:latin typeface="Arial"/>
                    <a:cs typeface="Arial"/>
                  </a:rPr>
                  <a:t>Update the hidden units one at a time until the network reaches thermal equilibrium at a temperature 1(annealing)</a:t>
                </a:r>
              </a:p>
              <a:p>
                <a:pPr marL="698500" lvl="1" indent="-228600">
                  <a:spcBef>
                    <a:spcPts val="95"/>
                  </a:spcBef>
                  <a:buFont typeface="Arial" panose="020B0604020202020204" pitchFamily="34" charset="0"/>
                  <a:buChar char="•"/>
                  <a:tabLst>
                    <a:tab pos="224154" algn="l"/>
                  </a:tabLst>
                </a:pPr>
                <a:r>
                  <a:rPr lang="en" altLang="ko-KR" sz="900" dirty="0">
                    <a:latin typeface="Arial"/>
                    <a:cs typeface="Arial"/>
                  </a:rPr>
                  <a:t>Sample </a:t>
                </a:r>
                <a14:m>
                  <m:oMath xmlns:m="http://schemas.openxmlformats.org/officeDocument/2006/math">
                    <m:r>
                      <a:rPr lang="en-US" altLang="ko-KR" sz="900" b="0" i="1" smtClean="0">
                        <a:latin typeface="Cambria Math" panose="02040503050406030204" pitchFamily="18" charset="0"/>
                        <a:cs typeface="Arial"/>
                      </a:rPr>
                      <m:t>&lt;</m:t>
                    </m:r>
                    <m:sSub>
                      <m:sSubPr>
                        <m:ctrlPr>
                          <a:rPr lang="en-US" altLang="ko-KR" sz="900" b="0" i="1" smtClean="0">
                            <a:latin typeface="Cambria Math" panose="02040503050406030204" pitchFamily="18" charset="0"/>
                            <a:cs typeface="Arial"/>
                          </a:rPr>
                        </m:ctrlPr>
                      </m:sSubPr>
                      <m:e>
                        <m:r>
                          <a:rPr lang="en-US" altLang="ko-KR" sz="900" b="0" i="1" smtClean="0">
                            <a:latin typeface="Cambria Math" panose="02040503050406030204" pitchFamily="18" charset="0"/>
                            <a:cs typeface="Arial"/>
                          </a:rPr>
                          <m:t>𝑠</m:t>
                        </m:r>
                      </m:e>
                      <m:sub>
                        <m:r>
                          <a:rPr lang="en-US" altLang="ko-KR" sz="900" b="0" i="1" smtClean="0">
                            <a:latin typeface="Cambria Math" panose="02040503050406030204" pitchFamily="18" charset="0"/>
                            <a:cs typeface="Arial"/>
                          </a:rPr>
                          <m:t>𝑖</m:t>
                        </m:r>
                      </m:sub>
                    </m:sSub>
                    <m:r>
                      <a:rPr lang="en-US" altLang="ko-KR" sz="900" b="0" i="1" smtClean="0">
                        <a:latin typeface="Cambria Math" panose="02040503050406030204" pitchFamily="18" charset="0"/>
                        <a:cs typeface="Arial"/>
                      </a:rPr>
                      <m:t>,</m:t>
                    </m:r>
                    <m:sSub>
                      <m:sSubPr>
                        <m:ctrlPr>
                          <a:rPr lang="en-US" altLang="ko-KR" sz="900" b="0" i="1" smtClean="0">
                            <a:latin typeface="Cambria Math" panose="02040503050406030204" pitchFamily="18" charset="0"/>
                            <a:cs typeface="Arial"/>
                          </a:rPr>
                        </m:ctrlPr>
                      </m:sSubPr>
                      <m:e>
                        <m:r>
                          <a:rPr lang="en-US" altLang="ko-KR" sz="900" b="0" i="1" smtClean="0">
                            <a:latin typeface="Cambria Math" panose="02040503050406030204" pitchFamily="18" charset="0"/>
                            <a:cs typeface="Arial"/>
                          </a:rPr>
                          <m:t>𝑠</m:t>
                        </m:r>
                      </m:e>
                      <m:sub>
                        <m:r>
                          <a:rPr lang="en-US" altLang="ko-KR" sz="900" b="0" i="1" smtClean="0">
                            <a:latin typeface="Cambria Math" panose="02040503050406030204" pitchFamily="18" charset="0"/>
                            <a:cs typeface="Arial"/>
                          </a:rPr>
                          <m:t>𝑗</m:t>
                        </m:r>
                      </m:sub>
                    </m:sSub>
                    <m:r>
                      <a:rPr lang="en-US" altLang="ko-KR" sz="900" b="0" i="1" smtClean="0">
                        <a:latin typeface="Cambria Math" panose="02040503050406030204" pitchFamily="18" charset="0"/>
                        <a:cs typeface="Arial"/>
                      </a:rPr>
                      <m:t>&gt;</m:t>
                    </m:r>
                  </m:oMath>
                </a14:m>
                <a:r>
                  <a:rPr lang="en" altLang="ko-KR" sz="900" dirty="0">
                    <a:latin typeface="Arial"/>
                    <a:cs typeface="Arial"/>
                  </a:rPr>
                  <a:t> for every connected pair of units</a:t>
                </a:r>
              </a:p>
              <a:p>
                <a:pPr marL="698500" lvl="1" indent="-228600">
                  <a:spcBef>
                    <a:spcPts val="95"/>
                  </a:spcBef>
                  <a:buFont typeface="Arial" panose="020B0604020202020204" pitchFamily="34" charset="0"/>
                  <a:buChar char="•"/>
                  <a:tabLst>
                    <a:tab pos="224154" algn="l"/>
                  </a:tabLst>
                </a:pPr>
                <a:r>
                  <a:rPr lang="en" altLang="ko-KR" sz="900" dirty="0">
                    <a:latin typeface="Arial"/>
                    <a:cs typeface="Arial"/>
                  </a:rPr>
                  <a:t>Repeat</a:t>
                </a:r>
              </a:p>
              <a:p>
                <a:pPr marL="698500" lvl="1" indent="-228600">
                  <a:spcBef>
                    <a:spcPts val="95"/>
                  </a:spcBef>
                  <a:buFont typeface="Arial" panose="020B0604020202020204" pitchFamily="34" charset="0"/>
                  <a:buChar char="•"/>
                  <a:tabLst>
                    <a:tab pos="224154" algn="l"/>
                  </a:tabLst>
                </a:pPr>
                <a:endParaRPr lang="en" altLang="ko-KR" sz="900" dirty="0">
                  <a:latin typeface="Arial"/>
                  <a:cs typeface="Arial"/>
                </a:endParaRPr>
              </a:p>
              <a:p>
                <a:pPr marL="241300" indent="-228600">
                  <a:lnSpc>
                    <a:spcPct val="100000"/>
                  </a:lnSpc>
                  <a:spcBef>
                    <a:spcPts val="95"/>
                  </a:spcBef>
                  <a:buFont typeface="+mj-lt"/>
                  <a:buAutoNum type="arabicPeriod"/>
                  <a:tabLst>
                    <a:tab pos="224154" algn="l"/>
                  </a:tabLst>
                </a:pPr>
                <a:r>
                  <a:rPr lang="en" altLang="ko-KR" sz="900" dirty="0">
                    <a:latin typeface="Arial"/>
                    <a:cs typeface="Arial"/>
                  </a:rPr>
                  <a:t>Negative phase</a:t>
                </a:r>
              </a:p>
              <a:p>
                <a:pPr marL="698500" lvl="1" indent="-228600">
                  <a:spcBef>
                    <a:spcPts val="95"/>
                  </a:spcBef>
                  <a:buFont typeface="Arial" panose="020B0604020202020204" pitchFamily="34" charset="0"/>
                  <a:buChar char="•"/>
                  <a:tabLst>
                    <a:tab pos="224154" algn="l"/>
                  </a:tabLst>
                </a:pPr>
                <a:r>
                  <a:rPr lang="en" altLang="ko-KR" sz="900" dirty="0">
                    <a:latin typeface="Arial"/>
                    <a:cs typeface="Arial"/>
                  </a:rPr>
                  <a:t>Set all the units to random binary states</a:t>
                </a:r>
              </a:p>
              <a:p>
                <a:pPr marL="698500" lvl="1" indent="-228600">
                  <a:spcBef>
                    <a:spcPts val="95"/>
                  </a:spcBef>
                  <a:buFont typeface="Arial" panose="020B0604020202020204" pitchFamily="34" charset="0"/>
                  <a:buChar char="•"/>
                  <a:tabLst>
                    <a:tab pos="224154" algn="l"/>
                  </a:tabLst>
                </a:pPr>
                <a:r>
                  <a:rPr lang="en" altLang="ko-KR" sz="900" dirty="0">
                    <a:latin typeface="Arial"/>
                    <a:cs typeface="Arial"/>
                  </a:rPr>
                  <a:t>Update all the units one at a time until the network reaches thermal equilibrium at a temperature of 1</a:t>
                </a:r>
              </a:p>
              <a:p>
                <a:pPr marL="698500" lvl="1" indent="-228600">
                  <a:spcBef>
                    <a:spcPts val="95"/>
                  </a:spcBef>
                  <a:buFont typeface="Arial" panose="020B0604020202020204" pitchFamily="34" charset="0"/>
                  <a:buChar char="•"/>
                  <a:tabLst>
                    <a:tab pos="224154" algn="l"/>
                  </a:tabLst>
                </a:pPr>
                <a:r>
                  <a:rPr lang="en" altLang="ko-KR" sz="900" dirty="0">
                    <a:latin typeface="Arial"/>
                    <a:cs typeface="Arial"/>
                  </a:rPr>
                  <a:t>Sample </a:t>
                </a:r>
                <a14:m>
                  <m:oMath xmlns:m="http://schemas.openxmlformats.org/officeDocument/2006/math">
                    <m:r>
                      <a:rPr lang="en-US" altLang="ko-KR" sz="900" i="1">
                        <a:latin typeface="Cambria Math" panose="02040503050406030204" pitchFamily="18" charset="0"/>
                        <a:cs typeface="Arial"/>
                      </a:rPr>
                      <m:t>&lt;</m:t>
                    </m:r>
                    <m:sSub>
                      <m:sSubPr>
                        <m:ctrlPr>
                          <a:rPr lang="en-US" altLang="ko-KR" sz="900" i="1">
                            <a:latin typeface="Cambria Math" panose="02040503050406030204" pitchFamily="18" charset="0"/>
                            <a:cs typeface="Arial"/>
                          </a:rPr>
                        </m:ctrlPr>
                      </m:sSubPr>
                      <m:e>
                        <m:r>
                          <a:rPr lang="en-US" altLang="ko-KR" sz="900" i="1">
                            <a:latin typeface="Cambria Math" panose="02040503050406030204" pitchFamily="18" charset="0"/>
                            <a:cs typeface="Arial"/>
                          </a:rPr>
                          <m:t>𝑠</m:t>
                        </m:r>
                      </m:e>
                      <m:sub>
                        <m:r>
                          <a:rPr lang="en-US" altLang="ko-KR" sz="900" i="1">
                            <a:latin typeface="Cambria Math" panose="02040503050406030204" pitchFamily="18" charset="0"/>
                            <a:cs typeface="Arial"/>
                          </a:rPr>
                          <m:t>𝑖</m:t>
                        </m:r>
                      </m:sub>
                    </m:sSub>
                    <m:r>
                      <a:rPr lang="en-US" altLang="ko-KR" sz="900" i="1">
                        <a:latin typeface="Cambria Math" panose="02040503050406030204" pitchFamily="18" charset="0"/>
                        <a:cs typeface="Arial"/>
                      </a:rPr>
                      <m:t>,</m:t>
                    </m:r>
                    <m:sSub>
                      <m:sSubPr>
                        <m:ctrlPr>
                          <a:rPr lang="en-US" altLang="ko-KR" sz="900" i="1">
                            <a:latin typeface="Cambria Math" panose="02040503050406030204" pitchFamily="18" charset="0"/>
                            <a:cs typeface="Arial"/>
                          </a:rPr>
                        </m:ctrlPr>
                      </m:sSubPr>
                      <m:e>
                        <m:r>
                          <a:rPr lang="en-US" altLang="ko-KR" sz="900" i="1">
                            <a:latin typeface="Cambria Math" panose="02040503050406030204" pitchFamily="18" charset="0"/>
                            <a:cs typeface="Arial"/>
                          </a:rPr>
                          <m:t>𝑠</m:t>
                        </m:r>
                      </m:e>
                      <m:sub>
                        <m:r>
                          <a:rPr lang="en-US" altLang="ko-KR" sz="900" i="1">
                            <a:latin typeface="Cambria Math" panose="02040503050406030204" pitchFamily="18" charset="0"/>
                            <a:cs typeface="Arial"/>
                          </a:rPr>
                          <m:t>𝑗</m:t>
                        </m:r>
                      </m:sub>
                    </m:sSub>
                    <m:r>
                      <a:rPr lang="en-US" altLang="ko-KR" sz="900" i="1">
                        <a:latin typeface="Cambria Math" panose="02040503050406030204" pitchFamily="18" charset="0"/>
                        <a:cs typeface="Arial"/>
                      </a:rPr>
                      <m:t>&gt;</m:t>
                    </m:r>
                  </m:oMath>
                </a14:m>
                <a:r>
                  <a:rPr lang="en" altLang="ko-KR" sz="900" dirty="0">
                    <a:latin typeface="Arial"/>
                    <a:cs typeface="Arial"/>
                  </a:rPr>
                  <a:t> for every connected pair of units</a:t>
                </a:r>
              </a:p>
              <a:p>
                <a:pPr marL="698500" lvl="1" indent="-228600">
                  <a:spcBef>
                    <a:spcPts val="95"/>
                  </a:spcBef>
                  <a:buFont typeface="Arial" panose="020B0604020202020204" pitchFamily="34" charset="0"/>
                  <a:buChar char="•"/>
                  <a:tabLst>
                    <a:tab pos="224154" algn="l"/>
                  </a:tabLst>
                </a:pPr>
                <a:r>
                  <a:rPr lang="en" altLang="ko-KR" sz="900" dirty="0">
                    <a:latin typeface="Arial"/>
                    <a:cs typeface="Arial"/>
                  </a:rPr>
                  <a:t>Repeat</a:t>
                </a:r>
              </a:p>
              <a:p>
                <a:pPr marL="698500" lvl="1" indent="-228600">
                  <a:spcBef>
                    <a:spcPts val="95"/>
                  </a:spcBef>
                  <a:buFont typeface="Arial" panose="020B0604020202020204" pitchFamily="34" charset="0"/>
                  <a:buChar char="•"/>
                  <a:tabLst>
                    <a:tab pos="224154" algn="l"/>
                  </a:tabLst>
                </a:pPr>
                <a:endParaRPr lang="en" altLang="ko-KR" sz="900" dirty="0">
                  <a:latin typeface="Arial"/>
                  <a:cs typeface="Arial"/>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2252924"/>
              </a:xfrm>
              <a:prstGeom prst="rect">
                <a:avLst/>
              </a:prstGeom>
              <a:blipFill>
                <a:blip r:embed="rId3"/>
                <a:stretch>
                  <a:fillRect l="-1333" t="-559"/>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603125059"/>
      </p:ext>
    </p:extLst>
  </p:cSld>
  <p:clrMapOvr>
    <a:masterClrMapping/>
  </p:clrMapOvr>
  <p:transition>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27587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b="0" dirty="0">
                    <a:latin typeface="Arial" panose="020B0604020202020204" pitchFamily="34" charset="0"/>
                    <a:cs typeface="Arial" panose="020B0604020202020204" pitchFamily="34" charset="0"/>
                  </a:rPr>
                  <a:t>[25] The</a:t>
                </a:r>
                <a:r>
                  <a:rPr lang="en-US" altLang="ko-KR" sz="1000" dirty="0">
                    <a:latin typeface="Arial" panose="020B0604020202020204" pitchFamily="34" charset="0"/>
                    <a:cs typeface="Arial" panose="020B0604020202020204" pitchFamily="34" charset="0"/>
                  </a:rPr>
                  <a:t> other important quantity to express the behavior of certain selection algorithm is the </a:t>
                </a:r>
                <a:r>
                  <a:rPr lang="en-US" altLang="ko-KR" sz="1000" b="1" i="1" dirty="0">
                    <a:latin typeface="Arial" panose="020B0604020202020204" pitchFamily="34" charset="0"/>
                    <a:cs typeface="Arial" panose="020B0604020202020204" pitchFamily="34" charset="0"/>
                  </a:rPr>
                  <a:t>loss of diversity</a:t>
                </a:r>
              </a:p>
              <a:p>
                <a:pPr marL="171450" indent="-171450">
                  <a:buFont typeface="Arial" panose="020B0604020202020204" pitchFamily="34" charset="0"/>
                  <a:buChar char="•"/>
                </a:pPr>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Definition) The loss of diversity is the proportion of individuals of a population that are not selected during the selection phase</a:t>
                </a:r>
              </a:p>
              <a:p>
                <a:pPr marL="171450" indent="-171450">
                  <a:buFont typeface="Arial" panose="020B0604020202020204" pitchFamily="34" charset="0"/>
                  <a:buChar char="•"/>
                </a:pPr>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Theorem) Let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𝐷</m:t>
                        </m:r>
                      </m:e>
                      <m:sub>
                        <m:r>
                          <a:rPr lang="en-US" altLang="ko-KR" sz="1000" b="0" i="1" smtClean="0">
                            <a:latin typeface="Cambria Math" panose="02040503050406030204" pitchFamily="18" charset="0"/>
                            <a:cs typeface="Arial" panose="020B0604020202020204" pitchFamily="34" charset="0"/>
                          </a:rPr>
                          <m:t>𝑇</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𝑡</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𝑁</m:t>
                    </m:r>
                    <m:r>
                      <a:rPr lang="en-US" altLang="ko-KR" sz="1000" b="0" i="1" smtClean="0">
                        <a:latin typeface="Cambria Math" panose="02040503050406030204" pitchFamily="18" charset="0"/>
                        <a:cs typeface="Arial" panose="020B0604020202020204" pitchFamily="34" charset="0"/>
                      </a:rPr>
                      <m:t>)</m:t>
                    </m:r>
                  </m:oMath>
                </a14:m>
                <a:r>
                  <a:rPr lang="en-US" altLang="ko-KR" sz="1000" i="1" dirty="0">
                    <a:latin typeface="Arial" panose="020B0604020202020204" pitchFamily="34" charset="0"/>
                    <a:cs typeface="Arial" panose="020B0604020202020204" pitchFamily="34" charset="0"/>
                  </a:rPr>
                  <a:t> denote the expected loss of diversity in tournament selection with tournament size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𝑡</m:t>
                    </m:r>
                  </m:oMath>
                </a14:m>
                <a:r>
                  <a:rPr lang="en-US" altLang="ko-KR" sz="1000" i="1" dirty="0">
                    <a:latin typeface="Arial" panose="020B0604020202020204" pitchFamily="34" charset="0"/>
                    <a:cs typeface="Arial" panose="020B0604020202020204" pitchFamily="34" charset="0"/>
                  </a:rPr>
                  <a:t> and population size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𝑁</m:t>
                    </m:r>
                  </m:oMath>
                </a14:m>
                <a:r>
                  <a:rPr lang="en-US" altLang="ko-KR" sz="1000" i="1" dirty="0">
                    <a:latin typeface="Arial" panose="020B0604020202020204" pitchFamily="34" charset="0"/>
                    <a:cs typeface="Arial" panose="020B0604020202020204" pitchFamily="34" charset="0"/>
                  </a:rPr>
                  <a:t>. Then</a:t>
                </a:r>
              </a:p>
              <a:p>
                <a:pPr lvl="1"/>
                <a:r>
                  <a:rPr lang="en-US" altLang="ko-KR" sz="1000" i="1" dirty="0">
                    <a:latin typeface="Arial" panose="020B0604020202020204" pitchFamily="34" charset="0"/>
                    <a:cs typeface="Arial" panose="020B0604020202020204" pitchFamily="34" charset="0"/>
                  </a:rPr>
                  <a:t>(a) </a:t>
                </a:r>
                <a14:m>
                  <m:oMath xmlns:m="http://schemas.openxmlformats.org/officeDocument/2006/math">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𝐷</m:t>
                        </m:r>
                      </m:e>
                      <m:sub>
                        <m:r>
                          <a:rPr lang="en-US" altLang="ko-KR" sz="1000" i="1">
                            <a:latin typeface="Cambria Math" panose="02040503050406030204" pitchFamily="18" charset="0"/>
                            <a:cs typeface="Arial" panose="020B0604020202020204" pitchFamily="34" charset="0"/>
                          </a:rPr>
                          <m:t>𝑇</m:t>
                        </m:r>
                      </m:sub>
                    </m:sSub>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𝑡</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𝑁</m:t>
                        </m:r>
                      </m:e>
                    </m:d>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r>
                          <a:rPr lang="en-US" altLang="ko-KR" sz="1000" i="1">
                            <a:latin typeface="Cambria Math" panose="02040503050406030204" pitchFamily="18" charset="0"/>
                            <a:cs typeface="Arial" panose="020B0604020202020204" pitchFamily="34" charset="0"/>
                          </a:rPr>
                          <m:t>1</m:t>
                        </m:r>
                      </m:num>
                      <m:den>
                        <m:r>
                          <a:rPr lang="en-US" altLang="ko-KR" sz="1000" i="1">
                            <a:latin typeface="Cambria Math" panose="02040503050406030204" pitchFamily="18" charset="0"/>
                            <a:cs typeface="Arial" panose="020B0604020202020204" pitchFamily="34" charset="0"/>
                          </a:rPr>
                          <m:t>𝑁</m:t>
                        </m:r>
                      </m:den>
                    </m:f>
                    <m:nary>
                      <m:naryPr>
                        <m:chr m:val="∑"/>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𝑘</m:t>
                        </m:r>
                        <m:r>
                          <a:rPr lang="en-US" altLang="ko-KR" sz="1000" i="1">
                            <a:latin typeface="Cambria Math" panose="02040503050406030204" pitchFamily="18" charset="0"/>
                            <a:cs typeface="Arial" panose="020B0604020202020204" pitchFamily="34" charset="0"/>
                          </a:rPr>
                          <m:t>=1</m:t>
                        </m:r>
                      </m:sub>
                      <m:sup>
                        <m:r>
                          <a:rPr lang="en-US" altLang="ko-KR" sz="1000" i="1">
                            <a:latin typeface="Cambria Math" panose="02040503050406030204" pitchFamily="18" charset="0"/>
                            <a:cs typeface="Arial" panose="020B0604020202020204" pitchFamily="34" charset="0"/>
                          </a:rPr>
                          <m:t>𝑁</m:t>
                        </m:r>
                      </m:sup>
                      <m:e>
                        <m:sSup>
                          <m:sSupPr>
                            <m:ctrlPr>
                              <a:rPr lang="en-US" altLang="ko-KR" sz="1000" i="1">
                                <a:latin typeface="Cambria Math" panose="02040503050406030204" pitchFamily="18" charset="0"/>
                                <a:cs typeface="Arial" panose="020B0604020202020204" pitchFamily="34" charset="0"/>
                              </a:rPr>
                            </m:ctrlPr>
                          </m:sSupPr>
                          <m:e>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1−</m:t>
                                </m:r>
                                <m:f>
                                  <m:fPr>
                                    <m:ctrlPr>
                                      <a:rPr lang="en-US" altLang="ko-KR" sz="1000" i="1">
                                        <a:latin typeface="Cambria Math" panose="02040503050406030204" pitchFamily="18" charset="0"/>
                                        <a:cs typeface="Arial" panose="020B0604020202020204" pitchFamily="34" charset="0"/>
                                      </a:rPr>
                                    </m:ctrlPr>
                                  </m:fPr>
                                  <m:num>
                                    <m:sSup>
                                      <m:sSupPr>
                                        <m:ctrlPr>
                                          <a:rPr lang="en-US" altLang="ko-KR" sz="1000" i="1">
                                            <a:latin typeface="Cambria Math" panose="02040503050406030204" pitchFamily="18" charset="0"/>
                                            <a:cs typeface="Arial" panose="020B0604020202020204" pitchFamily="34" charset="0"/>
                                          </a:rPr>
                                        </m:ctrlPr>
                                      </m:sSupPr>
                                      <m:e>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𝑘</m:t>
                                            </m:r>
                                          </m:e>
                                          <m:sup>
                                            <m:r>
                                              <a:rPr lang="en-US" altLang="ko-KR" sz="1000" i="1">
                                                <a:latin typeface="Cambria Math" panose="02040503050406030204" pitchFamily="18" charset="0"/>
                                                <a:cs typeface="Arial" panose="020B0604020202020204" pitchFamily="34" charset="0"/>
                                              </a:rPr>
                                              <m:t>𝑡</m:t>
                                            </m:r>
                                          </m:sup>
                                        </m:sSup>
                                        <m:r>
                                          <a:rPr lang="en-US" altLang="ko-KR" sz="1000" i="1">
                                            <a:latin typeface="Cambria Math" panose="02040503050406030204" pitchFamily="18" charset="0"/>
                                            <a:cs typeface="Arial" panose="020B0604020202020204" pitchFamily="34" charset="0"/>
                                          </a:rPr>
                                          <m:t>−</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𝑘</m:t>
                                            </m:r>
                                            <m:r>
                                              <a:rPr lang="en-US" altLang="ko-KR" sz="1000" i="1">
                                                <a:latin typeface="Cambria Math" panose="02040503050406030204" pitchFamily="18" charset="0"/>
                                                <a:cs typeface="Arial" panose="020B0604020202020204" pitchFamily="34" charset="0"/>
                                              </a:rPr>
                                              <m:t>−1</m:t>
                                            </m:r>
                                          </m:e>
                                        </m:d>
                                      </m:e>
                                      <m:sup>
                                        <m:r>
                                          <a:rPr lang="en-US" altLang="ko-KR" sz="1000" i="1">
                                            <a:latin typeface="Cambria Math" panose="02040503050406030204" pitchFamily="18" charset="0"/>
                                            <a:cs typeface="Arial" panose="020B0604020202020204" pitchFamily="34" charset="0"/>
                                          </a:rPr>
                                          <m:t>𝑡</m:t>
                                        </m:r>
                                      </m:sup>
                                    </m:sSup>
                                  </m:num>
                                  <m:den>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𝑁</m:t>
                                        </m:r>
                                      </m:e>
                                      <m:sup>
                                        <m:r>
                                          <a:rPr lang="en-US" altLang="ko-KR" sz="1000" i="1">
                                            <a:latin typeface="Cambria Math" panose="02040503050406030204" pitchFamily="18" charset="0"/>
                                            <a:cs typeface="Arial" panose="020B0604020202020204" pitchFamily="34" charset="0"/>
                                          </a:rPr>
                                          <m:t>𝑡</m:t>
                                        </m:r>
                                      </m:sup>
                                    </m:sSup>
                                  </m:den>
                                </m:f>
                              </m:e>
                            </m:d>
                          </m:e>
                          <m:sup>
                            <m:r>
                              <a:rPr lang="en-US" altLang="ko-KR" sz="1000" i="1">
                                <a:latin typeface="Cambria Math" panose="02040503050406030204" pitchFamily="18" charset="0"/>
                                <a:cs typeface="Arial" panose="020B0604020202020204" pitchFamily="34" charset="0"/>
                              </a:rPr>
                              <m:t>𝑁</m:t>
                            </m:r>
                          </m:sup>
                        </m:sSup>
                      </m:e>
                    </m:nary>
                  </m:oMath>
                </a14:m>
                <a:endParaRPr lang="en-US" altLang="ko-KR" sz="1000" i="1" dirty="0">
                  <a:latin typeface="Arial" panose="020B0604020202020204" pitchFamily="34" charset="0"/>
                  <a:cs typeface="Arial" panose="020B0604020202020204" pitchFamily="34" charset="0"/>
                </a:endParaRPr>
              </a:p>
              <a:p>
                <a:pPr lvl="1"/>
                <a:r>
                  <a:rPr lang="en-US" altLang="ko-KR" sz="1000" i="1" dirty="0">
                    <a:latin typeface="Arial" panose="020B0604020202020204" pitchFamily="34" charset="0"/>
                    <a:cs typeface="Arial" panose="020B0604020202020204" pitchFamily="34" charset="0"/>
                  </a:rPr>
                  <a:t>(b) </a:t>
                </a:r>
                <a14:m>
                  <m:oMath xmlns:m="http://schemas.openxmlformats.org/officeDocument/2006/math">
                    <m:func>
                      <m:funcPr>
                        <m:ctrlPr>
                          <a:rPr lang="en-US" altLang="ko-KR" sz="1000" i="1">
                            <a:latin typeface="Cambria Math" panose="02040503050406030204" pitchFamily="18" charset="0"/>
                            <a:cs typeface="Arial" panose="020B0604020202020204" pitchFamily="34" charset="0"/>
                          </a:rPr>
                        </m:ctrlPr>
                      </m:funcPr>
                      <m:fName>
                        <m:limLow>
                          <m:limLowPr>
                            <m:ctrlPr>
                              <a:rPr lang="en-US" altLang="ko-KR" sz="1000" i="1">
                                <a:latin typeface="Cambria Math" panose="02040503050406030204" pitchFamily="18" charset="0"/>
                                <a:cs typeface="Arial" panose="020B0604020202020204" pitchFamily="34" charset="0"/>
                              </a:rPr>
                            </m:ctrlPr>
                          </m:limLowPr>
                          <m:e>
                            <m:r>
                              <m:rPr>
                                <m:sty m:val="p"/>
                              </m:rPr>
                              <a:rPr lang="en-US" altLang="ko-KR" sz="1000">
                                <a:latin typeface="Cambria Math" panose="02040503050406030204" pitchFamily="18" charset="0"/>
                                <a:cs typeface="Arial" panose="020B0604020202020204" pitchFamily="34" charset="0"/>
                              </a:rPr>
                              <m:t>lim</m:t>
                            </m:r>
                          </m:e>
                          <m:lim>
                            <m:r>
                              <a:rPr lang="en-US" altLang="ko-KR" sz="1000" i="1">
                                <a:latin typeface="Cambria Math" panose="02040503050406030204" pitchFamily="18" charset="0"/>
                                <a:cs typeface="Arial" panose="020B0604020202020204" pitchFamily="34" charset="0"/>
                              </a:rPr>
                              <m:t>𝑁</m:t>
                            </m:r>
                            <m:r>
                              <a:rPr lang="en-US" altLang="ko-KR" sz="1000" i="1">
                                <a:latin typeface="Cambria Math" panose="02040503050406030204" pitchFamily="18" charset="0"/>
                                <a:cs typeface="Arial" panose="020B0604020202020204" pitchFamily="34" charset="0"/>
                              </a:rPr>
                              <m:t>→∞</m:t>
                            </m:r>
                          </m:lim>
                        </m:limLow>
                      </m:fName>
                      <m:e>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𝐷</m:t>
                            </m:r>
                          </m:e>
                          <m:sub>
                            <m:r>
                              <a:rPr lang="en-US" altLang="ko-KR" sz="1000" i="1">
                                <a:latin typeface="Cambria Math" panose="02040503050406030204" pitchFamily="18" charset="0"/>
                                <a:cs typeface="Arial" panose="020B0604020202020204" pitchFamily="34" charset="0"/>
                              </a:rPr>
                              <m:t>𝑇</m:t>
                            </m:r>
                          </m:sub>
                        </m:sSub>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𝑡</m:t>
                        </m:r>
                        <m:r>
                          <a:rPr lang="en-US" altLang="ko-KR" sz="1000" i="1">
                            <a:latin typeface="Cambria Math" panose="02040503050406030204" pitchFamily="18" charset="0"/>
                            <a:cs typeface="Arial" panose="020B0604020202020204" pitchFamily="34" charset="0"/>
                          </a:rPr>
                          <m:t>, </m:t>
                        </m:r>
                        <m:r>
                          <a:rPr lang="en-US" altLang="ko-KR" sz="1000" i="1">
                            <a:latin typeface="Cambria Math" panose="02040503050406030204" pitchFamily="18" charset="0"/>
                            <a:cs typeface="Arial" panose="020B0604020202020204" pitchFamily="34" charset="0"/>
                          </a:rPr>
                          <m:t>𝑁</m:t>
                        </m:r>
                        <m:r>
                          <a:rPr lang="en-US" altLang="ko-KR" sz="1000" i="1">
                            <a:latin typeface="Cambria Math" panose="02040503050406030204" pitchFamily="18" charset="0"/>
                            <a:cs typeface="Arial" panose="020B0604020202020204" pitchFamily="34" charset="0"/>
                          </a:rPr>
                          <m:t>)</m:t>
                        </m:r>
                      </m:e>
                    </m:func>
                    <m:r>
                      <a:rPr lang="en-US" altLang="ko-KR" sz="1000" i="1">
                        <a:latin typeface="Cambria Math" panose="02040503050406030204" pitchFamily="18" charset="0"/>
                        <a:cs typeface="Arial" panose="020B0604020202020204" pitchFamily="34" charset="0"/>
                      </a:rPr>
                      <m:t>=</m:t>
                    </m:r>
                    <m:nary>
                      <m:naryPr>
                        <m:chr m:val="∑"/>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𝑎</m:t>
                        </m:r>
                        <m:r>
                          <a:rPr lang="en-US" altLang="ko-KR" sz="1000" i="1">
                            <a:latin typeface="Cambria Math" panose="02040503050406030204" pitchFamily="18" charset="0"/>
                            <a:cs typeface="Arial" panose="020B0604020202020204" pitchFamily="34" charset="0"/>
                          </a:rPr>
                          <m:t>=2</m:t>
                        </m:r>
                      </m:sub>
                      <m:sup>
                        <m:r>
                          <a:rPr lang="en-US" altLang="ko-KR" sz="1000" i="1">
                            <a:latin typeface="Cambria Math" panose="02040503050406030204" pitchFamily="18" charset="0"/>
                            <a:cs typeface="Arial" panose="020B0604020202020204" pitchFamily="34" charset="0"/>
                          </a:rPr>
                          <m:t>∞</m:t>
                        </m:r>
                      </m:sup>
                      <m:e>
                        <m:f>
                          <m:fPr>
                            <m:ctrlPr>
                              <a:rPr lang="en-US" altLang="ko-KR" sz="1000" i="1">
                                <a:latin typeface="Cambria Math" panose="02040503050406030204" pitchFamily="18" charset="0"/>
                                <a:cs typeface="Arial" panose="020B0604020202020204" pitchFamily="34" charset="0"/>
                              </a:rPr>
                            </m:ctrlPr>
                          </m:fPr>
                          <m:num>
                            <m:sSup>
                              <m:sSupPr>
                                <m:ctrlPr>
                                  <a:rPr lang="en-US" altLang="ko-KR" sz="1000" i="1">
                                    <a:latin typeface="Cambria Math" panose="02040503050406030204" pitchFamily="18" charset="0"/>
                                    <a:cs typeface="Arial" panose="020B0604020202020204" pitchFamily="34" charset="0"/>
                                  </a:rPr>
                                </m:ctrlPr>
                              </m:sSupPr>
                              <m:e>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𝑡</m:t>
                                    </m:r>
                                  </m:e>
                                </m:d>
                              </m:e>
                              <m:sup>
                                <m:r>
                                  <a:rPr lang="en-US" altLang="ko-KR" sz="1000" i="1">
                                    <a:latin typeface="Cambria Math" panose="02040503050406030204" pitchFamily="18" charset="0"/>
                                    <a:cs typeface="Arial" panose="020B0604020202020204" pitchFamily="34" charset="0"/>
                                  </a:rPr>
                                  <m:t>𝑎</m:t>
                                </m:r>
                              </m:sup>
                            </m:sSup>
                          </m:num>
                          <m:den>
                            <m:r>
                              <a:rPr lang="en-US" altLang="ko-KR" sz="1000" i="1">
                                <a:latin typeface="Cambria Math" panose="02040503050406030204" pitchFamily="18" charset="0"/>
                                <a:cs typeface="Arial" panose="020B0604020202020204" pitchFamily="34" charset="0"/>
                              </a:rPr>
                              <m:t>𝑎</m:t>
                            </m:r>
                            <m:r>
                              <a:rPr lang="en-US" altLang="ko-KR" sz="1000" i="1">
                                <a:latin typeface="Cambria Math" panose="02040503050406030204" pitchFamily="18" charset="0"/>
                                <a:cs typeface="Arial" panose="020B0604020202020204" pitchFamily="34" charset="0"/>
                              </a:rPr>
                              <m:t>!</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𝑎𝑡</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𝑎</m:t>
                                </m:r>
                                <m:r>
                                  <a:rPr lang="en-US" altLang="ko-KR" sz="1000" i="1">
                                    <a:latin typeface="Cambria Math" panose="02040503050406030204" pitchFamily="18" charset="0"/>
                                    <a:cs typeface="Arial" panose="020B0604020202020204" pitchFamily="34" charset="0"/>
                                  </a:rPr>
                                  <m:t>+1</m:t>
                                </m:r>
                              </m:e>
                            </m:d>
                          </m:den>
                        </m:f>
                      </m:e>
                    </m:nary>
                  </m:oMath>
                </a14:m>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Specifically, </a:t>
                </a:r>
                <a14:m>
                  <m:oMath xmlns:m="http://schemas.openxmlformats.org/officeDocument/2006/math">
                    <m:limLow>
                      <m:limLowPr>
                        <m:ctrlPr>
                          <a:rPr lang="en-US" altLang="ko-KR" sz="1000" b="0" i="1" smtClean="0">
                            <a:latin typeface="Cambria Math" panose="02040503050406030204" pitchFamily="18" charset="0"/>
                            <a:cs typeface="Arial" panose="020B0604020202020204" pitchFamily="34" charset="0"/>
                          </a:rPr>
                        </m:ctrlPr>
                      </m:limLowPr>
                      <m:e>
                        <m:r>
                          <m:rPr>
                            <m:sty m:val="p"/>
                          </m:rPr>
                          <a:rPr lang="en-US" altLang="ko-KR" sz="1000" b="0" i="0" smtClean="0">
                            <a:latin typeface="Cambria Math" panose="02040503050406030204" pitchFamily="18" charset="0"/>
                            <a:cs typeface="Arial" panose="020B0604020202020204" pitchFamily="34" charset="0"/>
                          </a:rPr>
                          <m:t>lim</m:t>
                        </m:r>
                      </m:e>
                      <m:lim>
                        <m:r>
                          <a:rPr lang="en-US" altLang="ko-KR" sz="1000" b="0" i="1" smtClean="0">
                            <a:latin typeface="Cambria Math" panose="02040503050406030204" pitchFamily="18" charset="0"/>
                            <a:cs typeface="Arial" panose="020B0604020202020204" pitchFamily="34" charset="0"/>
                          </a:rPr>
                          <m:t>𝑁</m:t>
                        </m:r>
                        <m:r>
                          <a:rPr lang="en-US" altLang="ko-KR" sz="1000" b="0" i="1" smtClean="0">
                            <a:latin typeface="Cambria Math" panose="02040503050406030204" pitchFamily="18" charset="0"/>
                            <a:cs typeface="Arial" panose="020B0604020202020204" pitchFamily="34" charset="0"/>
                          </a:rPr>
                          <m:t>→∞</m:t>
                        </m:r>
                      </m:lim>
                    </m:limLow>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𝐷</m:t>
                        </m:r>
                      </m:e>
                      <m:sub>
                        <m:r>
                          <a:rPr lang="en-US" altLang="ko-KR" sz="1000" b="0" i="1" smtClean="0">
                            <a:latin typeface="Cambria Math" panose="02040503050406030204" pitchFamily="18" charset="0"/>
                            <a:cs typeface="Arial" panose="020B0604020202020204" pitchFamily="34" charset="0"/>
                          </a:rPr>
                          <m:t>𝑇</m:t>
                        </m:r>
                      </m:sub>
                    </m:sSub>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1, </m:t>
                        </m:r>
                        <m:r>
                          <a:rPr lang="en-US" altLang="ko-KR" sz="1000" b="0" i="1" smtClean="0">
                            <a:latin typeface="Cambria Math" panose="02040503050406030204" pitchFamily="18" charset="0"/>
                            <a:cs typeface="Arial" panose="020B0604020202020204" pitchFamily="34" charset="0"/>
                          </a:rPr>
                          <m:t>𝑁</m:t>
                        </m:r>
                      </m:e>
                    </m:d>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𝑒</m:t>
                        </m:r>
                      </m:e>
                      <m:sup>
                        <m:r>
                          <a:rPr lang="en-US" altLang="ko-KR" sz="1000" b="0" i="1" smtClean="0">
                            <a:latin typeface="Cambria Math" panose="02040503050406030204" pitchFamily="18" charset="0"/>
                            <a:cs typeface="Arial" panose="020B0604020202020204" pitchFamily="34" charset="0"/>
                          </a:rPr>
                          <m:t>−1</m:t>
                        </m:r>
                      </m:sup>
                    </m:sSup>
                  </m:oMath>
                </a14:m>
                <a:endParaRPr lang="en-US" altLang="ko-KR" sz="1000" i="1"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275879"/>
              </a:xfrm>
              <a:prstGeom prst="rect">
                <a:avLst/>
              </a:prstGeom>
              <a:blipFill>
                <a:blip r:embed="rId3"/>
                <a:stretch>
                  <a:fillRect l="-2007" t="-552" r="-1672" b="-552"/>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934220789"/>
      </p:ext>
    </p:extLst>
  </p:cSld>
  <p:clrMapOvr>
    <a:masterClrMapping/>
  </p:clrMapOvr>
  <p:transition>
    <p:cu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76319"/>
              </a:xfrm>
              <a:prstGeom prst="rect">
                <a:avLst/>
              </a:prstGeom>
            </p:spPr>
            <p:txBody>
              <a:bodyPr vert="horz" wrap="square" lIns="0" tIns="12065" rIns="0" bIns="0" rtlCol="0">
                <a:spAutoFit/>
              </a:bodyPr>
              <a:lstStyle/>
              <a:p>
                <a:pPr marL="339762" indent="-339762">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Theorem) Consider an arbitrary selection procedure in which individuals are selected one by one according to some selection probability distribution. Let </a:t>
                </a:r>
                <a14:m>
                  <m:oMath xmlns:m="http://schemas.openxmlformats.org/officeDocument/2006/math">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𝑘</m:t>
                        </m:r>
                      </m:sub>
                    </m:sSub>
                  </m:oMath>
                </a14:m>
                <a:r>
                  <a:rPr lang="en-US" altLang="ko-KR" sz="1000" i="1" dirty="0">
                    <a:latin typeface="Arial" panose="020B0604020202020204" pitchFamily="34" charset="0"/>
                    <a:cs typeface="Arial" panose="020B0604020202020204" pitchFamily="34" charset="0"/>
                  </a:rPr>
                  <a:t> be the selection probability assigned to the individual of rank </a:t>
                </a:r>
                <a14:m>
                  <m:oMath xmlns:m="http://schemas.openxmlformats.org/officeDocument/2006/math">
                    <m:r>
                      <a:rPr lang="en-US" altLang="ko-KR" sz="1000" i="1">
                        <a:latin typeface="Cambria Math" panose="02040503050406030204" pitchFamily="18" charset="0"/>
                        <a:cs typeface="Arial" panose="020B0604020202020204" pitchFamily="34" charset="0"/>
                      </a:rPr>
                      <m:t>𝑘</m:t>
                    </m:r>
                  </m:oMath>
                </a14:m>
                <a:r>
                  <a:rPr lang="en-US" altLang="ko-KR" sz="1000" i="1" dirty="0">
                    <a:latin typeface="Arial" panose="020B0604020202020204" pitchFamily="34" charset="0"/>
                    <a:cs typeface="Arial" panose="020B0604020202020204" pitchFamily="34" charset="0"/>
                  </a:rPr>
                  <a:t>, and let </a:t>
                </a:r>
                <a14:m>
                  <m:oMath xmlns:m="http://schemas.openxmlformats.org/officeDocument/2006/math">
                    <m:r>
                      <m:rPr>
                        <m:nor/>
                      </m:rPr>
                      <a:rPr lang="en-US" altLang="ko-KR" sz="1000">
                        <a:latin typeface="Cambria Math" panose="02040503050406030204" pitchFamily="18" charset="0"/>
                        <a:cs typeface="Arial" panose="020B0604020202020204" pitchFamily="34" charset="0"/>
                      </a:rPr>
                      <m:t>N</m:t>
                    </m:r>
                  </m:oMath>
                </a14:m>
                <a:r>
                  <a:rPr lang="en-US" altLang="ko-KR" sz="1000" i="1" dirty="0">
                    <a:latin typeface="Arial" panose="020B0604020202020204" pitchFamily="34" charset="0"/>
                    <a:cs typeface="Arial" panose="020B0604020202020204" pitchFamily="34" charset="0"/>
                  </a:rPr>
                  <a:t> be the population size. Then</a:t>
                </a:r>
              </a:p>
              <a:p>
                <a:pPr lvl="2"/>
                <a:r>
                  <a:rPr lang="en-US" altLang="ko-KR" sz="1000" i="1" dirty="0">
                    <a:latin typeface="Arial" panose="020B0604020202020204" pitchFamily="34" charset="0"/>
                    <a:cs typeface="Arial" panose="020B0604020202020204" pitchFamily="34" charset="0"/>
                  </a:rPr>
                  <a:t>(a) </a:t>
                </a:r>
                <a14:m>
                  <m:oMath xmlns:m="http://schemas.openxmlformats.org/officeDocument/2006/math">
                    <m:r>
                      <a:rPr lang="en-US" altLang="ko-KR" sz="1000" i="1">
                        <a:latin typeface="Cambria Math" panose="02040503050406030204" pitchFamily="18" charset="0"/>
                        <a:cs typeface="Arial" panose="020B0604020202020204" pitchFamily="34" charset="0"/>
                      </a:rPr>
                      <m:t>𝑉𝑎𝑟</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𝐿𝑜𝑠𝑠𝑂𝑓𝐷𝑖𝑣𝑒𝑟𝑠𝑖𝑡𝑦</m:t>
                        </m:r>
                      </m:e>
                    </m:d>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r>
                          <a:rPr lang="en-US" altLang="ko-KR" sz="1000" i="1">
                            <a:latin typeface="Cambria Math" panose="02040503050406030204" pitchFamily="18" charset="0"/>
                            <a:cs typeface="Arial" panose="020B0604020202020204" pitchFamily="34" charset="0"/>
                          </a:rPr>
                          <m:t>2</m:t>
                        </m:r>
                      </m:num>
                      <m:den>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𝑁</m:t>
                            </m:r>
                          </m:e>
                          <m:sup>
                            <m:r>
                              <a:rPr lang="en-US" altLang="ko-KR" sz="1000" i="1">
                                <a:latin typeface="Cambria Math" panose="02040503050406030204" pitchFamily="18" charset="0"/>
                                <a:cs typeface="Arial" panose="020B0604020202020204" pitchFamily="34" charset="0"/>
                              </a:rPr>
                              <m:t>2</m:t>
                            </m:r>
                          </m:sup>
                        </m:sSup>
                      </m:den>
                    </m:f>
                    <m:nary>
                      <m:naryPr>
                        <m:chr m:val="∑"/>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𝑘</m:t>
                        </m:r>
                        <m:r>
                          <a:rPr lang="en-US" altLang="ko-KR" sz="1000" i="1">
                            <a:latin typeface="Cambria Math" panose="02040503050406030204" pitchFamily="18" charset="0"/>
                            <a:cs typeface="Arial" panose="020B0604020202020204" pitchFamily="34" charset="0"/>
                          </a:rPr>
                          <m:t>=1</m:t>
                        </m:r>
                      </m:sub>
                      <m:sup>
                        <m:r>
                          <a:rPr lang="en-US" altLang="ko-KR" sz="1000" i="1">
                            <a:latin typeface="Cambria Math" panose="02040503050406030204" pitchFamily="18" charset="0"/>
                            <a:cs typeface="Arial" panose="020B0604020202020204" pitchFamily="34" charset="0"/>
                          </a:rPr>
                          <m:t>𝑁</m:t>
                        </m:r>
                      </m:sup>
                      <m:e>
                        <m:nary>
                          <m:naryPr>
                            <m:chr m:val="∑"/>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𝑚</m:t>
                            </m:r>
                            <m:r>
                              <a:rPr lang="en-US" altLang="ko-KR" sz="1000" i="1">
                                <a:latin typeface="Cambria Math" panose="02040503050406030204" pitchFamily="18" charset="0"/>
                                <a:cs typeface="Arial" panose="020B0604020202020204" pitchFamily="34" charset="0"/>
                              </a:rPr>
                              <m:t>=1</m:t>
                            </m:r>
                          </m:sub>
                          <m:sup>
                            <m:r>
                              <a:rPr lang="en-US" altLang="ko-KR" sz="1000" i="1">
                                <a:latin typeface="Cambria Math" panose="02040503050406030204" pitchFamily="18" charset="0"/>
                                <a:cs typeface="Arial" panose="020B0604020202020204" pitchFamily="34" charset="0"/>
                              </a:rPr>
                              <m:t>𝑘</m:t>
                            </m:r>
                            <m:r>
                              <a:rPr lang="en-US" altLang="ko-KR" sz="1000" i="1">
                                <a:latin typeface="Cambria Math" panose="02040503050406030204" pitchFamily="18" charset="0"/>
                                <a:cs typeface="Arial" panose="020B0604020202020204" pitchFamily="34" charset="0"/>
                              </a:rPr>
                              <m:t>−1</m:t>
                            </m:r>
                          </m:sup>
                          <m:e>
                            <m:sSup>
                              <m:sSupPr>
                                <m:ctrlPr>
                                  <a:rPr lang="en-US" altLang="ko-KR" sz="1000" i="1">
                                    <a:latin typeface="Cambria Math" panose="02040503050406030204" pitchFamily="18" charset="0"/>
                                    <a:cs typeface="Arial" panose="020B0604020202020204" pitchFamily="34" charset="0"/>
                                  </a:rPr>
                                </m:ctrlPr>
                              </m:sSupPr>
                              <m:e>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1−</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𝑘</m:t>
                                        </m:r>
                                      </m:sub>
                                    </m:sSub>
                                    <m:r>
                                      <a:rPr lang="en-US" altLang="ko-KR" sz="1000" i="1">
                                        <a:latin typeface="Cambria Math" panose="02040503050406030204" pitchFamily="18" charset="0"/>
                                        <a:cs typeface="Arial" panose="020B0604020202020204" pitchFamily="34" charset="0"/>
                                      </a:rPr>
                                      <m: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𝑚</m:t>
                                        </m:r>
                                      </m:sub>
                                    </m:sSub>
                                  </m:e>
                                </m:d>
                              </m:e>
                              <m:sup>
                                <m:r>
                                  <a:rPr lang="en-US" altLang="ko-KR" sz="1000" i="1">
                                    <a:latin typeface="Cambria Math" panose="02040503050406030204" pitchFamily="18" charset="0"/>
                                    <a:cs typeface="Arial" panose="020B0604020202020204" pitchFamily="34" charset="0"/>
                                  </a:rPr>
                                  <m:t>𝑁</m:t>
                                </m:r>
                              </m:sup>
                            </m:sSup>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r>
                                  <a:rPr lang="en-US" altLang="ko-KR" sz="1000" i="1">
                                    <a:latin typeface="Cambria Math" panose="02040503050406030204" pitchFamily="18" charset="0"/>
                                    <a:cs typeface="Arial" panose="020B0604020202020204" pitchFamily="34" charset="0"/>
                                  </a:rPr>
                                  <m:t>1</m:t>
                                </m:r>
                              </m:num>
                              <m:den>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𝑁</m:t>
                                    </m:r>
                                  </m:e>
                                  <m:sup>
                                    <m:r>
                                      <a:rPr lang="en-US" altLang="ko-KR" sz="1000" i="1">
                                        <a:latin typeface="Cambria Math" panose="02040503050406030204" pitchFamily="18" charset="0"/>
                                        <a:cs typeface="Arial" panose="020B0604020202020204" pitchFamily="34" charset="0"/>
                                      </a:rPr>
                                      <m:t>2</m:t>
                                    </m:r>
                                  </m:sup>
                                </m:sSup>
                              </m:den>
                            </m:f>
                            <m:sSup>
                              <m:sSupPr>
                                <m:ctrlPr>
                                  <a:rPr lang="en-US" altLang="ko-KR" sz="1000" i="1">
                                    <a:latin typeface="Cambria Math" panose="02040503050406030204" pitchFamily="18" charset="0"/>
                                    <a:cs typeface="Arial" panose="020B0604020202020204" pitchFamily="34" charset="0"/>
                                  </a:rPr>
                                </m:ctrlPr>
                              </m:sSupPr>
                              <m:e>
                                <m:d>
                                  <m:dPr>
                                    <m:begChr m:val="{"/>
                                    <m:endChr m:val="}"/>
                                    <m:ctrlPr>
                                      <a:rPr lang="en-US" altLang="ko-KR" sz="1000" i="1">
                                        <a:latin typeface="Cambria Math" panose="02040503050406030204" pitchFamily="18" charset="0"/>
                                        <a:cs typeface="Arial" panose="020B0604020202020204" pitchFamily="34" charset="0"/>
                                      </a:rPr>
                                    </m:ctrlPr>
                                  </m:dPr>
                                  <m:e>
                                    <m:nary>
                                      <m:naryPr>
                                        <m:chr m:val="∑"/>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𝑘</m:t>
                                        </m:r>
                                        <m:r>
                                          <a:rPr lang="en-US" altLang="ko-KR" sz="1000" i="1">
                                            <a:latin typeface="Cambria Math" panose="02040503050406030204" pitchFamily="18" charset="0"/>
                                            <a:cs typeface="Arial" panose="020B0604020202020204" pitchFamily="34" charset="0"/>
                                          </a:rPr>
                                          <m:t>=1</m:t>
                                        </m:r>
                                      </m:sub>
                                      <m:sup>
                                        <m:r>
                                          <a:rPr lang="en-US" altLang="ko-KR" sz="1000" i="1">
                                            <a:latin typeface="Cambria Math" panose="02040503050406030204" pitchFamily="18" charset="0"/>
                                            <a:cs typeface="Arial" panose="020B0604020202020204" pitchFamily="34" charset="0"/>
                                          </a:rPr>
                                          <m:t>𝑁</m:t>
                                        </m:r>
                                      </m:sup>
                                      <m:e>
                                        <m:sSup>
                                          <m:sSupPr>
                                            <m:ctrlPr>
                                              <a:rPr lang="en-US" altLang="ko-KR" sz="1000" i="1">
                                                <a:latin typeface="Cambria Math" panose="02040503050406030204" pitchFamily="18" charset="0"/>
                                                <a:cs typeface="Arial" panose="020B0604020202020204" pitchFamily="34" charset="0"/>
                                              </a:rPr>
                                            </m:ctrlPr>
                                          </m:sSupPr>
                                          <m:e>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1−</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𝑘</m:t>
                                                    </m:r>
                                                  </m:sub>
                                                </m:sSub>
                                              </m:e>
                                            </m:d>
                                          </m:e>
                                          <m:sup>
                                            <m:r>
                                              <a:rPr lang="en-US" altLang="ko-KR" sz="1000" i="1">
                                                <a:latin typeface="Cambria Math" panose="02040503050406030204" pitchFamily="18" charset="0"/>
                                                <a:cs typeface="Arial" panose="020B0604020202020204" pitchFamily="34" charset="0"/>
                                              </a:rPr>
                                              <m:t>𝑁</m:t>
                                            </m:r>
                                          </m:sup>
                                        </m:sSup>
                                      </m:e>
                                    </m:nary>
                                  </m:e>
                                </m:d>
                              </m:e>
                              <m:sup>
                                <m:r>
                                  <a:rPr lang="en-US" altLang="ko-KR" sz="1000" i="1">
                                    <a:latin typeface="Cambria Math" panose="02040503050406030204" pitchFamily="18" charset="0"/>
                                    <a:cs typeface="Arial" panose="020B0604020202020204" pitchFamily="34" charset="0"/>
                                  </a:rPr>
                                  <m:t>2</m:t>
                                </m:r>
                              </m:sup>
                            </m:sSup>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r>
                                  <a:rPr lang="en-US" altLang="ko-KR" sz="1000" i="1">
                                    <a:latin typeface="Cambria Math" panose="02040503050406030204" pitchFamily="18" charset="0"/>
                                    <a:cs typeface="Arial" panose="020B0604020202020204" pitchFamily="34" charset="0"/>
                                  </a:rPr>
                                  <m:t>1</m:t>
                                </m:r>
                              </m:num>
                              <m:den>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𝑁</m:t>
                                    </m:r>
                                  </m:e>
                                  <m:sup>
                                    <m:r>
                                      <a:rPr lang="en-US" altLang="ko-KR" sz="1000" i="1">
                                        <a:latin typeface="Cambria Math" panose="02040503050406030204" pitchFamily="18" charset="0"/>
                                        <a:cs typeface="Arial" panose="020B0604020202020204" pitchFamily="34" charset="0"/>
                                      </a:rPr>
                                      <m:t>2</m:t>
                                    </m:r>
                                  </m:sup>
                                </m:sSup>
                              </m:den>
                            </m:f>
                            <m:nary>
                              <m:naryPr>
                                <m:chr m:val="∑"/>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𝑘</m:t>
                                </m:r>
                                <m:r>
                                  <a:rPr lang="en-US" altLang="ko-KR" sz="1000" i="1">
                                    <a:latin typeface="Cambria Math" panose="02040503050406030204" pitchFamily="18" charset="0"/>
                                    <a:cs typeface="Arial" panose="020B0604020202020204" pitchFamily="34" charset="0"/>
                                  </a:rPr>
                                  <m:t>=1</m:t>
                                </m:r>
                              </m:sub>
                              <m:sup>
                                <m:r>
                                  <a:rPr lang="en-US" altLang="ko-KR" sz="1000" i="1">
                                    <a:latin typeface="Cambria Math" panose="02040503050406030204" pitchFamily="18" charset="0"/>
                                    <a:cs typeface="Arial" panose="020B0604020202020204" pitchFamily="34" charset="0"/>
                                  </a:rPr>
                                  <m:t>𝑁</m:t>
                                </m:r>
                              </m:sup>
                              <m:e>
                                <m:sSup>
                                  <m:sSupPr>
                                    <m:ctrlPr>
                                      <a:rPr lang="en-US" altLang="ko-KR" sz="1000" i="1">
                                        <a:latin typeface="Cambria Math" panose="02040503050406030204" pitchFamily="18" charset="0"/>
                                        <a:cs typeface="Arial" panose="020B0604020202020204" pitchFamily="34" charset="0"/>
                                      </a:rPr>
                                    </m:ctrlPr>
                                  </m:sSupPr>
                                  <m:e>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1−</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𝑘</m:t>
                                            </m:r>
                                          </m:sub>
                                        </m:sSub>
                                      </m:e>
                                    </m:d>
                                  </m:e>
                                  <m:sup>
                                    <m:r>
                                      <a:rPr lang="en-US" altLang="ko-KR" sz="1000" i="1">
                                        <a:latin typeface="Cambria Math" panose="02040503050406030204" pitchFamily="18" charset="0"/>
                                        <a:cs typeface="Arial" panose="020B0604020202020204" pitchFamily="34" charset="0"/>
                                      </a:rPr>
                                      <m:t>𝑁</m:t>
                                    </m:r>
                                  </m:sup>
                                </m:sSup>
                              </m:e>
                            </m:nary>
                          </m:e>
                        </m:nary>
                      </m:e>
                    </m:nary>
                  </m:oMath>
                </a14:m>
                <a:endParaRPr lang="en-US" altLang="ko-KR" sz="1000" i="1" dirty="0">
                  <a:latin typeface="Arial" panose="020B0604020202020204" pitchFamily="34" charset="0"/>
                  <a:cs typeface="Arial" panose="020B0604020202020204" pitchFamily="34" charset="0"/>
                </a:endParaRPr>
              </a:p>
              <a:p>
                <a:pPr marL="906034" lvl="1"/>
                <a:r>
                  <a:rPr lang="en-US" altLang="ko-KR" sz="1000" i="1" dirty="0">
                    <a:latin typeface="Arial" panose="020B0604020202020204" pitchFamily="34" charset="0"/>
                    <a:cs typeface="Arial" panose="020B0604020202020204" pitchFamily="34" charset="0"/>
                  </a:rPr>
                  <a:t>(b) </a:t>
                </a:r>
                <a14:m>
                  <m:oMath xmlns:m="http://schemas.openxmlformats.org/officeDocument/2006/math">
                    <m:r>
                      <a:rPr lang="en-US" altLang="ko-KR" sz="1000" i="1">
                        <a:latin typeface="Cambria Math" panose="02040503050406030204" pitchFamily="18" charset="0"/>
                        <a:cs typeface="Arial" panose="020B0604020202020204" pitchFamily="34" charset="0"/>
                      </a:rPr>
                      <m:t>𝑉𝑎𝑟</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𝐿𝑜𝑠𝑠𝑂𝑓𝐷𝑖𝑣𝑒𝑟𝑠𝑖𝑡𝑦</m:t>
                        </m:r>
                      </m:e>
                    </m:d>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r>
                          <a:rPr lang="en-US" altLang="ko-KR" sz="1000" i="1">
                            <a:latin typeface="Cambria Math" panose="02040503050406030204" pitchFamily="18" charset="0"/>
                            <a:cs typeface="Arial" panose="020B0604020202020204" pitchFamily="34" charset="0"/>
                          </a:rPr>
                          <m:t>1</m:t>
                        </m:r>
                      </m:num>
                      <m:den>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𝑁</m:t>
                            </m:r>
                          </m:e>
                          <m:sup>
                            <m:r>
                              <a:rPr lang="en-US" altLang="ko-KR" sz="1000" i="1">
                                <a:latin typeface="Cambria Math" panose="02040503050406030204" pitchFamily="18" charset="0"/>
                                <a:cs typeface="Arial" panose="020B0604020202020204" pitchFamily="34" charset="0"/>
                              </a:rPr>
                              <m:t>2</m:t>
                            </m:r>
                          </m:sup>
                        </m:sSup>
                      </m:den>
                    </m:f>
                    <m:nary>
                      <m:naryPr>
                        <m:chr m:val="∑"/>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𝑘</m:t>
                        </m:r>
                        <m:r>
                          <a:rPr lang="en-US" altLang="ko-KR" sz="1000" i="1">
                            <a:latin typeface="Cambria Math" panose="02040503050406030204" pitchFamily="18" charset="0"/>
                            <a:cs typeface="Arial" panose="020B0604020202020204" pitchFamily="34" charset="0"/>
                          </a:rPr>
                          <m:t>=1</m:t>
                        </m:r>
                      </m:sub>
                      <m:sup>
                        <m:r>
                          <a:rPr lang="en-US" altLang="ko-KR" sz="1000" i="1">
                            <a:latin typeface="Cambria Math" panose="02040503050406030204" pitchFamily="18" charset="0"/>
                            <a:cs typeface="Arial" panose="020B0604020202020204" pitchFamily="34" charset="0"/>
                          </a:rPr>
                          <m:t>𝑁</m:t>
                        </m:r>
                      </m:sup>
                      <m:e>
                        <m:sSup>
                          <m:sSupPr>
                            <m:ctrlPr>
                              <a:rPr lang="en-US" altLang="ko-KR" sz="1000" i="1">
                                <a:latin typeface="Cambria Math" panose="02040503050406030204" pitchFamily="18" charset="0"/>
                                <a:cs typeface="Arial" panose="020B0604020202020204" pitchFamily="34" charset="0"/>
                              </a:rPr>
                            </m:ctrlPr>
                          </m:sSupPr>
                          <m:e>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1−</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𝑘</m:t>
                                    </m:r>
                                  </m:sub>
                                </m:sSub>
                              </m:e>
                            </m:d>
                          </m:e>
                          <m:sup>
                            <m:r>
                              <a:rPr lang="en-US" altLang="ko-KR" sz="1000" i="1">
                                <a:latin typeface="Cambria Math" panose="02040503050406030204" pitchFamily="18" charset="0"/>
                                <a:cs typeface="Arial" panose="020B0604020202020204" pitchFamily="34" charset="0"/>
                              </a:rPr>
                              <m:t>𝑁</m:t>
                            </m:r>
                          </m:sup>
                        </m:sSup>
                      </m:e>
                    </m:nary>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r>
                          <a:rPr lang="en-US" altLang="ko-KR" sz="1000" i="1">
                            <a:latin typeface="Cambria Math" panose="02040503050406030204" pitchFamily="18" charset="0"/>
                            <a:cs typeface="Arial" panose="020B0604020202020204" pitchFamily="34" charset="0"/>
                          </a:rPr>
                          <m:t>1</m:t>
                        </m:r>
                      </m:num>
                      <m:den>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𝑁</m:t>
                            </m:r>
                          </m:e>
                          <m:sup>
                            <m:r>
                              <a:rPr lang="en-US" altLang="ko-KR" sz="1000" i="1">
                                <a:latin typeface="Cambria Math" panose="02040503050406030204" pitchFamily="18" charset="0"/>
                                <a:cs typeface="Arial" panose="020B0604020202020204" pitchFamily="34" charset="0"/>
                              </a:rPr>
                              <m:t>2</m:t>
                            </m:r>
                          </m:sup>
                        </m:sSup>
                      </m:den>
                    </m:f>
                    <m:nary>
                      <m:naryPr>
                        <m:chr m:val="∑"/>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𝑘</m:t>
                        </m:r>
                        <m:r>
                          <a:rPr lang="en-US" altLang="ko-KR" sz="1000" i="1">
                            <a:latin typeface="Cambria Math" panose="02040503050406030204" pitchFamily="18" charset="0"/>
                            <a:cs typeface="Arial" panose="020B0604020202020204" pitchFamily="34" charset="0"/>
                          </a:rPr>
                          <m:t>=1</m:t>
                        </m:r>
                      </m:sub>
                      <m:sup>
                        <m:r>
                          <a:rPr lang="en-US" altLang="ko-KR" sz="1000" i="1">
                            <a:latin typeface="Cambria Math" panose="02040503050406030204" pitchFamily="18" charset="0"/>
                            <a:cs typeface="Arial" panose="020B0604020202020204" pitchFamily="34" charset="0"/>
                          </a:rPr>
                          <m:t>𝑁</m:t>
                        </m:r>
                      </m:sup>
                      <m:e>
                        <m:sSup>
                          <m:sSupPr>
                            <m:ctrlPr>
                              <a:rPr lang="en-US" altLang="ko-KR" sz="1000" i="1">
                                <a:latin typeface="Cambria Math" panose="02040503050406030204" pitchFamily="18" charset="0"/>
                                <a:cs typeface="Arial" panose="020B0604020202020204" pitchFamily="34" charset="0"/>
                              </a:rPr>
                            </m:ctrlPr>
                          </m:sSupPr>
                          <m:e>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1−</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𝑝</m:t>
                                    </m:r>
                                  </m:e>
                                  <m:sub>
                                    <m:r>
                                      <a:rPr lang="en-US" altLang="ko-KR" sz="1000" i="1">
                                        <a:latin typeface="Cambria Math" panose="02040503050406030204" pitchFamily="18" charset="0"/>
                                        <a:cs typeface="Arial" panose="020B0604020202020204" pitchFamily="34" charset="0"/>
                                      </a:rPr>
                                      <m:t>𝑘</m:t>
                                    </m:r>
                                  </m:sub>
                                </m:sSub>
                              </m:e>
                            </m:d>
                          </m:e>
                          <m:sup>
                            <m:r>
                              <a:rPr lang="en-US" altLang="ko-KR" sz="1000" i="1">
                                <a:latin typeface="Cambria Math" panose="02040503050406030204" pitchFamily="18" charset="0"/>
                                <a:cs typeface="Arial" panose="020B0604020202020204" pitchFamily="34" charset="0"/>
                              </a:rPr>
                              <m:t>2</m:t>
                            </m:r>
                            <m:r>
                              <a:rPr lang="en-US" altLang="ko-KR" sz="1000" i="1">
                                <a:latin typeface="Cambria Math" panose="02040503050406030204" pitchFamily="18" charset="0"/>
                                <a:cs typeface="Arial" panose="020B0604020202020204" pitchFamily="34" charset="0"/>
                              </a:rPr>
                              <m:t>𝑁</m:t>
                            </m:r>
                          </m:sup>
                        </m:sSup>
                      </m:e>
                    </m:nary>
                  </m:oMath>
                </a14:m>
                <a:endParaRPr lang="en-US" altLang="ko-KR" sz="1000" i="1" dirty="0">
                  <a:latin typeface="Arial" panose="020B0604020202020204" pitchFamily="34" charset="0"/>
                  <a:cs typeface="Arial" panose="020B0604020202020204" pitchFamily="34" charset="0"/>
                </a:endParaRPr>
              </a:p>
              <a:p>
                <a:pPr marL="906034" lvl="1"/>
                <a:r>
                  <a:rPr lang="en-US" altLang="ko-KR" sz="1000" i="1" dirty="0">
                    <a:latin typeface="Arial" panose="020B0604020202020204" pitchFamily="34" charset="0"/>
                    <a:cs typeface="Arial" panose="020B0604020202020204" pitchFamily="34" charset="0"/>
                  </a:rPr>
                  <a:t>(c) </a:t>
                </a:r>
                <a14:m>
                  <m:oMath xmlns:m="http://schemas.openxmlformats.org/officeDocument/2006/math">
                    <m:func>
                      <m:funcPr>
                        <m:ctrlPr>
                          <a:rPr lang="en-US" altLang="ko-KR" sz="1000" i="1">
                            <a:latin typeface="Cambria Math" panose="02040503050406030204" pitchFamily="18" charset="0"/>
                            <a:cs typeface="Arial" panose="020B0604020202020204" pitchFamily="34" charset="0"/>
                          </a:rPr>
                        </m:ctrlPr>
                      </m:funcPr>
                      <m:fName>
                        <m:limLow>
                          <m:limLowPr>
                            <m:ctrlPr>
                              <a:rPr lang="en-US" altLang="ko-KR" sz="1000" i="1">
                                <a:latin typeface="Cambria Math" panose="02040503050406030204" pitchFamily="18" charset="0"/>
                                <a:cs typeface="Arial" panose="020B0604020202020204" pitchFamily="34" charset="0"/>
                              </a:rPr>
                            </m:ctrlPr>
                          </m:limLowPr>
                          <m:e>
                            <m:r>
                              <m:rPr>
                                <m:sty m:val="p"/>
                              </m:rPr>
                              <a:rPr lang="en-US" altLang="ko-KR" sz="1000">
                                <a:latin typeface="Cambria Math" panose="02040503050406030204" pitchFamily="18" charset="0"/>
                                <a:cs typeface="Arial" panose="020B0604020202020204" pitchFamily="34" charset="0"/>
                              </a:rPr>
                              <m:t>lim</m:t>
                            </m:r>
                          </m:e>
                          <m:lim>
                            <m:r>
                              <a:rPr lang="en-US" altLang="ko-KR" sz="1000" i="1">
                                <a:latin typeface="Cambria Math" panose="02040503050406030204" pitchFamily="18" charset="0"/>
                                <a:cs typeface="Arial" panose="020B0604020202020204" pitchFamily="34" charset="0"/>
                              </a:rPr>
                              <m:t>𝑁</m:t>
                            </m:r>
                            <m:r>
                              <a:rPr lang="en-US" altLang="ko-KR" sz="1000" i="1">
                                <a:latin typeface="Cambria Math" panose="02040503050406030204" pitchFamily="18" charset="0"/>
                                <a:cs typeface="Arial" panose="020B0604020202020204" pitchFamily="34" charset="0"/>
                              </a:rPr>
                              <m:t>→∞</m:t>
                            </m:r>
                          </m:lim>
                        </m:limLow>
                      </m:fName>
                      <m:e>
                        <m:r>
                          <a:rPr lang="en-US" altLang="ko-KR" sz="1000" i="1">
                            <a:latin typeface="Cambria Math" panose="02040503050406030204" pitchFamily="18" charset="0"/>
                            <a:cs typeface="Arial" panose="020B0604020202020204" pitchFamily="34" charset="0"/>
                          </a:rPr>
                          <m:t>𝑉𝑎𝑟</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𝐿𝑜𝑠𝑠𝑂𝑓𝐷𝑖𝑣𝑒𝑟𝑠𝑖𝑡𝑦</m:t>
                            </m:r>
                          </m:e>
                        </m:d>
                        <m:r>
                          <a:rPr lang="en-US" altLang="ko-KR" sz="1000" i="1">
                            <a:latin typeface="Cambria Math" panose="02040503050406030204" pitchFamily="18" charset="0"/>
                            <a:cs typeface="Arial" panose="020B0604020202020204" pitchFamily="34" charset="0"/>
                          </a:rPr>
                          <m:t>=0</m:t>
                        </m:r>
                      </m:e>
                    </m:func>
                  </m:oMath>
                </a14:m>
                <a:endParaRPr lang="en-US" altLang="ko-KR" sz="1000" i="1" dirty="0">
                  <a:latin typeface="Arial" panose="020B0604020202020204" pitchFamily="34" charset="0"/>
                  <a:cs typeface="Arial" panose="020B0604020202020204" pitchFamily="34" charset="0"/>
                </a:endParaRPr>
              </a:p>
              <a:p>
                <a:pPr marL="339762" indent="-339762">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Implication) Variance of Loss of Diversity becomes 0 as N increase. The estimated value gets more and more trustworthy </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476319"/>
              </a:xfrm>
              <a:prstGeom prst="rect">
                <a:avLst/>
              </a:prstGeom>
              <a:blipFill>
                <a:blip r:embed="rId3"/>
                <a:stretch>
                  <a:fillRect l="-2007" t="-510" r="-1338" b="-204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051870075"/>
      </p:ext>
    </p:extLst>
  </p:cSld>
  <p:clrMapOvr>
    <a:masterClrMapping/>
  </p:clrMapOvr>
  <p:transition>
    <p:cu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31995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Expectation and Variance of Loss of Diversity</a:t>
            </a:r>
          </a:p>
          <a:p>
            <a:pPr marL="171450" indent="-171450">
              <a:buFont typeface="Arial" panose="020B0604020202020204" pitchFamily="34" charset="0"/>
              <a:buChar char="•"/>
            </a:pPr>
            <a:endParaRPr lang="en-US" altLang="ko-KR" sz="1000" i="1" dirty="0">
              <a:latin typeface="Arial" panose="020B0604020202020204" pitchFamily="34" charset="0"/>
              <a:cs typeface="Arial" panose="020B0604020202020204" pitchFamily="34" charset="0"/>
            </a:endParaRPr>
          </a:p>
        </p:txBody>
      </p:sp>
      <p:pic>
        <p:nvPicPr>
          <p:cNvPr id="11" name="그림 10" descr="스크린샷이(가) 표시된 사진&#10;&#10;&#10;&#10;자동 생성된 설명">
            <a:extLst>
              <a:ext uri="{FF2B5EF4-FFF2-40B4-BE49-F238E27FC236}">
                <a16:creationId xmlns:a16="http://schemas.microsoft.com/office/drawing/2014/main" id="{1E39FEF1-FA2D-6E45-9229-6D53C96407D8}"/>
              </a:ext>
            </a:extLst>
          </p:cNvPr>
          <p:cNvPicPr>
            <a:picLocks noChangeAspect="1"/>
          </p:cNvPicPr>
          <p:nvPr/>
        </p:nvPicPr>
        <p:blipFill>
          <a:blip r:embed="rId3"/>
          <a:stretch>
            <a:fillRect/>
          </a:stretch>
        </p:blipFill>
        <p:spPr>
          <a:xfrm>
            <a:off x="1221158" y="815975"/>
            <a:ext cx="2165699" cy="1077480"/>
          </a:xfrm>
          <a:prstGeom prst="rect">
            <a:avLst/>
          </a:prstGeom>
        </p:spPr>
      </p:pic>
      <p:pic>
        <p:nvPicPr>
          <p:cNvPr id="13" name="그림 12" descr="텍스트, 지도이(가) 표시된 사진&#10;&#10;&#10;&#10;자동 생성된 설명">
            <a:extLst>
              <a:ext uri="{FF2B5EF4-FFF2-40B4-BE49-F238E27FC236}">
                <a16:creationId xmlns:a16="http://schemas.microsoft.com/office/drawing/2014/main" id="{D9C36EDF-8BC2-1149-9041-0E780D5B6054}"/>
              </a:ext>
            </a:extLst>
          </p:cNvPr>
          <p:cNvPicPr>
            <a:picLocks noChangeAspect="1"/>
          </p:cNvPicPr>
          <p:nvPr/>
        </p:nvPicPr>
        <p:blipFill>
          <a:blip r:embed="rId4"/>
          <a:stretch>
            <a:fillRect/>
          </a:stretch>
        </p:blipFill>
        <p:spPr>
          <a:xfrm>
            <a:off x="1221158" y="2035175"/>
            <a:ext cx="2165699" cy="1073900"/>
          </a:xfrm>
          <a:prstGeom prst="rect">
            <a:avLst/>
          </a:prstGeom>
        </p:spPr>
      </p:pic>
    </p:spTree>
    <p:extLst>
      <p:ext uri="{BB962C8B-B14F-4D97-AF65-F5344CB8AC3E}">
        <p14:creationId xmlns:p14="http://schemas.microsoft.com/office/powerpoint/2010/main" val="2963309790"/>
      </p:ext>
    </p:extLst>
  </p:cSld>
  <p:clrMapOvr>
    <a:masterClrMapping/>
  </p:clrMapOvr>
  <p:transition>
    <p:cu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2050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b="0" dirty="0">
                <a:latin typeface="Arial" panose="020B0604020202020204" pitchFamily="34" charset="0"/>
                <a:cs typeface="Arial" panose="020B0604020202020204" pitchFamily="34" charset="0"/>
              </a:rPr>
              <a:t>[22] </a:t>
            </a:r>
            <a:r>
              <a:rPr lang="en-US" altLang="ko-KR" sz="1000" b="0" dirty="0" err="1">
                <a:latin typeface="Arial" panose="020B0604020202020204" pitchFamily="34" charset="0"/>
                <a:cs typeface="Arial" panose="020B0604020202020204" pitchFamily="34" charset="0"/>
              </a:rPr>
              <a:t>Sokolov</a:t>
            </a:r>
            <a:r>
              <a:rPr lang="en-US" altLang="ko-KR" sz="1000" b="0" dirty="0">
                <a:latin typeface="Arial" panose="020B0604020202020204" pitchFamily="34" charset="0"/>
                <a:cs typeface="Arial" panose="020B0604020202020204" pitchFamily="34" charset="0"/>
              </a:rPr>
              <a:t> et al. further analyzed the source of the loss of diversity.</a:t>
            </a:r>
          </a:p>
          <a:p>
            <a:pPr marL="628650" lvl="1" indent="-171450">
              <a:buFont typeface="Arial" panose="020B0604020202020204" pitchFamily="34" charset="0"/>
              <a:buChar char="•"/>
            </a:pPr>
            <a:r>
              <a:rPr lang="en-US" altLang="ko-KR" sz="1000" b="0" i="1" dirty="0">
                <a:latin typeface="Arial" panose="020B0604020202020204" pitchFamily="34" charset="0"/>
                <a:cs typeface="Arial" panose="020B0604020202020204" pitchFamily="34" charset="0"/>
              </a:rPr>
              <a:t>Not sampled</a:t>
            </a:r>
          </a:p>
          <a:p>
            <a:pPr marL="628650" lvl="1"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Not selected</a:t>
            </a:r>
          </a:p>
          <a:p>
            <a:pPr marL="628650" lvl="1" indent="-171450">
              <a:buFont typeface="Arial" panose="020B0604020202020204" pitchFamily="34" charset="0"/>
              <a:buChar char="•"/>
            </a:pPr>
            <a:endParaRPr lang="en-US" altLang="ko-KR" sz="1000" b="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1000" b="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6147BB13-0497-F645-97C8-B51824BB236A}"/>
              </a:ext>
            </a:extLst>
          </p:cNvPr>
          <p:cNvPicPr>
            <a:picLocks noChangeAspect="1"/>
          </p:cNvPicPr>
          <p:nvPr/>
        </p:nvPicPr>
        <p:blipFill>
          <a:blip r:embed="rId3"/>
          <a:stretch>
            <a:fillRect/>
          </a:stretch>
        </p:blipFill>
        <p:spPr>
          <a:xfrm>
            <a:off x="1359204" y="1425575"/>
            <a:ext cx="2076450" cy="1222798"/>
          </a:xfrm>
          <a:prstGeom prst="rect">
            <a:avLst/>
          </a:prstGeom>
        </p:spPr>
      </p:pic>
    </p:spTree>
    <p:extLst>
      <p:ext uri="{BB962C8B-B14F-4D97-AF65-F5344CB8AC3E}">
        <p14:creationId xmlns:p14="http://schemas.microsoft.com/office/powerpoint/2010/main" val="3328999186"/>
      </p:ext>
    </p:extLst>
  </p:cSld>
  <p:clrMapOvr>
    <a:masterClrMapping/>
  </p:clrMapOvr>
  <p:transition>
    <p:cut/>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Tournament selection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3" name="그림 2">
            <a:extLst>
              <a:ext uri="{FF2B5EF4-FFF2-40B4-BE49-F238E27FC236}">
                <a16:creationId xmlns:a16="http://schemas.microsoft.com/office/drawing/2014/main" id="{1653CCA2-1055-D749-B170-CAAC6064455B}"/>
              </a:ext>
            </a:extLst>
          </p:cNvPr>
          <p:cNvPicPr>
            <a:picLocks noChangeAspect="1"/>
          </p:cNvPicPr>
          <p:nvPr/>
        </p:nvPicPr>
        <p:blipFill>
          <a:blip r:embed="rId3"/>
          <a:stretch>
            <a:fillRect/>
          </a:stretch>
        </p:blipFill>
        <p:spPr>
          <a:xfrm>
            <a:off x="2457450" y="486560"/>
            <a:ext cx="1982242" cy="1243815"/>
          </a:xfrm>
          <a:prstGeom prst="rect">
            <a:avLst/>
          </a:prstGeom>
        </p:spPr>
      </p:pic>
      <mc:AlternateContent xmlns:mc="http://schemas.openxmlformats.org/markup-compatibility/2006" xmlns:a14="http://schemas.microsoft.com/office/drawing/2010/main">
        <mc:Choice Requires="a14">
          <p:sp>
            <p:nvSpPr>
              <p:cNvPr id="11" name="object 3">
                <a:extLst>
                  <a:ext uri="{FF2B5EF4-FFF2-40B4-BE49-F238E27FC236}">
                    <a16:creationId xmlns:a16="http://schemas.microsoft.com/office/drawing/2014/main" id="{9AC0D67E-F302-9842-BC40-CEBBC83421D7}"/>
                  </a:ext>
                </a:extLst>
              </p:cNvPr>
              <p:cNvSpPr txBox="1"/>
              <p:nvPr/>
            </p:nvSpPr>
            <p:spPr>
              <a:xfrm>
                <a:off x="170408" y="482536"/>
                <a:ext cx="2133600" cy="2718180"/>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He showed that the size of the tournament matters in the proportion of individual not sampled.</a:t>
                </a:r>
              </a:p>
              <a:p>
                <a:pPr marL="628650" lvl="1" indent="-171450">
                  <a:buFont typeface="Arial" panose="020B0604020202020204" pitchFamily="34" charset="0"/>
                  <a:buChar char="•"/>
                </a:pPr>
                <a:r>
                  <a:rPr lang="en-US" altLang="ko-KR" sz="800" b="0" dirty="0">
                    <a:cs typeface="Arial" panose="020B0604020202020204" pitchFamily="34" charset="0"/>
                  </a:rPr>
                  <a:t>Large </a:t>
                </a:r>
                <a14:m>
                  <m:oMath xmlns:m="http://schemas.openxmlformats.org/officeDocument/2006/math">
                    <m:r>
                      <a:rPr lang="en-US" altLang="ko-KR" sz="800" b="0" i="1" smtClean="0">
                        <a:latin typeface="Cambria Math" panose="02040503050406030204" pitchFamily="18" charset="0"/>
                        <a:cs typeface="Arial" panose="020B0604020202020204" pitchFamily="34" charset="0"/>
                      </a:rPr>
                      <m:t>𝑡</m:t>
                    </m:r>
                  </m:oMath>
                </a14:m>
                <a:r>
                  <a:rPr lang="en-US" altLang="ko-KR" sz="800" dirty="0">
                    <a:latin typeface="Arial" panose="020B0604020202020204" pitchFamily="34" charset="0"/>
                    <a:cs typeface="Arial" panose="020B0604020202020204" pitchFamily="34" charset="0"/>
                  </a:rPr>
                  <a:t> values seems helpful for solving this issue but as </a:t>
                </a:r>
                <a14:m>
                  <m:oMath xmlns:m="http://schemas.openxmlformats.org/officeDocument/2006/math">
                    <m:r>
                      <a:rPr lang="en-US" altLang="ko-KR" sz="800" b="0" i="1" smtClean="0">
                        <a:latin typeface="Cambria Math" panose="02040503050406030204" pitchFamily="18" charset="0"/>
                        <a:cs typeface="Arial" panose="020B0604020202020204" pitchFamily="34" charset="0"/>
                      </a:rPr>
                      <m:t>𝑡</m:t>
                    </m:r>
                  </m:oMath>
                </a14:m>
                <a:r>
                  <a:rPr lang="en-US" altLang="ko-KR" sz="800" dirty="0">
                    <a:latin typeface="Arial" panose="020B0604020202020204" pitchFamily="34" charset="0"/>
                    <a:cs typeface="Arial" panose="020B0604020202020204" pitchFamily="34" charset="0"/>
                  </a:rPr>
                  <a:t> increases, the total loss of diversity increases drastically.</a:t>
                </a:r>
              </a:p>
              <a:p>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By doing the following algorithm, we can solve this issue</a:t>
                </a:r>
              </a:p>
              <a:p>
                <a:pPr marL="685800" lvl="1" indent="-228600">
                  <a:buFont typeface="+mj-lt"/>
                  <a:buAutoNum type="arabicPeriod"/>
                </a:pPr>
                <a:r>
                  <a:rPr lang="en-US" altLang="ko-KR" sz="800" dirty="0">
                    <a:latin typeface="Arial" panose="020B0604020202020204" pitchFamily="34" charset="0"/>
                    <a:cs typeface="Arial" panose="020B0604020202020204" pitchFamily="34" charset="0"/>
                  </a:rPr>
                  <a:t>Construct </a:t>
                </a:r>
                <a14:m>
                  <m:oMath xmlns:m="http://schemas.openxmlformats.org/officeDocument/2006/math">
                    <m:r>
                      <a:rPr lang="en-US" altLang="ko-KR" sz="800" b="0" i="1" smtClean="0">
                        <a:latin typeface="Cambria Math" panose="02040503050406030204" pitchFamily="18" charset="0"/>
                        <a:cs typeface="Arial" panose="020B0604020202020204" pitchFamily="34" charset="0"/>
                      </a:rPr>
                      <m:t>𝑃</m:t>
                    </m:r>
                  </m:oMath>
                </a14:m>
                <a:r>
                  <a:rPr lang="en-US" altLang="ko-KR" sz="800" dirty="0">
                    <a:latin typeface="Arial" panose="020B0604020202020204" pitchFamily="34" charset="0"/>
                    <a:cs typeface="Arial" panose="020B0604020202020204" pitchFamily="34" charset="0"/>
                  </a:rPr>
                  <a:t> to be a random permutation of indices into the population, such that </a:t>
                </a:r>
                <a14:m>
                  <m:oMath xmlns:m="http://schemas.openxmlformats.org/officeDocument/2006/math">
                    <m:r>
                      <a:rPr lang="en-US" altLang="ko-KR" sz="800" b="0" i="1" smtClean="0">
                        <a:latin typeface="Cambria Math" panose="02040503050406030204" pitchFamily="18" charset="0"/>
                        <a:cs typeface="Arial" panose="020B0604020202020204" pitchFamily="34" charset="0"/>
                      </a:rPr>
                      <m:t>𝑃</m:t>
                    </m:r>
                    <m:d>
                      <m:dPr>
                        <m:begChr m:val="["/>
                        <m:endChr m:val="]"/>
                        <m:ctrlPr>
                          <a:rPr lang="en-US" altLang="ko-KR" sz="800" b="0" i="1" smtClean="0">
                            <a:latin typeface="Cambria Math" panose="02040503050406030204" pitchFamily="18" charset="0"/>
                            <a:cs typeface="Arial" panose="020B0604020202020204" pitchFamily="34" charset="0"/>
                          </a:rPr>
                        </m:ctrlPr>
                      </m:dPr>
                      <m:e>
                        <m:r>
                          <a:rPr lang="en-US" altLang="ko-KR" sz="800" b="0" i="1" smtClean="0">
                            <a:latin typeface="Cambria Math" panose="02040503050406030204" pitchFamily="18" charset="0"/>
                            <a:cs typeface="Arial" panose="020B0604020202020204" pitchFamily="34" charset="0"/>
                          </a:rPr>
                          <m:t>𝑖</m:t>
                        </m:r>
                      </m:e>
                    </m:d>
                    <m:r>
                      <a:rPr lang="en-US" altLang="ko-KR" sz="800" b="0" i="1" smtClean="0">
                        <a:latin typeface="Cambria Math" panose="02040503050406030204" pitchFamily="18" charset="0"/>
                        <a:cs typeface="Arial" panose="020B0604020202020204" pitchFamily="34" charset="0"/>
                      </a:rPr>
                      <m:t>≠</m:t>
                    </m:r>
                    <m:r>
                      <a:rPr lang="en-US" altLang="ko-KR" sz="800" b="0" i="1" smtClean="0">
                        <a:latin typeface="Cambria Math" panose="02040503050406030204" pitchFamily="18" charset="0"/>
                        <a:cs typeface="Arial" panose="020B0604020202020204" pitchFamily="34" charset="0"/>
                      </a:rPr>
                      <m:t>𝑖</m:t>
                    </m:r>
                    <m:r>
                      <a:rPr lang="en-US" altLang="ko-KR" sz="800" b="0" i="1" smtClean="0">
                        <a:latin typeface="Cambria Math" panose="02040503050406030204" pitchFamily="18" charset="0"/>
                        <a:cs typeface="Arial" panose="020B0604020202020204" pitchFamily="34" charset="0"/>
                      </a:rPr>
                      <m:t>, ∀</m:t>
                    </m:r>
                    <m:r>
                      <a:rPr lang="en-US" altLang="ko-KR" sz="800" b="0" i="1" smtClean="0">
                        <a:latin typeface="Cambria Math" panose="02040503050406030204" pitchFamily="18" charset="0"/>
                        <a:cs typeface="Arial" panose="020B0604020202020204" pitchFamily="34" charset="0"/>
                      </a:rPr>
                      <m:t>𝑖</m:t>
                    </m:r>
                  </m:oMath>
                </a14:m>
                <a:endParaRPr lang="en-US" altLang="ko-KR" sz="800" dirty="0">
                  <a:latin typeface="Arial" panose="020B0604020202020204" pitchFamily="34" charset="0"/>
                  <a:cs typeface="Arial" panose="020B0604020202020204" pitchFamily="34" charset="0"/>
                </a:endParaRPr>
              </a:p>
              <a:p>
                <a:pPr marL="685800" lvl="1" indent="-228600">
                  <a:buFont typeface="+mj-lt"/>
                  <a:buAutoNum type="arabicPeriod"/>
                </a:pPr>
                <a:r>
                  <a:rPr lang="en-US" altLang="ko-KR" sz="800" dirty="0">
                    <a:latin typeface="Arial" panose="020B0604020202020204" pitchFamily="34" charset="0"/>
                    <a:cs typeface="Arial" panose="020B0604020202020204" pitchFamily="34" charset="0"/>
                  </a:rPr>
                  <a:t>The intermediate population </a:t>
                </a:r>
                <a14:m>
                  <m:oMath xmlns:m="http://schemas.openxmlformats.org/officeDocument/2006/math">
                    <m:r>
                      <a:rPr lang="en-US" altLang="ko-KR" sz="800" b="0" i="1" smtClean="0">
                        <a:latin typeface="Cambria Math" panose="02040503050406030204" pitchFamily="18" charset="0"/>
                        <a:cs typeface="Arial" panose="020B0604020202020204" pitchFamily="34" charset="0"/>
                      </a:rPr>
                      <m:t>𝐼</m:t>
                    </m:r>
                  </m:oMath>
                </a14:m>
                <a:r>
                  <a:rPr lang="en-US" altLang="ko-KR" sz="800" dirty="0">
                    <a:latin typeface="Arial" panose="020B0604020202020204" pitchFamily="34" charset="0"/>
                    <a:cs typeface="Arial" panose="020B0604020202020204" pitchFamily="34" charset="0"/>
                  </a:rPr>
                  <a:t> is chosen using tournament selection. Indices are given by </a:t>
                </a:r>
                <a14:m>
                  <m:oMath xmlns:m="http://schemas.openxmlformats.org/officeDocument/2006/math">
                    <m:d>
                      <m:dPr>
                        <m:begChr m:val="{"/>
                        <m:endChr m:val=""/>
                        <m:ctrlPr>
                          <a:rPr lang="en-US" altLang="ko-KR" sz="800" i="1" smtClean="0">
                            <a:latin typeface="Cambria Math" panose="02040503050406030204" pitchFamily="18" charset="0"/>
                            <a:cs typeface="Arial" panose="020B0604020202020204" pitchFamily="34" charset="0"/>
                          </a:rPr>
                        </m:ctrlPr>
                      </m:dPr>
                      <m:e>
                        <m:eqArr>
                          <m:eqArrPr>
                            <m:ctrlPr>
                              <a:rPr lang="en-US" altLang="ko-KR" sz="800" i="1" smtClean="0">
                                <a:latin typeface="Cambria Math" panose="02040503050406030204" pitchFamily="18" charset="0"/>
                                <a:cs typeface="Arial" panose="020B0604020202020204" pitchFamily="34" charset="0"/>
                              </a:rPr>
                            </m:ctrlPr>
                          </m:eqArrPr>
                          <m:e>
                            <m:r>
                              <a:rPr lang="en-US" altLang="ko-KR" sz="800" b="0" i="1" smtClean="0">
                                <a:latin typeface="Cambria Math" panose="02040503050406030204" pitchFamily="18" charset="0"/>
                                <a:cs typeface="Arial" panose="020B0604020202020204" pitchFamily="34" charset="0"/>
                              </a:rPr>
                              <m:t>𝐼</m:t>
                            </m:r>
                            <m:d>
                              <m:dPr>
                                <m:begChr m:val="["/>
                                <m:endChr m:val="]"/>
                                <m:ctrlPr>
                                  <a:rPr lang="en-US" altLang="ko-KR" sz="800" b="0" i="1" smtClean="0">
                                    <a:latin typeface="Cambria Math" panose="02040503050406030204" pitchFamily="18" charset="0"/>
                                    <a:cs typeface="Arial" panose="020B0604020202020204" pitchFamily="34" charset="0"/>
                                  </a:rPr>
                                </m:ctrlPr>
                              </m:dPr>
                              <m:e>
                                <m:r>
                                  <a:rPr lang="en-US" altLang="ko-KR" sz="800" b="0" i="1" smtClean="0">
                                    <a:latin typeface="Cambria Math" panose="02040503050406030204" pitchFamily="18" charset="0"/>
                                    <a:cs typeface="Arial" panose="020B0604020202020204" pitchFamily="34" charset="0"/>
                                  </a:rPr>
                                  <m:t>𝑖</m:t>
                                </m:r>
                              </m:e>
                            </m:d>
                            <m:r>
                              <a:rPr lang="en-US" altLang="ko-KR" sz="800" b="0" i="1" smtClean="0">
                                <a:latin typeface="Cambria Math" panose="02040503050406030204" pitchFamily="18" charset="0"/>
                                <a:cs typeface="Arial" panose="020B0604020202020204" pitchFamily="34" charset="0"/>
                              </a:rPr>
                              <m:t>=</m:t>
                            </m:r>
                            <m:r>
                              <a:rPr lang="en-US" altLang="ko-KR" sz="800" b="0" i="1" smtClean="0">
                                <a:latin typeface="Cambria Math" panose="02040503050406030204" pitchFamily="18" charset="0"/>
                                <a:cs typeface="Arial" panose="020B0604020202020204" pitchFamily="34" charset="0"/>
                              </a:rPr>
                              <m:t>𝑃</m:t>
                            </m:r>
                            <m:d>
                              <m:dPr>
                                <m:begChr m:val="["/>
                                <m:endChr m:val="]"/>
                                <m:ctrlPr>
                                  <a:rPr lang="en-US" altLang="ko-KR" sz="800" b="0" i="1" smtClean="0">
                                    <a:latin typeface="Cambria Math" panose="02040503050406030204" pitchFamily="18" charset="0"/>
                                    <a:cs typeface="Arial" panose="020B0604020202020204" pitchFamily="34" charset="0"/>
                                  </a:rPr>
                                </m:ctrlPr>
                              </m:dPr>
                              <m:e>
                                <m:r>
                                  <a:rPr lang="en-US" altLang="ko-KR" sz="800" b="0" i="1" smtClean="0">
                                    <a:latin typeface="Cambria Math" panose="02040503050406030204" pitchFamily="18" charset="0"/>
                                    <a:cs typeface="Arial" panose="020B0604020202020204" pitchFamily="34" charset="0"/>
                                  </a:rPr>
                                  <m:t>𝑖</m:t>
                                </m:r>
                              </m:e>
                            </m:d>
                            <m:r>
                              <a:rPr lang="en-US" altLang="ko-KR" sz="800" b="0" i="1" smtClean="0">
                                <a:latin typeface="Cambria Math" panose="02040503050406030204" pitchFamily="18" charset="0"/>
                                <a:cs typeface="Arial" panose="020B0604020202020204" pitchFamily="34" charset="0"/>
                              </a:rPr>
                              <m:t>,     </m:t>
                            </m:r>
                            <m:r>
                              <a:rPr lang="en-US" altLang="ko-KR" sz="800" b="0" i="1" smtClean="0">
                                <a:latin typeface="Cambria Math" panose="02040503050406030204" pitchFamily="18" charset="0"/>
                                <a:cs typeface="Arial" panose="020B0604020202020204" pitchFamily="34" charset="0"/>
                              </a:rPr>
                              <m:t>𝑓</m:t>
                            </m:r>
                            <m:r>
                              <a:rPr lang="en-US" altLang="ko-KR" sz="800" b="0" i="1" smtClean="0">
                                <a:latin typeface="Cambria Math" panose="02040503050406030204" pitchFamily="18" charset="0"/>
                                <a:cs typeface="Arial" panose="020B0604020202020204" pitchFamily="34" charset="0"/>
                              </a:rPr>
                              <m:t>(</m:t>
                            </m:r>
                            <m:r>
                              <a:rPr lang="en-US" altLang="ko-KR" sz="800" b="0" i="1" smtClean="0">
                                <a:latin typeface="Cambria Math" panose="02040503050406030204" pitchFamily="18" charset="0"/>
                                <a:cs typeface="Arial" panose="020B0604020202020204" pitchFamily="34" charset="0"/>
                              </a:rPr>
                              <m:t>𝑃</m:t>
                            </m:r>
                            <m:d>
                              <m:dPr>
                                <m:begChr m:val="["/>
                                <m:endChr m:val="]"/>
                                <m:ctrlPr>
                                  <a:rPr lang="en-US" altLang="ko-KR" sz="800" b="0" i="1" smtClean="0">
                                    <a:latin typeface="Cambria Math" panose="02040503050406030204" pitchFamily="18" charset="0"/>
                                    <a:cs typeface="Arial" panose="020B0604020202020204" pitchFamily="34" charset="0"/>
                                  </a:rPr>
                                </m:ctrlPr>
                              </m:dPr>
                              <m:e>
                                <m:r>
                                  <a:rPr lang="en-US" altLang="ko-KR" sz="800" b="0" i="1" smtClean="0">
                                    <a:latin typeface="Cambria Math" panose="02040503050406030204" pitchFamily="18" charset="0"/>
                                    <a:cs typeface="Arial" panose="020B0604020202020204" pitchFamily="34" charset="0"/>
                                  </a:rPr>
                                  <m:t>𝑖</m:t>
                                </m:r>
                              </m:e>
                            </m:d>
                            <m:r>
                              <a:rPr lang="en-US" altLang="ko-KR" sz="800" b="0" i="1" smtClean="0">
                                <a:latin typeface="Cambria Math" panose="02040503050406030204" pitchFamily="18" charset="0"/>
                                <a:cs typeface="Arial" panose="020B0604020202020204" pitchFamily="34" charset="0"/>
                              </a:rPr>
                              <m:t>)&lt;</m:t>
                            </m:r>
                            <m:r>
                              <a:rPr lang="en-US" altLang="ko-KR" sz="800" b="0" i="1" smtClean="0">
                                <a:latin typeface="Cambria Math" panose="02040503050406030204" pitchFamily="18" charset="0"/>
                                <a:cs typeface="Arial" panose="020B0604020202020204" pitchFamily="34" charset="0"/>
                              </a:rPr>
                              <m:t>𝑓</m:t>
                            </m:r>
                            <m:r>
                              <a:rPr lang="en-US" altLang="ko-KR" sz="800" b="0" i="1" smtClean="0">
                                <a:latin typeface="Cambria Math" panose="02040503050406030204" pitchFamily="18" charset="0"/>
                                <a:cs typeface="Arial" panose="020B0604020202020204" pitchFamily="34" charset="0"/>
                              </a:rPr>
                              <m:t>(</m:t>
                            </m:r>
                            <m:r>
                              <a:rPr lang="en-US" altLang="ko-KR" sz="800" b="0" i="1" smtClean="0">
                                <a:latin typeface="Cambria Math" panose="02040503050406030204" pitchFamily="18" charset="0"/>
                                <a:cs typeface="Arial" panose="020B0604020202020204" pitchFamily="34" charset="0"/>
                              </a:rPr>
                              <m:t>𝑖</m:t>
                            </m:r>
                            <m:r>
                              <a:rPr lang="en-US" altLang="ko-KR" sz="800" b="0" i="1" smtClean="0">
                                <a:latin typeface="Cambria Math" panose="02040503050406030204" pitchFamily="18" charset="0"/>
                                <a:cs typeface="Arial" panose="020B0604020202020204" pitchFamily="34" charset="0"/>
                              </a:rPr>
                              <m:t>)</m:t>
                            </m:r>
                          </m:e>
                          <m:e>
                            <m:r>
                              <a:rPr lang="en-US" altLang="ko-KR" sz="800" b="0" i="1" smtClean="0">
                                <a:latin typeface="Cambria Math" panose="02040503050406030204" pitchFamily="18" charset="0"/>
                                <a:cs typeface="Arial" panose="020B0604020202020204" pitchFamily="34" charset="0"/>
                              </a:rPr>
                              <m:t>𝐼</m:t>
                            </m:r>
                            <m:d>
                              <m:dPr>
                                <m:begChr m:val="["/>
                                <m:endChr m:val="]"/>
                                <m:ctrlPr>
                                  <a:rPr lang="en-US" altLang="ko-KR" sz="800" b="0" i="1" smtClean="0">
                                    <a:latin typeface="Cambria Math" panose="02040503050406030204" pitchFamily="18" charset="0"/>
                                    <a:cs typeface="Arial" panose="020B0604020202020204" pitchFamily="34" charset="0"/>
                                  </a:rPr>
                                </m:ctrlPr>
                              </m:dPr>
                              <m:e>
                                <m:r>
                                  <a:rPr lang="en-US" altLang="ko-KR" sz="800" b="0" i="1" smtClean="0">
                                    <a:latin typeface="Cambria Math" panose="02040503050406030204" pitchFamily="18" charset="0"/>
                                    <a:cs typeface="Arial" panose="020B0604020202020204" pitchFamily="34" charset="0"/>
                                  </a:rPr>
                                  <m:t>𝑖</m:t>
                                </m:r>
                              </m:e>
                            </m:d>
                            <m:r>
                              <a:rPr lang="en-US" altLang="ko-KR" sz="800" b="0" i="1" smtClean="0">
                                <a:latin typeface="Cambria Math" panose="02040503050406030204" pitchFamily="18" charset="0"/>
                                <a:cs typeface="Arial" panose="020B0604020202020204" pitchFamily="34" charset="0"/>
                              </a:rPr>
                              <m:t>=</m:t>
                            </m:r>
                            <m:r>
                              <a:rPr lang="en-US" altLang="ko-KR" sz="800" b="0" i="1" smtClean="0">
                                <a:latin typeface="Cambria Math" panose="02040503050406030204" pitchFamily="18" charset="0"/>
                                <a:cs typeface="Arial" panose="020B0604020202020204" pitchFamily="34" charset="0"/>
                              </a:rPr>
                              <m:t>𝑖</m:t>
                            </m:r>
                            <m:r>
                              <a:rPr lang="en-US" altLang="ko-KR" sz="800" b="0" i="1" smtClean="0">
                                <a:latin typeface="Cambria Math" panose="02040503050406030204" pitchFamily="18" charset="0"/>
                                <a:cs typeface="Arial" panose="020B0604020202020204" pitchFamily="34" charset="0"/>
                              </a:rPr>
                              <m:t>,     </m:t>
                            </m:r>
                            <m:r>
                              <a:rPr lang="en-US" altLang="ko-KR" sz="800" b="0" i="1" smtClean="0">
                                <a:latin typeface="Cambria Math" panose="02040503050406030204" pitchFamily="18" charset="0"/>
                                <a:cs typeface="Arial" panose="020B0604020202020204" pitchFamily="34" charset="0"/>
                              </a:rPr>
                              <m:t>𝑜𝑡h𝑒𝑟𝑤𝑖𝑠𝑒</m:t>
                            </m:r>
                          </m:e>
                        </m:eqArr>
                      </m:e>
                    </m:d>
                  </m:oMath>
                </a14:m>
                <a:endParaRPr lang="en-US" altLang="ko-KR" sz="800" dirty="0">
                  <a:latin typeface="Arial" panose="020B0604020202020204" pitchFamily="34" charset="0"/>
                  <a:cs typeface="Arial" panose="020B0604020202020204" pitchFamily="34" charset="0"/>
                </a:endParaRPr>
              </a:p>
            </p:txBody>
          </p:sp>
        </mc:Choice>
        <mc:Fallback xmlns="">
          <p:sp>
            <p:nvSpPr>
              <p:cNvPr id="11" name="object 3">
                <a:extLst>
                  <a:ext uri="{FF2B5EF4-FFF2-40B4-BE49-F238E27FC236}">
                    <a16:creationId xmlns:a16="http://schemas.microsoft.com/office/drawing/2014/main" id="{9AC0D67E-F302-9842-BC40-CEBBC83421D7}"/>
                  </a:ext>
                </a:extLst>
              </p:cNvPr>
              <p:cNvSpPr txBox="1">
                <a:spLocks noRot="1" noChangeAspect="1" noMove="1" noResize="1" noEditPoints="1" noAdjustHandles="1" noChangeArrowheads="1" noChangeShapeType="1" noTextEdit="1"/>
              </p:cNvSpPr>
              <p:nvPr/>
            </p:nvSpPr>
            <p:spPr>
              <a:xfrm>
                <a:off x="170408" y="482536"/>
                <a:ext cx="2133600" cy="2718180"/>
              </a:xfrm>
              <a:prstGeom prst="rect">
                <a:avLst/>
              </a:prstGeom>
              <a:blipFill>
                <a:blip r:embed="rId4"/>
                <a:stretch>
                  <a:fillRect l="-2959" t="-930" r="-4142" b="-31628"/>
                </a:stretch>
              </a:blipFill>
            </p:spPr>
            <p:txBody>
              <a:bodyPr/>
              <a:lstStyle/>
              <a:p>
                <a:r>
                  <a:rPr lang="ko-KR" altLang="en-US">
                    <a:noFill/>
                  </a:rPr>
                  <a:t> </a:t>
                </a:r>
              </a:p>
            </p:txBody>
          </p:sp>
        </mc:Fallback>
      </mc:AlternateContent>
      <p:pic>
        <p:nvPicPr>
          <p:cNvPr id="4" name="그림 3">
            <a:extLst>
              <a:ext uri="{FF2B5EF4-FFF2-40B4-BE49-F238E27FC236}">
                <a16:creationId xmlns:a16="http://schemas.microsoft.com/office/drawing/2014/main" id="{93949B38-9A95-8143-9953-6DC414E8F701}"/>
              </a:ext>
            </a:extLst>
          </p:cNvPr>
          <p:cNvPicPr>
            <a:picLocks noChangeAspect="1"/>
          </p:cNvPicPr>
          <p:nvPr/>
        </p:nvPicPr>
        <p:blipFill>
          <a:blip r:embed="rId5"/>
          <a:stretch>
            <a:fillRect/>
          </a:stretch>
        </p:blipFill>
        <p:spPr>
          <a:xfrm>
            <a:off x="2587736" y="1846406"/>
            <a:ext cx="1892068" cy="1295400"/>
          </a:xfrm>
          <a:prstGeom prst="rect">
            <a:avLst/>
          </a:prstGeom>
        </p:spPr>
      </p:pic>
    </p:spTree>
    <p:extLst>
      <p:ext uri="{BB962C8B-B14F-4D97-AF65-F5344CB8AC3E}">
        <p14:creationId xmlns:p14="http://schemas.microsoft.com/office/powerpoint/2010/main" val="2137691792"/>
      </p:ext>
    </p:extLst>
  </p:cSld>
  <p:clrMapOvr>
    <a:masterClrMapping/>
  </p:clrMapOvr>
  <p:transition>
    <p:cut/>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sz="1400" spc="15" dirty="0">
                <a:solidFill>
                  <a:srgbClr val="FFFFFF"/>
                </a:solidFill>
                <a:latin typeface="Arial" panose="020B0604020202020204" pitchFamily="34" charset="0"/>
                <a:cs typeface="Arial" panose="020B0604020202020204" pitchFamily="34" charset="0"/>
              </a:rPr>
              <a:t>Mutation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74395"/>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Definition) A unary variation operator is commonly called </a:t>
            </a:r>
            <a:r>
              <a:rPr lang="en" altLang="ko-KR" sz="1000" b="1" i="1" dirty="0">
                <a:latin typeface="Arial" panose="020B0604020202020204" pitchFamily="34" charset="0"/>
                <a:cs typeface="Arial" panose="020B0604020202020204" pitchFamily="34" charset="0"/>
              </a:rPr>
              <a:t>mutation</a:t>
            </a:r>
            <a:r>
              <a:rPr lang="en" altLang="ko-KR" sz="1000" i="1" dirty="0">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It is applied to one genotype and delivers a (slightly) modified mutant, the child or offspring. </a:t>
            </a:r>
          </a:p>
          <a:p>
            <a:pPr marL="628650" lvl="1" indent="-171450">
              <a:buFont typeface="Arial" panose="020B0604020202020204" pitchFamily="34" charset="0"/>
              <a:buChar char="•"/>
            </a:pPr>
            <a:endParaRPr lang="en"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Property) A mutation operator is always </a:t>
            </a:r>
            <a:r>
              <a:rPr lang="en" altLang="ko-KR" sz="1000" b="1" i="1" dirty="0">
                <a:latin typeface="Arial" panose="020B0604020202020204" pitchFamily="34" charset="0"/>
                <a:cs typeface="Arial" panose="020B0604020202020204" pitchFamily="34" charset="0"/>
              </a:rPr>
              <a:t>stochastic</a:t>
            </a:r>
            <a:r>
              <a:rPr lang="en" altLang="ko-KR" sz="1000" i="1" dirty="0">
                <a:latin typeface="Arial" panose="020B0604020202020204" pitchFamily="34" charset="0"/>
                <a:cs typeface="Arial" panose="020B0604020202020204" pitchFamily="34" charset="0"/>
              </a:rPr>
              <a:t>: its output – the child – depends on the outcomes of a series of random choices. </a:t>
            </a:r>
          </a:p>
          <a:p>
            <a:pPr marL="628650" lvl="1"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Problem-specific(Heuristic) approach won’t work</a:t>
            </a:r>
          </a:p>
          <a:p>
            <a:endParaRPr lang="en"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There is a well-known [26] theorem which state that an evolutionary algorithm will (given sufficient time) discover the global optimum of a given problem. </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However in practice, this won’t help</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In reality, most of the search domains are disconnected</a:t>
            </a: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219667"/>
      </p:ext>
    </p:extLst>
  </p:cSld>
  <p:clrMapOvr>
    <a:masterClrMapping/>
  </p:clrMapOvr>
  <p:transition>
    <p:cut/>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Large-Scale evolution of image classifiers</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627736"/>
          </a:xfrm>
          <a:prstGeom prst="rect">
            <a:avLst/>
          </a:prstGeom>
        </p:spPr>
        <p:txBody>
          <a:bodyPr vert="horz" wrap="square" lIns="0" tIns="12065" rIns="0" bIns="0" rtlCol="0">
            <a:spAutoFit/>
          </a:bodyPr>
          <a:lstStyle/>
          <a:p>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[18] Real et al. proposed a new method that utilizes the genetic algorithm</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2576AD-DBFD-3749-A5B0-152B2EA9697A}"/>
              </a:ext>
            </a:extLst>
          </p:cNvPr>
          <p:cNvSpPr txBox="1"/>
          <p:nvPr/>
        </p:nvSpPr>
        <p:spPr>
          <a:xfrm>
            <a:off x="322808" y="1120775"/>
            <a:ext cx="1981200" cy="1631216"/>
          </a:xfrm>
          <a:prstGeom prst="rect">
            <a:avLst/>
          </a:prstGeom>
          <a:noFill/>
        </p:spPr>
        <p:txBody>
          <a:bodyPr wrap="square"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A total of 11 mutations is allowed</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A worker chooses two individuals at random from the population and compare their fitness. </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superior will mutates and creates a child</a:t>
            </a:r>
          </a:p>
        </p:txBody>
      </p:sp>
      <p:pic>
        <p:nvPicPr>
          <p:cNvPr id="13" name="그림 12" descr="텍스트, 신문, 병이(가) 표시된 사진&#10;&#10;&#10;&#10;자동 생성된 설명">
            <a:extLst>
              <a:ext uri="{FF2B5EF4-FFF2-40B4-BE49-F238E27FC236}">
                <a16:creationId xmlns:a16="http://schemas.microsoft.com/office/drawing/2014/main" id="{5F4B698C-DB9A-B246-9492-C7C9B4FCD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008" y="1164036"/>
            <a:ext cx="1757584" cy="1617810"/>
          </a:xfrm>
          <a:prstGeom prst="rect">
            <a:avLst/>
          </a:prstGeom>
        </p:spPr>
      </p:pic>
    </p:spTree>
    <p:extLst>
      <p:ext uri="{BB962C8B-B14F-4D97-AF65-F5344CB8AC3E}">
        <p14:creationId xmlns:p14="http://schemas.microsoft.com/office/powerpoint/2010/main" val="1785017118"/>
      </p:ext>
    </p:extLst>
  </p:cSld>
  <p:clrMapOvr>
    <a:masterClrMapping/>
  </p:clrMapOvr>
  <p:transition>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Large-Scale evolution of image classifiers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16661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Result Analysis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Though the algorithm has found possibly good structure in the middle, it underestimates it and moves on to the next one</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Changing the mutation rates need a thorough supervision of the expert</a:t>
            </a:r>
          </a:p>
        </p:txBody>
      </p:sp>
      <p:pic>
        <p:nvPicPr>
          <p:cNvPr id="3" name="그림 2">
            <a:extLst>
              <a:ext uri="{FF2B5EF4-FFF2-40B4-BE49-F238E27FC236}">
                <a16:creationId xmlns:a16="http://schemas.microsoft.com/office/drawing/2014/main" id="{CCF64E1E-D3B9-D549-8D42-66E43C11366A}"/>
              </a:ext>
            </a:extLst>
          </p:cNvPr>
          <p:cNvPicPr>
            <a:picLocks noChangeAspect="1"/>
          </p:cNvPicPr>
          <p:nvPr/>
        </p:nvPicPr>
        <p:blipFill>
          <a:blip r:embed="rId3"/>
          <a:stretch>
            <a:fillRect/>
          </a:stretch>
        </p:blipFill>
        <p:spPr>
          <a:xfrm>
            <a:off x="694283" y="816300"/>
            <a:ext cx="3219450" cy="1047991"/>
          </a:xfrm>
          <a:prstGeom prst="rect">
            <a:avLst/>
          </a:prstGeom>
        </p:spPr>
      </p:pic>
    </p:spTree>
    <p:extLst>
      <p:ext uri="{BB962C8B-B14F-4D97-AF65-F5344CB8AC3E}">
        <p14:creationId xmlns:p14="http://schemas.microsoft.com/office/powerpoint/2010/main" val="2399387304"/>
      </p:ext>
    </p:extLst>
  </p:cSld>
  <p:clrMapOvr>
    <a:masterClrMapping/>
  </p:clrMapOvr>
  <p:transition>
    <p:cu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Large-Scale evolution of image classifiers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936060"/>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Why do we choose only two candidates?</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In page 110, we showed that by choosing two candidates for comparing, we can achieve the lowest loss of diversity</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However, we should also note that selecting lower tournament size implies bigger not-sampled proportion</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This is because the size of a tournament is important in the diversity of the samples.</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You can see this in page 112</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 believe this could lead to inferior performance compared to the state-of-the-art model devised by human</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By sampling the models in an unbiased way, we may find optimal solutions.</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9141123"/>
      </p:ext>
    </p:extLst>
  </p:cSld>
  <p:clrMapOvr>
    <a:masterClrMapping/>
  </p:clrMapOvr>
  <p:transition>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Regularized evolution for image classifier architecture search</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129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551066"/>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One of the possible workarounds is to forget the network in the beginning and focus on newer settings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[20] Real et al. improved the former result by applying this principle</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Instead of randomly searching on the hypothesis space, they also adopted </a:t>
            </a:r>
            <a:r>
              <a:rPr lang="en-US" altLang="ko-KR" sz="1000" dirty="0" err="1">
                <a:latin typeface="Arial" panose="020B0604020202020204" pitchFamily="34" charset="0"/>
                <a:cs typeface="Arial" panose="020B0604020202020204" pitchFamily="34" charset="0"/>
              </a:rPr>
              <a:t>NASNet</a:t>
            </a:r>
            <a:r>
              <a:rPr lang="en-US" altLang="ko-KR" sz="1000" dirty="0">
                <a:latin typeface="Arial" panose="020B0604020202020204" pitchFamily="34" charset="0"/>
                <a:cs typeface="Arial" panose="020B0604020202020204" pitchFamily="34" charset="0"/>
              </a:rPr>
              <a:t> search space to compare the result in [6]</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E23F2CA8-5F55-CF46-9DF6-98FF3DAC67C4}"/>
              </a:ext>
            </a:extLst>
          </p:cNvPr>
          <p:cNvPicPr>
            <a:picLocks noChangeAspect="1"/>
          </p:cNvPicPr>
          <p:nvPr/>
        </p:nvPicPr>
        <p:blipFill>
          <a:blip r:embed="rId3"/>
          <a:stretch>
            <a:fillRect/>
          </a:stretch>
        </p:blipFill>
        <p:spPr>
          <a:xfrm>
            <a:off x="1341983" y="1958975"/>
            <a:ext cx="1924050" cy="1097132"/>
          </a:xfrm>
          <a:prstGeom prst="rect">
            <a:avLst/>
          </a:prstGeom>
        </p:spPr>
      </p:pic>
    </p:spTree>
    <p:extLst>
      <p:ext uri="{BB962C8B-B14F-4D97-AF65-F5344CB8AC3E}">
        <p14:creationId xmlns:p14="http://schemas.microsoft.com/office/powerpoint/2010/main" val="2899092018"/>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Contrastive Divergence</a:t>
            </a:r>
            <a:endParaRPr lang="en" sz="1400" dirty="0">
              <a:latin typeface="Arial"/>
              <a:cs typeface="Arial"/>
            </a:endParaRPr>
          </a:p>
        </p:txBody>
      </p:sp>
      <p:sp>
        <p:nvSpPr>
          <p:cNvPr id="3" name="object 3"/>
          <p:cNvSpPr txBox="1"/>
          <p:nvPr/>
        </p:nvSpPr>
        <p:spPr>
          <a:xfrm>
            <a:off x="416240" y="587375"/>
            <a:ext cx="1887768" cy="1851148"/>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Sampling from model distribution is done by iteratively updating stochastic gradient from both the data and samples from the model distribution</a:t>
            </a: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This has one drawback. If the sampling procedure was not explorative enough so that there are regions that are never visited, it would generative spurious modes</a:t>
            </a:r>
          </a:p>
          <a:p>
            <a:pPr marL="641350" lvl="1" indent="-171450">
              <a:spcBef>
                <a:spcPts val="95"/>
              </a:spcBef>
              <a:buFont typeface="Arial" panose="020B0604020202020204" pitchFamily="34" charset="0"/>
              <a:buChar char="•"/>
              <a:tabLst>
                <a:tab pos="224154" algn="l"/>
              </a:tabLst>
            </a:pPr>
            <a:r>
              <a:rPr lang="en" altLang="ko-KR" sz="900" dirty="0">
                <a:latin typeface="Arial"/>
                <a:cs typeface="Arial"/>
              </a:rPr>
              <a:t>Do PCD in this case</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4" name="그림 3">
            <a:extLst>
              <a:ext uri="{FF2B5EF4-FFF2-40B4-BE49-F238E27FC236}">
                <a16:creationId xmlns:a16="http://schemas.microsoft.com/office/drawing/2014/main" id="{4B83525D-B904-4649-B7DD-6E41FCAE31B6}"/>
              </a:ext>
            </a:extLst>
          </p:cNvPr>
          <p:cNvPicPr>
            <a:picLocks noChangeAspect="1"/>
          </p:cNvPicPr>
          <p:nvPr/>
        </p:nvPicPr>
        <p:blipFill>
          <a:blip r:embed="rId3"/>
          <a:stretch>
            <a:fillRect/>
          </a:stretch>
        </p:blipFill>
        <p:spPr>
          <a:xfrm>
            <a:off x="2381250" y="750949"/>
            <a:ext cx="2139109" cy="1524000"/>
          </a:xfrm>
          <a:prstGeom prst="rect">
            <a:avLst/>
          </a:prstGeom>
        </p:spPr>
      </p:pic>
    </p:spTree>
    <p:extLst>
      <p:ext uri="{BB962C8B-B14F-4D97-AF65-F5344CB8AC3E}">
        <p14:creationId xmlns:p14="http://schemas.microsoft.com/office/powerpoint/2010/main" val="4079042960"/>
      </p:ext>
    </p:extLst>
  </p:cSld>
  <p:clrMapOvr>
    <a:masterClrMapping/>
  </p:clrMapOvr>
  <p:transition>
    <p:cut/>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Regularized evolution for image classifier architecture search (</a:t>
            </a:r>
            <a:r>
              <a:rPr lang="en" altLang="ko-KR" sz="1100" dirty="0" err="1">
                <a:solidFill>
                  <a:schemeClr val="bg1"/>
                </a:solidFill>
                <a:latin typeface="Arial" panose="020B0604020202020204" pitchFamily="34" charset="0"/>
                <a:cs typeface="Arial" panose="020B0604020202020204" pitchFamily="34" charset="0"/>
              </a:rPr>
              <a:t>cont</a:t>
            </a:r>
            <a:r>
              <a:rPr lang="en" altLang="ko-KR" sz="11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171449" y="564763"/>
            <a:ext cx="2678050" cy="2966838"/>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Only two mutations is allowed</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Hidden state mutation</a:t>
            </a:r>
          </a:p>
          <a:p>
            <a:pPr marL="1143000" lvl="2" indent="-228600">
              <a:buFont typeface="+mj-lt"/>
              <a:buAutoNum type="arabicPeriod"/>
            </a:pPr>
            <a:r>
              <a:rPr lang="en-US" altLang="ko-KR" sz="800" dirty="0">
                <a:latin typeface="Arial" panose="020B0604020202020204" pitchFamily="34" charset="0"/>
                <a:cs typeface="Arial" panose="020B0604020202020204" pitchFamily="34" charset="0"/>
              </a:rPr>
              <a:t>Choose a cell to mutate</a:t>
            </a:r>
          </a:p>
          <a:p>
            <a:pPr marL="1143000" lvl="2" indent="-228600">
              <a:buFont typeface="+mj-lt"/>
              <a:buAutoNum type="arabicPeriod"/>
            </a:pPr>
            <a:r>
              <a:rPr lang="en-US" altLang="ko-KR" sz="800" dirty="0">
                <a:latin typeface="Arial" panose="020B0604020202020204" pitchFamily="34" charset="0"/>
                <a:cs typeface="Arial" panose="020B0604020202020204" pitchFamily="34" charset="0"/>
              </a:rPr>
              <a:t>Picks one of the five pairwise combinations uniformly random</a:t>
            </a:r>
          </a:p>
          <a:p>
            <a:pPr marL="1143000" lvl="2" indent="-228600">
              <a:buFont typeface="+mj-lt"/>
              <a:buAutoNum type="arabicPeriod"/>
            </a:pPr>
            <a:r>
              <a:rPr lang="en-US" altLang="ko-KR" sz="800" dirty="0">
                <a:latin typeface="Arial" panose="020B0604020202020204" pitchFamily="34" charset="0"/>
                <a:cs typeface="Arial" panose="020B0604020202020204" pitchFamily="34" charset="0"/>
              </a:rPr>
              <a:t>One of the two elements of the pair is chosen uniformly random</a:t>
            </a:r>
          </a:p>
          <a:p>
            <a:pPr marL="1143000" lvl="2" indent="-228600">
              <a:buFont typeface="+mj-lt"/>
              <a:buAutoNum type="arabicPeriod"/>
            </a:pPr>
            <a:r>
              <a:rPr lang="en-US" altLang="ko-KR" sz="800" dirty="0">
                <a:latin typeface="Arial" panose="020B0604020202020204" pitchFamily="34" charset="0"/>
                <a:cs typeface="Arial" panose="020B0604020202020204" pitchFamily="34" charset="0"/>
              </a:rPr>
              <a:t>The hidden space in the selected pair is now replaced with another</a:t>
            </a:r>
          </a:p>
          <a:p>
            <a:pPr marL="1143000" lvl="2" indent="-228600">
              <a:buFont typeface="+mj-lt"/>
              <a:buAutoNum type="arabicPeriod"/>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Op Mutation:</a:t>
            </a:r>
          </a:p>
          <a:p>
            <a:pPr marL="1143000" lvl="2" indent="-228600">
              <a:buFont typeface="+mj-lt"/>
              <a:buAutoNum type="arabicPeriod"/>
            </a:pPr>
            <a:r>
              <a:rPr lang="en-US" altLang="ko-KR" sz="800" dirty="0">
                <a:latin typeface="Arial" panose="020B0604020202020204" pitchFamily="34" charset="0"/>
                <a:cs typeface="Arial" panose="020B0604020202020204" pitchFamily="34" charset="0"/>
              </a:rPr>
              <a:t>Choose a cell to mutate</a:t>
            </a:r>
          </a:p>
          <a:p>
            <a:pPr marL="1143000" lvl="2" indent="-228600">
              <a:buFont typeface="+mj-lt"/>
              <a:buAutoNum type="arabicPeriod"/>
            </a:pPr>
            <a:r>
              <a:rPr lang="en-US" altLang="ko-KR" sz="800" dirty="0">
                <a:latin typeface="Arial" panose="020B0604020202020204" pitchFamily="34" charset="0"/>
                <a:cs typeface="Arial" panose="020B0604020202020204" pitchFamily="34" charset="0"/>
              </a:rPr>
              <a:t>Picks one of the five pairwise combinations uniformly random</a:t>
            </a:r>
          </a:p>
          <a:p>
            <a:pPr marL="1143000" lvl="2" indent="-228600">
              <a:buFont typeface="+mj-lt"/>
              <a:buAutoNum type="arabicPeriod"/>
            </a:pPr>
            <a:r>
              <a:rPr lang="en-US" altLang="ko-KR" sz="800" dirty="0">
                <a:latin typeface="Arial" panose="020B0604020202020204" pitchFamily="34" charset="0"/>
                <a:cs typeface="Arial" panose="020B0604020202020204" pitchFamily="34" charset="0"/>
              </a:rPr>
              <a:t>One of the two elements of the pair is chosen uniformly random</a:t>
            </a:r>
          </a:p>
          <a:p>
            <a:pPr marL="1143000" lvl="2" indent="-228600">
              <a:buFont typeface="+mj-lt"/>
              <a:buAutoNum type="arabicPeriod"/>
            </a:pPr>
            <a:r>
              <a:rPr lang="en-US" altLang="ko-KR" sz="800" dirty="0">
                <a:latin typeface="Arial" panose="020B0604020202020204" pitchFamily="34" charset="0"/>
                <a:cs typeface="Arial" panose="020B0604020202020204" pitchFamily="34" charset="0"/>
              </a:rPr>
              <a:t>Modifies the op instead of the hidden state</a:t>
            </a: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84B0CFF4-2BC9-A14B-9CA2-0E45A349B352}"/>
              </a:ext>
            </a:extLst>
          </p:cNvPr>
          <p:cNvPicPr>
            <a:picLocks noChangeAspect="1"/>
          </p:cNvPicPr>
          <p:nvPr/>
        </p:nvPicPr>
        <p:blipFill>
          <a:blip r:embed="rId3"/>
          <a:stretch>
            <a:fillRect/>
          </a:stretch>
        </p:blipFill>
        <p:spPr>
          <a:xfrm>
            <a:off x="2998763" y="1087184"/>
            <a:ext cx="1439888" cy="1286382"/>
          </a:xfrm>
          <a:prstGeom prst="rect">
            <a:avLst/>
          </a:prstGeom>
        </p:spPr>
      </p:pic>
    </p:spTree>
    <p:extLst>
      <p:ext uri="{BB962C8B-B14F-4D97-AF65-F5344CB8AC3E}">
        <p14:creationId xmlns:p14="http://schemas.microsoft.com/office/powerpoint/2010/main" val="1554643288"/>
      </p:ext>
    </p:extLst>
  </p:cSld>
  <p:clrMapOvr>
    <a:masterClrMapping/>
  </p:clrMapOvr>
  <p:transition>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Age-Based Replacement </a:t>
            </a:r>
            <a:endParaRPr lang="en" altLang="ko-KR" sz="1100" dirty="0">
              <a:solidFill>
                <a:schemeClr val="bg1"/>
              </a:solidFill>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81348"/>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[27] De </a:t>
                </a:r>
                <a:r>
                  <a:rPr lang="en-US" altLang="ko-KR" sz="1000" dirty="0" err="1">
                    <a:latin typeface="Arial" panose="020B0604020202020204" pitchFamily="34" charset="0"/>
                    <a:cs typeface="Arial" panose="020B0604020202020204" pitchFamily="34" charset="0"/>
                  </a:rPr>
                  <a:t>jong</a:t>
                </a:r>
                <a:r>
                  <a:rPr lang="en-US" altLang="ko-KR" sz="1000" dirty="0">
                    <a:latin typeface="Arial" panose="020B0604020202020204" pitchFamily="34" charset="0"/>
                    <a:cs typeface="Arial" panose="020B0604020202020204" pitchFamily="34" charset="0"/>
                  </a:rPr>
                  <a:t> et al. briefly explains why the FIFO strategy works</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In discussing many replacement strategies, he analyzed as follows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Let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𝑔</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𝐺</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𝑁</m:t>
                    </m:r>
                  </m:oMath>
                </a14:m>
                <a:r>
                  <a:rPr lang="en-US" altLang="ko-KR" sz="1000" dirty="0">
                    <a:latin typeface="Arial" panose="020B0604020202020204" pitchFamily="34" charset="0"/>
                    <a:cs typeface="Arial" panose="020B0604020202020204" pitchFamily="34" charset="0"/>
                  </a:rPr>
                  <a:t>(the number of offspring produced each generation) and let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𝑚</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𝑡</m:t>
                    </m:r>
                    <m:r>
                      <a:rPr lang="en-US" altLang="ko-KR" sz="1000" b="0" i="1" smtClean="0">
                        <a:latin typeface="Cambria Math" panose="02040503050406030204" pitchFamily="18" charset="0"/>
                        <a:cs typeface="Arial" panose="020B0604020202020204" pitchFamily="34" charset="0"/>
                      </a:rPr>
                      <m:t>)</m:t>
                    </m:r>
                  </m:oMath>
                </a14:m>
                <a:r>
                  <a:rPr lang="en-US" altLang="ko-KR" sz="1000" dirty="0">
                    <a:latin typeface="Arial" panose="020B0604020202020204" pitchFamily="34" charset="0"/>
                    <a:cs typeface="Arial" panose="020B0604020202020204" pitchFamily="34" charset="0"/>
                  </a:rPr>
                  <a:t> represent the number of individual of type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𝑖</m:t>
                    </m:r>
                  </m:oMath>
                </a14:m>
                <a:r>
                  <a:rPr lang="en-US" altLang="ko-KR" sz="1000" dirty="0">
                    <a:latin typeface="Arial" panose="020B0604020202020204" pitchFamily="34" charset="0"/>
                    <a:cs typeface="Arial" panose="020B0604020202020204" pitchFamily="34" charset="0"/>
                  </a:rPr>
                  <a:t> in the population at time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𝑡</m:t>
                    </m:r>
                  </m:oMath>
                </a14:m>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where </a:t>
                </a:r>
                <a14:m>
                  <m:oMath xmlns:m="http://schemas.openxmlformats.org/officeDocument/2006/math">
                    <m:r>
                      <a:rPr lang="en-US" altLang="ko-KR" sz="1000" i="1">
                        <a:latin typeface="Cambria Math" panose="02040503050406030204" pitchFamily="18" charset="0"/>
                        <a:cs typeface="Arial" panose="020B0604020202020204" pitchFamily="34" charset="0"/>
                      </a:rPr>
                      <m:t>𝐺</m:t>
                    </m:r>
                    <m:r>
                      <a:rPr lang="en-US" altLang="ko-KR" sz="1000" i="1">
                        <a:latin typeface="Cambria Math" panose="02040503050406030204" pitchFamily="18" charset="0"/>
                        <a:cs typeface="Arial" panose="020B0604020202020204" pitchFamily="34" charset="0"/>
                      </a:rPr>
                      <m:t>∈(0, 1.0]</m:t>
                    </m:r>
                  </m:oMath>
                </a14:m>
                <a:r>
                  <a:rPr lang="en-US" altLang="ko-KR" sz="1000" dirty="0">
                    <a:latin typeface="Arial" panose="020B0604020202020204" pitchFamily="34" charset="0"/>
                    <a:cs typeface="Arial" panose="020B0604020202020204" pitchFamily="34" charset="0"/>
                  </a:rPr>
                  <a:t> is a constant</a:t>
                </a: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growth equations of type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𝑖</m:t>
                    </m:r>
                  </m:oMath>
                </a14:m>
                <a:r>
                  <a:rPr lang="en-US" altLang="ko-KR" sz="1000" dirty="0">
                    <a:latin typeface="Arial" panose="020B0604020202020204" pitchFamily="34" charset="0"/>
                    <a:cs typeface="Arial" panose="020B0604020202020204" pitchFamily="34" charset="0"/>
                  </a:rPr>
                  <a:t> individuals is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a14:m>
                  <m:oMathPara xmlns:m="http://schemas.openxmlformats.org/officeDocument/2006/math">
                    <m:oMathParaPr>
                      <m:jc m:val="center"/>
                    </m:oMathParaPr>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𝑚</m:t>
                          </m:r>
                        </m:e>
                        <m:sub>
                          <m:r>
                            <a:rPr lang="en-US" altLang="ko-KR" sz="900" b="0" i="1" smtClean="0">
                              <a:latin typeface="Cambria Math" panose="02040503050406030204" pitchFamily="18" charset="0"/>
                              <a:cs typeface="Arial" panose="020B0604020202020204" pitchFamily="34" charset="0"/>
                            </a:rPr>
                            <m:t>𝑖</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𝑡</m:t>
                          </m:r>
                          <m:r>
                            <a:rPr lang="en-US" altLang="ko-KR" sz="900" b="0" i="1" smtClean="0">
                              <a:latin typeface="Cambria Math" panose="02040503050406030204" pitchFamily="18" charset="0"/>
                              <a:cs typeface="Arial" panose="020B0604020202020204" pitchFamily="34" charset="0"/>
                            </a:rPr>
                            <m:t>+1</m:t>
                          </m:r>
                        </m:e>
                      </m:d>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𝑚</m:t>
                          </m:r>
                        </m:e>
                        <m:sub>
                          <m:r>
                            <a:rPr lang="en-US" altLang="ko-KR" sz="900" b="0" i="1" smtClean="0">
                              <a:latin typeface="Cambria Math" panose="02040503050406030204" pitchFamily="18" charset="0"/>
                              <a:cs typeface="Arial" panose="020B0604020202020204" pitchFamily="34" charset="0"/>
                            </a:rPr>
                            <m:t>𝑖</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𝑡</m:t>
                          </m:r>
                        </m:e>
                      </m:d>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𝑚</m:t>
                          </m:r>
                        </m:e>
                        <m:sub>
                          <m:r>
                            <a:rPr lang="en-US" altLang="ko-KR" sz="900" b="0" i="1" smtClean="0">
                              <a:latin typeface="Cambria Math" panose="02040503050406030204" pitchFamily="18" charset="0"/>
                              <a:cs typeface="Arial" panose="020B0604020202020204" pitchFamily="34" charset="0"/>
                            </a:rPr>
                            <m:t>𝑖</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𝑡</m:t>
                          </m:r>
                        </m:e>
                      </m:d>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𝑝</m:t>
                          </m:r>
                        </m:e>
                        <m:sub>
                          <m:r>
                            <a:rPr lang="en-US" altLang="ko-KR" sz="900" b="0" i="1" smtClean="0">
                              <a:latin typeface="Cambria Math" panose="02040503050406030204" pitchFamily="18" charset="0"/>
                              <a:cs typeface="Arial" panose="020B0604020202020204" pitchFamily="34" charset="0"/>
                            </a:rPr>
                            <m:t>𝑠</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𝑡</m:t>
                          </m:r>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𝑔</m:t>
                      </m:r>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𝑚</m:t>
                          </m:r>
                        </m:e>
                        <m:sub>
                          <m:r>
                            <a:rPr lang="en-US" altLang="ko-KR" sz="900" b="0" i="1" smtClean="0">
                              <a:latin typeface="Cambria Math" panose="02040503050406030204" pitchFamily="18" charset="0"/>
                              <a:cs typeface="Arial" panose="020B0604020202020204" pitchFamily="34" charset="0"/>
                            </a:rPr>
                            <m:t>𝑖</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𝑡</m:t>
                          </m:r>
                        </m:e>
                      </m:d>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𝑝</m:t>
                          </m:r>
                        </m:e>
                        <m:sub>
                          <m:r>
                            <a:rPr lang="en-US" altLang="ko-KR" sz="900" b="0" i="1" smtClean="0">
                              <a:latin typeface="Cambria Math" panose="02040503050406030204" pitchFamily="18" charset="0"/>
                              <a:cs typeface="Arial" panose="020B0604020202020204" pitchFamily="34" charset="0"/>
                            </a:rPr>
                            <m:t>𝑑</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𝑡</m:t>
                          </m:r>
                        </m:e>
                      </m:d>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𝑚</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𝑡</m:t>
                      </m:r>
                      <m:r>
                        <a:rPr lang="en-US" altLang="ko-KR" sz="900" b="0" i="1" smtClean="0">
                          <a:latin typeface="Cambria Math" panose="02040503050406030204" pitchFamily="18" charset="0"/>
                          <a:cs typeface="Arial" panose="020B0604020202020204" pitchFamily="34" charset="0"/>
                        </a:rPr>
                        <m:t>)[1+</m:t>
                      </m:r>
                      <m:r>
                        <a:rPr lang="en-US" altLang="ko-KR" sz="900" b="0" i="1" smtClean="0">
                          <a:latin typeface="Cambria Math" panose="02040503050406030204" pitchFamily="18" charset="0"/>
                          <a:cs typeface="Arial" panose="020B0604020202020204" pitchFamily="34" charset="0"/>
                        </a:rPr>
                        <m:t>𝑔</m:t>
                      </m:r>
                      <m:r>
                        <a:rPr lang="en-US" altLang="ko-KR" sz="900" b="0" i="1" smtClean="0">
                          <a:latin typeface="Cambria Math" panose="02040503050406030204" pitchFamily="18" charset="0"/>
                          <a:cs typeface="Arial" panose="020B0604020202020204" pitchFamily="34" charset="0"/>
                        </a:rPr>
                        <m:t>∗</m:t>
                      </m:r>
                      <m:d>
                        <m:dPr>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𝑝</m:t>
                              </m:r>
                            </m:e>
                            <m:sub>
                              <m:r>
                                <a:rPr lang="en-US" altLang="ko-KR" sz="900" b="0" i="1" smtClean="0">
                                  <a:latin typeface="Cambria Math" panose="02040503050406030204" pitchFamily="18" charset="0"/>
                                  <a:cs typeface="Arial" panose="020B0604020202020204" pitchFamily="34" charset="0"/>
                                </a:rPr>
                                <m:t>𝑠</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𝑡</m:t>
                              </m:r>
                            </m:e>
                          </m:d>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𝑝</m:t>
                              </m:r>
                            </m:e>
                            <m:sub>
                              <m:r>
                                <a:rPr lang="en-US" altLang="ko-KR" sz="900" b="0" i="1" smtClean="0">
                                  <a:latin typeface="Cambria Math" panose="02040503050406030204" pitchFamily="18" charset="0"/>
                                  <a:cs typeface="Arial" panose="020B0604020202020204" pitchFamily="34" charset="0"/>
                                </a:rPr>
                                <m:t>𝑑</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𝑡</m:t>
                              </m:r>
                            </m:e>
                          </m:d>
                        </m:e>
                      </m:d>
                      <m:r>
                        <a:rPr lang="en-US" altLang="ko-KR" sz="900" b="0" i="1" smtClean="0">
                          <a:latin typeface="Cambria Math" panose="02040503050406030204" pitchFamily="18" charset="0"/>
                          <a:cs typeface="Arial" panose="020B0604020202020204" pitchFamily="34" charset="0"/>
                        </a:rPr>
                        <m:t>]</m:t>
                      </m:r>
                    </m:oMath>
                  </m:oMathPara>
                </a14:m>
                <a:endParaRPr lang="en-US" altLang="ko-KR" sz="900" dirty="0">
                  <a:latin typeface="Arial" panose="020B0604020202020204" pitchFamily="34" charset="0"/>
                  <a:cs typeface="Arial" panose="020B0604020202020204" pitchFamily="34" charset="0"/>
                </a:endParaRPr>
              </a:p>
              <a:p>
                <a:r>
                  <a:rPr lang="en-US" altLang="ko-KR" sz="900" dirty="0">
                    <a:latin typeface="Arial" panose="020B0604020202020204" pitchFamily="34" charset="0"/>
                    <a:cs typeface="Arial" panose="020B0604020202020204" pitchFamily="34" charset="0"/>
                  </a:rPr>
                  <a:t>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𝑤h𝑒𝑟𝑒</m:t>
                    </m:r>
                    <m:r>
                      <a:rPr lang="en-US" altLang="ko-KR" sz="900" b="0" i="1" smtClean="0">
                        <a:latin typeface="Cambria Math" panose="02040503050406030204" pitchFamily="18" charset="0"/>
                        <a:cs typeface="Arial" panose="020B0604020202020204" pitchFamily="34" charset="0"/>
                      </a:rPr>
                      <m:t> </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𝑝</m:t>
                        </m:r>
                      </m:e>
                      <m:sub>
                        <m:r>
                          <a:rPr lang="en-US" altLang="ko-KR" sz="900" b="0" i="1" smtClean="0">
                            <a:latin typeface="Cambria Math" panose="02040503050406030204" pitchFamily="18" charset="0"/>
                            <a:cs typeface="Arial" panose="020B0604020202020204" pitchFamily="34" charset="0"/>
                          </a:rPr>
                          <m:t>𝑠</m:t>
                        </m:r>
                      </m:sub>
                    </m:sSub>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𝑡</m:t>
                    </m:r>
                    <m:r>
                      <a:rPr lang="en-US" altLang="ko-KR" sz="900" b="0" i="1" smtClean="0">
                        <a:latin typeface="Cambria Math" panose="02040503050406030204" pitchFamily="18" charset="0"/>
                        <a:cs typeface="Arial" panose="020B0604020202020204" pitchFamily="34" charset="0"/>
                      </a:rPr>
                      <m:t>)</m:t>
                    </m:r>
                  </m:oMath>
                </a14:m>
                <a:r>
                  <a:rPr lang="en-US" altLang="ko-KR" sz="900" dirty="0">
                    <a:latin typeface="Arial" panose="020B0604020202020204" pitchFamily="34" charset="0"/>
                    <a:cs typeface="Arial" panose="020B0604020202020204" pitchFamily="34" charset="0"/>
                  </a:rPr>
                  <a:t> is the probability of selecting a type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𝑖</m:t>
                    </m:r>
                  </m:oMath>
                </a14:m>
                <a:endParaRPr lang="en-US" altLang="ko-KR" sz="900" dirty="0">
                  <a:latin typeface="Arial" panose="020B0604020202020204" pitchFamily="34" charset="0"/>
                  <a:cs typeface="Arial" panose="020B0604020202020204" pitchFamily="34" charset="0"/>
                </a:endParaRPr>
              </a:p>
              <a:p>
                <a:r>
                  <a:rPr lang="en-US" altLang="ko-KR" sz="900" dirty="0">
                    <a:latin typeface="Arial" panose="020B0604020202020204" pitchFamily="34" charset="0"/>
                    <a:cs typeface="Arial" panose="020B0604020202020204" pitchFamily="34" charset="0"/>
                  </a:rPr>
                  <a:t>	           </a:t>
                </a:r>
                <a14:m>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𝑝</m:t>
                        </m:r>
                      </m:e>
                      <m:sub>
                        <m:r>
                          <a:rPr lang="en-US" altLang="ko-KR" sz="900" b="0" i="1" smtClean="0">
                            <a:latin typeface="Cambria Math" panose="02040503050406030204" pitchFamily="18" charset="0"/>
                            <a:cs typeface="Arial" panose="020B0604020202020204" pitchFamily="34" charset="0"/>
                          </a:rPr>
                          <m:t>𝑑</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𝑡</m:t>
                        </m:r>
                      </m:e>
                    </m:d>
                  </m:oMath>
                </a14:m>
                <a:r>
                  <a:rPr lang="en-US" altLang="ko-KR" sz="900" dirty="0">
                    <a:latin typeface="Arial" panose="020B0604020202020204" pitchFamily="34" charset="0"/>
                    <a:cs typeface="Arial" panose="020B0604020202020204" pitchFamily="34" charset="0"/>
                  </a:rPr>
                  <a:t> is the probability of deleting a type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𝑖</m:t>
                    </m:r>
                  </m:oMath>
                </a14:m>
                <a:endParaRPr lang="en-US" altLang="ko-KR" sz="1000" dirty="0">
                  <a:latin typeface="Arial" panose="020B0604020202020204" pitchFamily="34" charset="0"/>
                  <a:cs typeface="Arial" panose="020B0604020202020204" pitchFamily="34" charset="0"/>
                </a:endParaRPr>
              </a:p>
              <a:p>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In small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𝑔</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𝑜𝑟</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𝐺</m:t>
                    </m:r>
                    <m:r>
                      <a:rPr lang="en-US" altLang="ko-KR" sz="1000" b="0" i="1" smtClean="0">
                        <a:latin typeface="Cambria Math" panose="02040503050406030204" pitchFamily="18" charset="0"/>
                        <a:cs typeface="Arial" panose="020B0604020202020204" pitchFamily="34" charset="0"/>
                      </a:rPr>
                      <m:t>)</m:t>
                    </m:r>
                  </m:oMath>
                </a14:m>
                <a:r>
                  <a:rPr lang="en-US" altLang="ko-KR" sz="1000" dirty="0">
                    <a:latin typeface="Arial" panose="020B0604020202020204" pitchFamily="34" charset="0"/>
                    <a:cs typeface="Arial" panose="020B0604020202020204" pitchFamily="34" charset="0"/>
                  </a:rPr>
                  <a:t> values, the variance is high whereas bigger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𝑔</m:t>
                    </m:r>
                  </m:oMath>
                </a14:m>
                <a:r>
                  <a:rPr lang="en-US" altLang="ko-KR" sz="1000" dirty="0">
                    <a:latin typeface="Arial" panose="020B0604020202020204" pitchFamily="34" charset="0"/>
                    <a:cs typeface="Arial" panose="020B0604020202020204" pitchFamily="34" charset="0"/>
                  </a:rPr>
                  <a:t> value leads to small variance</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581348"/>
              </a:xfrm>
              <a:prstGeom prst="rect">
                <a:avLst/>
              </a:prstGeom>
              <a:blipFill>
                <a:blip r:embed="rId3"/>
                <a:stretch>
                  <a:fillRect l="-2007" t="-488" r="-2341" b="-1463"/>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627548781"/>
      </p:ext>
    </p:extLst>
  </p:cSld>
  <p:clrMapOvr>
    <a:masterClrMapping/>
  </p:clrMapOvr>
  <p:transition>
    <p:cu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Age-Based Replacement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 </a:t>
            </a:r>
            <a:endParaRPr lang="en" altLang="ko-KR" sz="1100" dirty="0">
              <a:solidFill>
                <a:schemeClr val="bg1"/>
              </a:solidFill>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6895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Small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𝑔</m:t>
                    </m:r>
                  </m:oMath>
                </a14:m>
                <a:r>
                  <a:rPr lang="en-US" altLang="ko-KR" sz="1000" dirty="0">
                    <a:latin typeface="Arial" panose="020B0604020202020204" pitchFamily="34" charset="0"/>
                    <a:cs typeface="Arial" panose="020B0604020202020204" pitchFamily="34" charset="0"/>
                  </a:rPr>
                  <a:t> vs Large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𝑔</m:t>
                    </m:r>
                  </m:oMath>
                </a14:m>
                <a:endParaRPr lang="en-US"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168957"/>
              </a:xfrm>
              <a:prstGeom prst="rect">
                <a:avLst/>
              </a:prstGeom>
              <a:blipFill>
                <a:blip r:embed="rId3"/>
                <a:stretch>
                  <a:fillRect l="-2007" t="-6667" b="-33333"/>
                </a:stretch>
              </a:blipFill>
            </p:spPr>
            <p:txBody>
              <a:bodyPr/>
              <a:lstStyle/>
              <a:p>
                <a:r>
                  <a:rPr lang="ko-KR" altLang="en-US">
                    <a:noFill/>
                  </a:rPr>
                  <a:t> </a:t>
                </a:r>
              </a:p>
            </p:txBody>
          </p:sp>
        </mc:Fallback>
      </mc:AlternateContent>
      <p:pic>
        <p:nvPicPr>
          <p:cNvPr id="4" name="그림 3">
            <a:extLst>
              <a:ext uri="{FF2B5EF4-FFF2-40B4-BE49-F238E27FC236}">
                <a16:creationId xmlns:a16="http://schemas.microsoft.com/office/drawing/2014/main" id="{C8ED6A89-8C6A-AC4D-9BD3-5A7A0A5D6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0" y="1056005"/>
            <a:ext cx="2057400" cy="1348740"/>
          </a:xfrm>
          <a:prstGeom prst="rect">
            <a:avLst/>
          </a:prstGeom>
        </p:spPr>
      </p:pic>
      <p:pic>
        <p:nvPicPr>
          <p:cNvPr id="13" name="그림 12" descr="텍스트이(가) 표시된 사진&#10;&#10;&#10;&#10;자동 생성된 설명">
            <a:extLst>
              <a:ext uri="{FF2B5EF4-FFF2-40B4-BE49-F238E27FC236}">
                <a16:creationId xmlns:a16="http://schemas.microsoft.com/office/drawing/2014/main" id="{2DC22729-0C16-5A45-93A8-1689BF45E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1250" y="1030909"/>
            <a:ext cx="2058442" cy="1373836"/>
          </a:xfrm>
          <a:prstGeom prst="rect">
            <a:avLst/>
          </a:prstGeom>
        </p:spPr>
      </p:pic>
    </p:spTree>
    <p:extLst>
      <p:ext uri="{BB962C8B-B14F-4D97-AF65-F5344CB8AC3E}">
        <p14:creationId xmlns:p14="http://schemas.microsoft.com/office/powerpoint/2010/main" val="3164330719"/>
      </p:ext>
    </p:extLst>
  </p:cSld>
  <p:clrMapOvr>
    <a:masterClrMapping/>
  </p:clrMapOvr>
  <p:transition>
    <p:cut/>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Age-Based Replacement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 </a:t>
            </a:r>
            <a:endParaRPr lang="en" altLang="ko-KR" sz="1100" dirty="0">
              <a:solidFill>
                <a:schemeClr val="bg1"/>
              </a:solidFill>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78162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If we want to maintain a </a:t>
                </a:r>
                <a:r>
                  <a:rPr lang="en-US" altLang="ko-KR" sz="1000" i="1" dirty="0">
                    <a:latin typeface="Arial" panose="020B0604020202020204" pitchFamily="34" charset="0"/>
                    <a:cs typeface="Arial" panose="020B0604020202020204" pitchFamily="34" charset="0"/>
                  </a:rPr>
                  <a:t>steady-state</a:t>
                </a:r>
                <a:r>
                  <a:rPr lang="en-US" altLang="ko-KR" sz="1000" dirty="0">
                    <a:latin typeface="Arial" panose="020B0604020202020204" pitchFamily="34" charset="0"/>
                    <a:cs typeface="Arial" panose="020B0604020202020204" pitchFamily="34" charset="0"/>
                  </a:rPr>
                  <a:t> systems(</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𝑔</m:t>
                    </m:r>
                    <m:r>
                      <a:rPr lang="en-US" altLang="ko-KR" sz="1000" b="0" i="1" smtClean="0">
                        <a:latin typeface="Cambria Math" panose="02040503050406030204" pitchFamily="18" charset="0"/>
                        <a:cs typeface="Arial" panose="020B0604020202020204" pitchFamily="34" charset="0"/>
                      </a:rPr>
                      <m:t>=1</m:t>
                    </m:r>
                  </m:oMath>
                </a14:m>
                <a:r>
                  <a:rPr lang="en-US" altLang="ko-KR" sz="1000" dirty="0">
                    <a:latin typeface="Arial" panose="020B0604020202020204" pitchFamily="34" charset="0"/>
                    <a:cs typeface="Arial" panose="020B0604020202020204" pitchFamily="34" charset="0"/>
                  </a:rPr>
                  <a:t>), then we need to reduce the variance.</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By implementing replacement policy using FIFO queue, we can solve this problem.</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781624"/>
              </a:xfrm>
              <a:prstGeom prst="rect">
                <a:avLst/>
              </a:prstGeom>
              <a:blipFill>
                <a:blip r:embed="rId3"/>
                <a:stretch>
                  <a:fillRect l="-2007" t="-1587" r="-1003" b="-7937"/>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3FAA773C-F997-F141-BD5F-B3735DC2E1B6}"/>
              </a:ext>
            </a:extLst>
          </p:cNvPr>
          <p:cNvPicPr>
            <a:picLocks noChangeAspect="1"/>
          </p:cNvPicPr>
          <p:nvPr/>
        </p:nvPicPr>
        <p:blipFill>
          <a:blip r:embed="rId4"/>
          <a:stretch>
            <a:fillRect/>
          </a:stretch>
        </p:blipFill>
        <p:spPr>
          <a:xfrm>
            <a:off x="1189583" y="1501775"/>
            <a:ext cx="2228850" cy="1512267"/>
          </a:xfrm>
          <a:prstGeom prst="rect">
            <a:avLst/>
          </a:prstGeom>
        </p:spPr>
      </p:pic>
    </p:spTree>
    <p:extLst>
      <p:ext uri="{BB962C8B-B14F-4D97-AF65-F5344CB8AC3E}">
        <p14:creationId xmlns:p14="http://schemas.microsoft.com/office/powerpoint/2010/main" val="2390017021"/>
      </p:ext>
    </p:extLst>
  </p:cSld>
  <p:clrMapOvr>
    <a:masterClrMapping/>
  </p:clrMapOvr>
  <p:transition>
    <p:cu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Regularized evolution for image classifier architecture search (</a:t>
            </a:r>
            <a:r>
              <a:rPr lang="en" altLang="ko-KR" sz="1100" dirty="0" err="1">
                <a:solidFill>
                  <a:schemeClr val="bg1"/>
                </a:solidFill>
                <a:latin typeface="Arial" panose="020B0604020202020204" pitchFamily="34" charset="0"/>
                <a:cs typeface="Arial" panose="020B0604020202020204" pitchFamily="34" charset="0"/>
              </a:rPr>
              <a:t>cont</a:t>
            </a:r>
            <a:r>
              <a:rPr lang="en" altLang="ko-KR" sz="11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74395"/>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Result analysis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algorithm now performs better than human experts</a:t>
            </a: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RL-based method shows slightly inferior performance than the proposed algorithm</a:t>
            </a:r>
          </a:p>
        </p:txBody>
      </p:sp>
      <p:pic>
        <p:nvPicPr>
          <p:cNvPr id="11" name="그림 10">
            <a:extLst>
              <a:ext uri="{FF2B5EF4-FFF2-40B4-BE49-F238E27FC236}">
                <a16:creationId xmlns:a16="http://schemas.microsoft.com/office/drawing/2014/main" id="{6216CB6A-5825-7E4F-B9F5-ADC79884E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31" y="801687"/>
            <a:ext cx="3793810" cy="1586953"/>
          </a:xfrm>
          <a:prstGeom prst="rect">
            <a:avLst/>
          </a:prstGeom>
        </p:spPr>
      </p:pic>
    </p:spTree>
    <p:extLst>
      <p:ext uri="{BB962C8B-B14F-4D97-AF65-F5344CB8AC3E}">
        <p14:creationId xmlns:p14="http://schemas.microsoft.com/office/powerpoint/2010/main" val="1341644265"/>
      </p:ext>
    </p:extLst>
  </p:cSld>
  <p:clrMapOvr>
    <a:masterClrMapping/>
  </p:clrMapOvr>
  <p:transition>
    <p:cut/>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Hierarchical representations for efficient architecture search</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46182"/>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[19] Another method that doesn’t place a restriction on search space rather improves the representation of the graph structure in neural architecture shows decent performance</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Flat architecture representation</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Formally, an architecture is defined by the representation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𝐺</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𝑜</m:t>
                    </m:r>
                    <m:r>
                      <a:rPr lang="en-US" altLang="ko-KR" sz="1000" b="0" i="1" smtClean="0">
                        <a:latin typeface="Cambria Math" panose="02040503050406030204" pitchFamily="18" charset="0"/>
                        <a:cs typeface="Arial" panose="020B0604020202020204" pitchFamily="34" charset="0"/>
                      </a:rPr>
                      <m:t>)</m:t>
                    </m:r>
                  </m:oMath>
                </a14:m>
                <a:r>
                  <a:rPr lang="en-US" altLang="ko-KR" sz="1000" dirty="0">
                    <a:latin typeface="Arial" panose="020B0604020202020204" pitchFamily="34" charset="0"/>
                    <a:cs typeface="Arial" panose="020B0604020202020204" pitchFamily="34" charset="0"/>
                  </a:rPr>
                  <a:t>, consisting of two ingredients</a:t>
                </a:r>
              </a:p>
              <a:p>
                <a:pPr marL="1085850" lvl="2"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A set of available operations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𝑜</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𝑜</m:t>
                        </m:r>
                      </m:e>
                      <m:sub>
                        <m:r>
                          <a:rPr lang="en-US" altLang="ko-KR" sz="1000" b="0" i="1" smtClean="0">
                            <a:latin typeface="Cambria Math" panose="02040503050406030204" pitchFamily="18" charset="0"/>
                            <a:cs typeface="Arial" panose="020B0604020202020204" pitchFamily="34" charset="0"/>
                          </a:rPr>
                          <m:t>1</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𝑜</m:t>
                        </m:r>
                      </m:e>
                      <m:sub>
                        <m:r>
                          <a:rPr lang="en-US" altLang="ko-KR" sz="1000" b="0" i="1" smtClean="0">
                            <a:latin typeface="Cambria Math" panose="02040503050406030204" pitchFamily="18" charset="0"/>
                            <a:cs typeface="Arial" panose="020B0604020202020204" pitchFamily="34" charset="0"/>
                          </a:rPr>
                          <m:t>2</m:t>
                        </m:r>
                      </m:sub>
                    </m:sSub>
                    <m:r>
                      <a:rPr lang="en-US" altLang="ko-KR" sz="1000" b="0" i="1" smtClean="0">
                        <a:latin typeface="Cambria Math" panose="02040503050406030204" pitchFamily="18" charset="0"/>
                        <a:cs typeface="Arial" panose="020B0604020202020204" pitchFamily="34" charset="0"/>
                      </a:rPr>
                      <m:t>,…}</m:t>
                    </m:r>
                  </m:oMath>
                </a14:m>
                <a:endParaRPr lang="en-US" altLang="ko-KR" sz="100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An adjacency matrix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𝐺</m:t>
                    </m:r>
                  </m:oMath>
                </a14:m>
                <a:r>
                  <a:rPr lang="en-US" altLang="ko-KR" sz="1000" dirty="0">
                    <a:latin typeface="Arial" panose="020B0604020202020204" pitchFamily="34" charset="0"/>
                    <a:cs typeface="Arial" panose="020B0604020202020204" pitchFamily="34" charset="0"/>
                  </a:rPr>
                  <a:t> specifying the neural network graph of operations,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𝐺</m:t>
                        </m:r>
                      </m:e>
                      <m:sub>
                        <m:r>
                          <a:rPr lang="en-US" altLang="ko-KR" sz="1000" b="0" i="1" smtClean="0">
                            <a:latin typeface="Cambria Math" panose="02040503050406030204" pitchFamily="18" charset="0"/>
                            <a:cs typeface="Arial" panose="020B0604020202020204" pitchFamily="34" charset="0"/>
                          </a:rPr>
                          <m:t>𝑖𝑗</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𝑜</m:t>
                        </m:r>
                      </m:e>
                      <m:sub>
                        <m:r>
                          <a:rPr lang="en-US" altLang="ko-KR" sz="1000" b="0" i="1" smtClean="0">
                            <a:latin typeface="Cambria Math" panose="02040503050406030204" pitchFamily="18" charset="0"/>
                            <a:cs typeface="Arial" panose="020B0604020202020204" pitchFamily="34" charset="0"/>
                          </a:rPr>
                          <m:t>𝑘</m:t>
                        </m:r>
                      </m:sub>
                    </m:sSub>
                  </m:oMath>
                </a14:m>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architecture is obtained by assembling operations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𝑜</m:t>
                    </m:r>
                  </m:oMath>
                </a14:m>
                <a:r>
                  <a:rPr lang="en-US" altLang="ko-KR" sz="1000" dirty="0">
                    <a:latin typeface="Arial" panose="020B0604020202020204" pitchFamily="34" charset="0"/>
                    <a:cs typeface="Arial" panose="020B0604020202020204" pitchFamily="34" charset="0"/>
                  </a:rPr>
                  <a:t> according to the adjacency matrix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𝐺</m:t>
                    </m:r>
                  </m:oMath>
                </a14:m>
                <a:endParaRPr lang="en-US" altLang="ko-KR" sz="1000" b="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14:m>
                  <m:oMath xmlns:m="http://schemas.openxmlformats.org/officeDocument/2006/math">
                    <m:r>
                      <a:rPr lang="en-US" altLang="ko-KR" sz="1000" b="0" i="1" smtClean="0">
                        <a:latin typeface="Cambria Math" panose="02040503050406030204" pitchFamily="18" charset="0"/>
                        <a:cs typeface="Arial" panose="020B0604020202020204" pitchFamily="34" charset="0"/>
                      </a:rPr>
                      <m:t>𝑎𝑟𝑐h</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𝑎𝑠𝑠𝑒𝑚𝑏𝑙𝑒</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𝐺</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𝑜</m:t>
                    </m:r>
                    <m:r>
                      <a:rPr lang="en-US" altLang="ko-KR" sz="1000" b="0" i="1" smtClean="0">
                        <a:latin typeface="Cambria Math" panose="02040503050406030204" pitchFamily="18" charset="0"/>
                        <a:cs typeface="Arial" panose="020B0604020202020204" pitchFamily="34" charset="0"/>
                      </a:rPr>
                      <m:t>)</m:t>
                    </m:r>
                  </m:oMath>
                </a14:m>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assembled architecture follows topological ordering</a:t>
                </a:r>
              </a:p>
              <a:p>
                <a:pPr marL="1085850" lvl="2" indent="-171450">
                  <a:buFont typeface="Arial" panose="020B0604020202020204" pitchFamily="34" charset="0"/>
                  <a:buChar char="•"/>
                </a:pP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𝑚𝑒𝑟𝑔𝑒</m:t>
                    </m:r>
                    <m:d>
                      <m:dPr>
                        <m:begChr m:val="["/>
                        <m:endChr m:val="]"/>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d>
                              <m:dPr>
                                <m:begChr m:val="{"/>
                                <m:endChr m:val="}"/>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𝑜</m:t>
                                    </m:r>
                                  </m:e>
                                  <m:sub>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𝐺</m:t>
                                        </m:r>
                                      </m:e>
                                      <m:sub>
                                        <m:r>
                                          <a:rPr lang="en-US" altLang="ko-KR" sz="1000" b="0" i="1" smtClean="0">
                                            <a:latin typeface="Cambria Math" panose="02040503050406030204" pitchFamily="18" charset="0"/>
                                            <a:cs typeface="Arial" panose="020B0604020202020204" pitchFamily="34" charset="0"/>
                                          </a:rPr>
                                          <m:t>𝑖𝑗</m:t>
                                        </m:r>
                                      </m:sub>
                                    </m:sSub>
                                  </m:sub>
                                </m:sSub>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𝑗</m:t>
                                        </m:r>
                                      </m:sub>
                                    </m:sSub>
                                  </m:e>
                                </m:d>
                              </m:e>
                            </m:d>
                          </m:e>
                          <m:sub>
                            <m:r>
                              <a:rPr lang="en-US" altLang="ko-KR" sz="1000" b="0" i="1" smtClean="0">
                                <a:latin typeface="Cambria Math" panose="02040503050406030204" pitchFamily="18" charset="0"/>
                                <a:cs typeface="Arial" panose="020B0604020202020204" pitchFamily="34" charset="0"/>
                              </a:rPr>
                              <m:t>𝑗</m:t>
                            </m:r>
                            <m:r>
                              <a:rPr lang="en-US" altLang="ko-KR" sz="1000" b="0" i="1" smtClean="0">
                                <a:latin typeface="Cambria Math" panose="02040503050406030204" pitchFamily="18" charset="0"/>
                                <a:cs typeface="Arial" panose="020B0604020202020204" pitchFamily="34" charset="0"/>
                              </a:rPr>
                              <m:t>&lt;</m:t>
                            </m:r>
                            <m:r>
                              <a:rPr lang="en-US" altLang="ko-KR" sz="1000" b="0" i="1" smtClean="0">
                                <a:latin typeface="Cambria Math" panose="02040503050406030204" pitchFamily="18" charset="0"/>
                                <a:cs typeface="Arial" panose="020B0604020202020204" pitchFamily="34" charset="0"/>
                              </a:rPr>
                              <m:t>𝑖</m:t>
                            </m:r>
                          </m:sub>
                        </m:sSub>
                      </m:e>
                    </m:d>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=2,…,|</m:t>
                    </m:r>
                    <m:r>
                      <a:rPr lang="en-US" altLang="ko-KR" sz="1000" b="0" i="1" smtClean="0">
                        <a:latin typeface="Cambria Math" panose="02040503050406030204" pitchFamily="18" charset="0"/>
                        <a:cs typeface="Arial" panose="020B0604020202020204" pitchFamily="34" charset="0"/>
                      </a:rPr>
                      <m:t>𝐺</m:t>
                    </m:r>
                    <m:r>
                      <a:rPr lang="en-US" altLang="ko-KR" sz="1000" b="0" i="1" smtClean="0">
                        <a:latin typeface="Cambria Math" panose="02040503050406030204" pitchFamily="18" charset="0"/>
                        <a:cs typeface="Arial" panose="020B0604020202020204" pitchFamily="34" charset="0"/>
                      </a:rPr>
                      <m:t>|</m:t>
                    </m:r>
                  </m:oMath>
                </a14:m>
                <a:endParaRPr lang="en-US"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446182"/>
              </a:xfrm>
              <a:prstGeom prst="rect">
                <a:avLst/>
              </a:prstGeom>
              <a:blipFill>
                <a:blip r:embed="rId3"/>
                <a:stretch>
                  <a:fillRect l="-2007" t="-515" r="-2341" b="-1546"/>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4061437769"/>
      </p:ext>
    </p:extLst>
  </p:cSld>
  <p:clrMapOvr>
    <a:masterClrMapping/>
  </p:clrMapOvr>
  <p:transition>
    <p:cu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Hierarchical representations for efficient architecture search (</a:t>
            </a:r>
            <a:r>
              <a:rPr lang="en" altLang="ko-KR" sz="1100" dirty="0" err="1">
                <a:solidFill>
                  <a:schemeClr val="bg1"/>
                </a:solidFill>
                <a:latin typeface="Arial" panose="020B0604020202020204" pitchFamily="34" charset="0"/>
                <a:cs typeface="Arial" panose="020B0604020202020204" pitchFamily="34" charset="0"/>
              </a:rPr>
              <a:t>cont</a:t>
            </a:r>
            <a:r>
              <a:rPr lang="en" altLang="ko-KR" sz="11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75229"/>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Hierarchical architecture representation</a:t>
                </a:r>
              </a:p>
              <a:p>
                <a:pPr marL="628650" lvl="1"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Several </a:t>
                </a:r>
                <a:r>
                  <a:rPr lang="en-US" altLang="ko-KR" sz="900" b="1" dirty="0">
                    <a:latin typeface="Arial" panose="020B0604020202020204" pitchFamily="34" charset="0"/>
                    <a:cs typeface="Arial" panose="020B0604020202020204" pitchFamily="34" charset="0"/>
                  </a:rPr>
                  <a:t>motifs </a:t>
                </a:r>
                <a:r>
                  <a:rPr lang="en-US" altLang="ko-KR" sz="900" dirty="0">
                    <a:latin typeface="Arial" panose="020B0604020202020204" pitchFamily="34" charset="0"/>
                    <a:cs typeface="Arial" panose="020B0604020202020204" pitchFamily="34" charset="0"/>
                  </a:rPr>
                  <a:t>at different level of hierarchy</a:t>
                </a:r>
              </a:p>
              <a:p>
                <a:pPr marL="1085850" lvl="2"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primitive, that is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oMath>
                </a14:m>
                <a:endParaRPr lang="en-US" altLang="ko-KR" sz="90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non-primitive,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≥2</m:t>
                    </m:r>
                  </m:oMath>
                </a14:m>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Recursively define </a:t>
                </a:r>
                <a14:m>
                  <m:oMath xmlns:m="http://schemas.openxmlformats.org/officeDocument/2006/math">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r>
                          <a:rPr lang="en-US" altLang="ko-KR" sz="900" b="0" i="1" smtClean="0">
                            <a:latin typeface="Cambria Math" panose="02040503050406030204" pitchFamily="18" charset="0"/>
                            <a:cs typeface="Arial" panose="020B0604020202020204" pitchFamily="34" charset="0"/>
                          </a:rPr>
                          <m:t>𝑚</m:t>
                        </m:r>
                      </m:sub>
                      <m:sup>
                        <m:r>
                          <a:rPr lang="en-US" altLang="ko-KR" sz="900" b="0" i="1" smtClean="0">
                            <a:latin typeface="Cambria Math" panose="02040503050406030204" pitchFamily="18" charset="0"/>
                            <a:cs typeface="Arial" panose="020B0604020202020204" pitchFamily="34" charset="0"/>
                          </a:rPr>
                          <m:t>𝑙</m:t>
                        </m:r>
                      </m:sup>
                    </m:sSubSup>
                  </m:oMath>
                </a14:m>
                <a:r>
                  <a:rPr lang="en-US" altLang="ko-KR" sz="900" b="1" dirty="0">
                    <a:latin typeface="Arial" panose="020B0604020202020204" pitchFamily="34" charset="0"/>
                    <a:cs typeface="Arial" panose="020B0604020202020204" pitchFamily="34" charset="0"/>
                  </a:rPr>
                  <a:t>, </a:t>
                </a:r>
                <a:r>
                  <a:rPr lang="en-US" altLang="ko-KR" sz="900" dirty="0">
                    <a:latin typeface="Arial" panose="020B0604020202020204" pitchFamily="34" charset="0"/>
                    <a:cs typeface="Arial" panose="020B0604020202020204" pitchFamily="34" charset="0"/>
                  </a:rPr>
                  <a:t>the m-</a:t>
                </a:r>
                <a:r>
                  <a:rPr lang="en-US" altLang="ko-KR" sz="900" dirty="0" err="1">
                    <a:latin typeface="Arial" panose="020B0604020202020204" pitchFamily="34" charset="0"/>
                    <a:cs typeface="Arial" panose="020B0604020202020204" pitchFamily="34" charset="0"/>
                  </a:rPr>
                  <a:t>th</a:t>
                </a:r>
                <a:r>
                  <a:rPr lang="en-US" altLang="ko-KR" sz="900" dirty="0">
                    <a:latin typeface="Arial" panose="020B0604020202020204" pitchFamily="34" charset="0"/>
                    <a:cs typeface="Arial" panose="020B0604020202020204" pitchFamily="34" charset="0"/>
                  </a:rPr>
                  <a:t> order motif in level m, as the composition of lower-level motifs </a:t>
                </a:r>
                <a14:m>
                  <m:oMath xmlns:m="http://schemas.openxmlformats.org/officeDocument/2006/math">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𝑜</m:t>
                        </m:r>
                      </m:e>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p>
                    <m:r>
                      <a:rPr lang="en-US" altLang="ko-KR" sz="900" b="0" i="1" smtClean="0">
                        <a:latin typeface="Cambria Math" panose="02040503050406030204" pitchFamily="18" charset="0"/>
                        <a:cs typeface="Arial" panose="020B0604020202020204" pitchFamily="34" charset="0"/>
                      </a:rPr>
                      <m:t>={</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r>
                          <a:rPr lang="en-US" altLang="ko-KR" sz="900" b="0" i="1" smtClean="0">
                            <a:latin typeface="Cambria Math" panose="02040503050406030204" pitchFamily="18" charset="0"/>
                            <a:cs typeface="Arial" panose="020B0604020202020204" pitchFamily="34" charset="0"/>
                          </a:rPr>
                          <m:t>1</m:t>
                        </m:r>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r>
                      <a:rPr lang="en-US" altLang="ko-KR" sz="900" b="0" i="1" smtClean="0">
                        <a:latin typeface="Cambria Math" panose="02040503050406030204" pitchFamily="18" charset="0"/>
                        <a:cs typeface="Arial" panose="020B0604020202020204" pitchFamily="34" charset="0"/>
                      </a:rPr>
                      <m:t>,…,</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r>
                          <a:rPr lang="en-US" altLang="ko-KR" sz="900" b="0" i="1" smtClean="0">
                            <a:latin typeface="Cambria Math" panose="02040503050406030204" pitchFamily="18" charset="0"/>
                            <a:cs typeface="Arial" panose="020B0604020202020204" pitchFamily="34" charset="0"/>
                          </a:rPr>
                          <m:t>𝑀</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e>
                        </m:d>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r>
                      <a:rPr lang="en-US" altLang="ko-KR" sz="900" b="0" i="1" smtClean="0">
                        <a:latin typeface="Cambria Math" panose="02040503050406030204" pitchFamily="18" charset="0"/>
                        <a:cs typeface="Arial" panose="020B0604020202020204" pitchFamily="34" charset="0"/>
                      </a:rPr>
                      <m:t>}</m:t>
                    </m:r>
                  </m:oMath>
                </a14:m>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900" b="1" dirty="0">
                    <a:latin typeface="Arial" panose="020B0604020202020204" pitchFamily="34" charset="0"/>
                    <a:cs typeface="Arial" panose="020B0604020202020204" pitchFamily="34" charset="0"/>
                  </a:rPr>
                  <a:t> </a:t>
                </a:r>
                <a:r>
                  <a:rPr lang="en-US" altLang="ko-KR" sz="900" dirty="0">
                    <a:latin typeface="Arial" panose="020B0604020202020204" pitchFamily="34" charset="0"/>
                    <a:cs typeface="Arial" panose="020B0604020202020204" pitchFamily="34" charset="0"/>
                  </a:rPr>
                  <a:t>A hierarchical architecture representation is therefore defined by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m:t>
                    </m:r>
                    <m:sSubSup>
                      <m:sSubSupPr>
                        <m:ctrlPr>
                          <a:rPr lang="en-US" altLang="ko-KR" sz="900" b="0" i="1" smtClean="0">
                            <a:latin typeface="Cambria Math" panose="02040503050406030204" pitchFamily="18" charset="0"/>
                            <a:cs typeface="Arial" panose="020B0604020202020204" pitchFamily="34" charset="0"/>
                          </a:rPr>
                        </m:ctrlPr>
                      </m:sSubSupPr>
                      <m:e>
                        <m:d>
                          <m:dPr>
                            <m:begChr m:val="{"/>
                            <m:endChr m:val="}"/>
                            <m:ctrlPr>
                              <a:rPr lang="en-US" altLang="ko-KR" sz="900" b="0" i="1" smtClean="0">
                                <a:latin typeface="Cambria Math" panose="02040503050406030204" pitchFamily="18" charset="0"/>
                                <a:cs typeface="Arial" panose="020B0604020202020204" pitchFamily="34" charset="0"/>
                              </a:rPr>
                            </m:ctrlPr>
                          </m:dPr>
                          <m:e>
                            <m:sSubSup>
                              <m:sSubSupPr>
                                <m:ctrlPr>
                                  <a:rPr lang="en-US" altLang="ko-KR" sz="900" b="0" i="1" smtClean="0">
                                    <a:latin typeface="Cambria Math" panose="02040503050406030204" pitchFamily="18" charset="0"/>
                                    <a:cs typeface="Arial" panose="020B0604020202020204" pitchFamily="34" charset="0"/>
                                  </a:rPr>
                                </m:ctrlPr>
                              </m:sSubSupPr>
                              <m:e>
                                <m:d>
                                  <m:dPr>
                                    <m:begChr m:val="{"/>
                                    <m:endChr m:val="}"/>
                                    <m:ctrlPr>
                                      <a:rPr lang="en-US" altLang="ko-KR" sz="900" b="0" i="1" smtClean="0">
                                        <a:latin typeface="Cambria Math" panose="02040503050406030204" pitchFamily="18" charset="0"/>
                                        <a:cs typeface="Arial" panose="020B0604020202020204" pitchFamily="34" charset="0"/>
                                      </a:rPr>
                                    </m:ctrlPr>
                                  </m:dPr>
                                  <m:e>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𝐺</m:t>
                                        </m:r>
                                      </m:e>
                                      <m:sub>
                                        <m:r>
                                          <a:rPr lang="en-US" altLang="ko-KR" sz="900" b="0" i="1" smtClean="0">
                                            <a:latin typeface="Cambria Math" panose="02040503050406030204" pitchFamily="18" charset="0"/>
                                            <a:cs typeface="Arial" panose="020B0604020202020204" pitchFamily="34" charset="0"/>
                                          </a:rPr>
                                          <m:t>𝑚</m:t>
                                        </m:r>
                                      </m:sub>
                                      <m:sup>
                                        <m:r>
                                          <a:rPr lang="en-US" altLang="ko-KR" sz="900" b="0" i="1" smtClean="0">
                                            <a:latin typeface="Cambria Math" panose="02040503050406030204" pitchFamily="18" charset="0"/>
                                            <a:cs typeface="Arial" panose="020B0604020202020204" pitchFamily="34" charset="0"/>
                                          </a:rPr>
                                          <m:t>𝑙</m:t>
                                        </m:r>
                                      </m:sup>
                                    </m:sSubSup>
                                  </m:e>
                                </m:d>
                              </m:e>
                              <m:sub>
                                <m:r>
                                  <a:rPr lang="en-US" altLang="ko-KR" sz="900" b="0" i="1" smtClean="0">
                                    <a:latin typeface="Cambria Math" panose="02040503050406030204" pitchFamily="18" charset="0"/>
                                    <a:cs typeface="Arial" panose="020B0604020202020204" pitchFamily="34" charset="0"/>
                                  </a:rPr>
                                  <m:t>𝑚</m:t>
                                </m:r>
                                <m:r>
                                  <a:rPr lang="en-US" altLang="ko-KR" sz="900" b="0" i="1" smtClean="0">
                                    <a:latin typeface="Cambria Math" panose="02040503050406030204" pitchFamily="18" charset="0"/>
                                    <a:cs typeface="Arial" panose="020B0604020202020204" pitchFamily="34" charset="0"/>
                                  </a:rPr>
                                  <m:t>=1</m:t>
                                </m:r>
                              </m:sub>
                              <m:sup>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𝑀</m:t>
                                    </m:r>
                                  </m:e>
                                  <m:sub>
                                    <m:r>
                                      <a:rPr lang="en-US" altLang="ko-KR" sz="900" b="0" i="1" smtClean="0">
                                        <a:latin typeface="Cambria Math" panose="02040503050406030204" pitchFamily="18" charset="0"/>
                                        <a:cs typeface="Arial" panose="020B0604020202020204" pitchFamily="34" charset="0"/>
                                      </a:rPr>
                                      <m:t>𝑙</m:t>
                                    </m:r>
                                  </m:sub>
                                </m:sSub>
                              </m:sup>
                            </m:sSubSup>
                          </m:e>
                        </m:d>
                      </m:e>
                      <m:sub>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=2</m:t>
                        </m:r>
                      </m:sub>
                      <m:sup>
                        <m:r>
                          <a:rPr lang="en-US" altLang="ko-KR" sz="900" b="0" i="1" smtClean="0">
                            <a:latin typeface="Cambria Math" panose="02040503050406030204" pitchFamily="18" charset="0"/>
                            <a:cs typeface="Arial" panose="020B0604020202020204" pitchFamily="34" charset="0"/>
                          </a:rPr>
                          <m:t>𝐿</m:t>
                        </m:r>
                      </m:sup>
                    </m:sSubSup>
                    <m:r>
                      <a:rPr lang="en-US" altLang="ko-KR" sz="900" b="0" i="1" smtClean="0">
                        <a:latin typeface="Cambria Math" panose="02040503050406030204" pitchFamily="18" charset="0"/>
                        <a:cs typeface="Arial" panose="020B0604020202020204" pitchFamily="34" charset="0"/>
                      </a:rPr>
                      <m:t>, </m:t>
                    </m:r>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𝑜</m:t>
                        </m:r>
                      </m:e>
                      <m:sup>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1</m:t>
                            </m:r>
                          </m:e>
                        </m:d>
                      </m:sup>
                    </m:sSup>
                    <m:r>
                      <a:rPr lang="en-US" altLang="ko-KR" sz="900" b="0" i="1" smtClean="0">
                        <a:latin typeface="Cambria Math" panose="02040503050406030204" pitchFamily="18" charset="0"/>
                        <a:cs typeface="Arial" panose="020B0604020202020204" pitchFamily="34" charset="0"/>
                      </a:rPr>
                      <m:t>)</m:t>
                    </m:r>
                  </m:oMath>
                </a14:m>
                <a:endParaRPr lang="en-US" altLang="ko-KR" sz="9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475229"/>
              </a:xfrm>
              <a:prstGeom prst="rect">
                <a:avLst/>
              </a:prstGeom>
              <a:blipFill>
                <a:blip r:embed="rId3"/>
                <a:stretch>
                  <a:fillRect l="-2007" r="-1672" b="-510"/>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7C27AEC9-B7D2-E34E-AB15-B2A914B79D5D}"/>
              </a:ext>
            </a:extLst>
          </p:cNvPr>
          <p:cNvPicPr>
            <a:picLocks noChangeAspect="1"/>
          </p:cNvPicPr>
          <p:nvPr/>
        </p:nvPicPr>
        <p:blipFill>
          <a:blip r:embed="rId4"/>
          <a:stretch>
            <a:fillRect/>
          </a:stretch>
        </p:blipFill>
        <p:spPr>
          <a:xfrm>
            <a:off x="922883" y="511175"/>
            <a:ext cx="2762250" cy="1154638"/>
          </a:xfrm>
          <a:prstGeom prst="rect">
            <a:avLst/>
          </a:prstGeom>
        </p:spPr>
      </p:pic>
    </p:spTree>
    <p:extLst>
      <p:ext uri="{BB962C8B-B14F-4D97-AF65-F5344CB8AC3E}">
        <p14:creationId xmlns:p14="http://schemas.microsoft.com/office/powerpoint/2010/main" val="398691009"/>
      </p:ext>
    </p:extLst>
  </p:cSld>
  <p:clrMapOvr>
    <a:masterClrMapping/>
  </p:clrMapOvr>
  <p:transition>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Hierarchical representations for efficient architecture search (</a:t>
            </a:r>
            <a:r>
              <a:rPr lang="en" altLang="ko-KR" sz="1100" dirty="0" err="1">
                <a:solidFill>
                  <a:schemeClr val="bg1"/>
                </a:solidFill>
                <a:latin typeface="Arial" panose="020B0604020202020204" pitchFamily="34" charset="0"/>
                <a:cs typeface="Arial" panose="020B0604020202020204" pitchFamily="34" charset="0"/>
              </a:rPr>
              <a:t>cont</a:t>
            </a:r>
            <a:r>
              <a:rPr lang="en" altLang="ko-KR" sz="11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292935"/>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algorithm processes as follows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85800" lvl="1" indent="-228600">
                  <a:buFont typeface="+mj-lt"/>
                  <a:buAutoNum type="arabicPeriod"/>
                </a:pPr>
                <a:r>
                  <a:rPr lang="en-US" altLang="ko-KR" sz="900" dirty="0">
                    <a:latin typeface="Arial" panose="020B0604020202020204" pitchFamily="34" charset="0"/>
                    <a:cs typeface="Arial" panose="020B0604020202020204" pitchFamily="34" charset="0"/>
                  </a:rPr>
                  <a:t>Sample a target non-primitive level</a:t>
                </a:r>
                <a:r>
                  <a:rPr lang="ko-KR" altLang="en-US" sz="900" dirty="0">
                    <a:latin typeface="Arial" panose="020B0604020202020204" pitchFamily="34" charset="0"/>
                    <a:cs typeface="Arial" panose="020B0604020202020204" pitchFamily="34" charset="0"/>
                  </a:rPr>
                  <a:t>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≥2</m:t>
                    </m:r>
                  </m:oMath>
                </a14:m>
                <a:endParaRPr lang="en-US" altLang="ko-KR" sz="900" dirty="0">
                  <a:latin typeface="Arial" panose="020B0604020202020204" pitchFamily="34" charset="0"/>
                  <a:cs typeface="Arial" panose="020B0604020202020204" pitchFamily="34" charset="0"/>
                </a:endParaRPr>
              </a:p>
              <a:p>
                <a:pPr marL="685800" lvl="1" indent="-228600">
                  <a:buFont typeface="+mj-lt"/>
                  <a:buAutoNum type="arabicPeriod"/>
                </a:pPr>
                <a:r>
                  <a:rPr lang="en-US" altLang="ko-KR" sz="900" dirty="0">
                    <a:latin typeface="Arial" panose="020B0604020202020204" pitchFamily="34" charset="0"/>
                    <a:cs typeface="Arial" panose="020B0604020202020204" pitchFamily="34" charset="0"/>
                  </a:rPr>
                  <a:t>Sample a target motif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𝑚</m:t>
                    </m:r>
                  </m:oMath>
                </a14:m>
                <a:r>
                  <a:rPr lang="en-US" altLang="ko-KR" sz="900" dirty="0">
                    <a:latin typeface="Arial" panose="020B0604020202020204" pitchFamily="34" charset="0"/>
                    <a:cs typeface="Arial" panose="020B0604020202020204" pitchFamily="34" charset="0"/>
                  </a:rPr>
                  <a:t> in the target level</a:t>
                </a:r>
              </a:p>
              <a:p>
                <a:pPr marL="685800" lvl="1" indent="-228600">
                  <a:buFont typeface="+mj-lt"/>
                  <a:buAutoNum type="arabicPeriod"/>
                </a:pPr>
                <a:r>
                  <a:rPr lang="en-US" altLang="ko-KR" sz="900" dirty="0">
                    <a:latin typeface="Arial" panose="020B0604020202020204" pitchFamily="34" charset="0"/>
                    <a:cs typeface="Arial" panose="020B0604020202020204" pitchFamily="34" charset="0"/>
                  </a:rPr>
                  <a:t>Sample a random successor node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𝑖</m:t>
                    </m:r>
                  </m:oMath>
                </a14:m>
                <a:r>
                  <a:rPr lang="en-US" altLang="ko-KR" sz="900" dirty="0">
                    <a:latin typeface="Arial" panose="020B0604020202020204" pitchFamily="34" charset="0"/>
                    <a:cs typeface="Arial" panose="020B0604020202020204" pitchFamily="34" charset="0"/>
                  </a:rPr>
                  <a:t> in the target motif</a:t>
                </a:r>
              </a:p>
              <a:p>
                <a:pPr marL="685800" lvl="1" indent="-228600">
                  <a:buFont typeface="+mj-lt"/>
                  <a:buAutoNum type="arabicPeriod"/>
                </a:pPr>
                <a:r>
                  <a:rPr lang="en-US" altLang="ko-KR" sz="900" dirty="0">
                    <a:latin typeface="Arial" panose="020B0604020202020204" pitchFamily="34" charset="0"/>
                    <a:cs typeface="Arial" panose="020B0604020202020204" pitchFamily="34" charset="0"/>
                  </a:rPr>
                  <a:t>Sample a random predecessor node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𝑗</m:t>
                    </m:r>
                  </m:oMath>
                </a14:m>
                <a:r>
                  <a:rPr lang="en-US" altLang="ko-KR" sz="900" dirty="0">
                    <a:latin typeface="Arial" panose="020B0604020202020204" pitchFamily="34" charset="0"/>
                    <a:cs typeface="Arial" panose="020B0604020202020204" pitchFamily="34" charset="0"/>
                  </a:rPr>
                  <a:t> in the target motif</a:t>
                </a:r>
              </a:p>
              <a:p>
                <a:pPr marL="685800" lvl="1" indent="-228600">
                  <a:buFont typeface="+mj-lt"/>
                  <a:buAutoNum type="arabicPeriod"/>
                </a:pPr>
                <a:r>
                  <a:rPr lang="en-US" altLang="ko-KR" sz="900" dirty="0">
                    <a:latin typeface="Arial" panose="020B0604020202020204" pitchFamily="34" charset="0"/>
                    <a:cs typeface="Arial" panose="020B0604020202020204" pitchFamily="34" charset="0"/>
                  </a:rPr>
                  <a:t>Replace the current operation </a:t>
                </a:r>
                <a14:m>
                  <m:oMath xmlns:m="http://schemas.openxmlformats.org/officeDocument/2006/math">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r>
                          <a:rPr lang="en-US" altLang="ko-KR" sz="900" b="0" i="1" smtClean="0">
                            <a:latin typeface="Cambria Math" panose="02040503050406030204" pitchFamily="18" charset="0"/>
                            <a:cs typeface="Arial" panose="020B0604020202020204" pitchFamily="34" charset="0"/>
                          </a:rPr>
                          <m:t>𝑘</m:t>
                        </m:r>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oMath>
                </a14:m>
                <a:r>
                  <a:rPr lang="en-US" altLang="ko-KR" sz="900" dirty="0">
                    <a:latin typeface="Arial" panose="020B0604020202020204" pitchFamily="34" charset="0"/>
                    <a:cs typeface="Arial" panose="020B0604020202020204" pitchFamily="34" charset="0"/>
                  </a:rPr>
                  <a:t> between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𝑗</m:t>
                    </m:r>
                  </m:oMath>
                </a14:m>
                <a:r>
                  <a:rPr lang="en-US" altLang="ko-KR" sz="900" dirty="0">
                    <a:latin typeface="Arial" panose="020B0604020202020204" pitchFamily="34" charset="0"/>
                    <a:cs typeface="Arial" panose="020B0604020202020204" pitchFamily="34" charset="0"/>
                  </a:rPr>
                  <a:t> and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𝑖</m:t>
                    </m:r>
                  </m:oMath>
                </a14:m>
                <a:r>
                  <a:rPr lang="en-US" altLang="ko-KR" sz="900" dirty="0">
                    <a:latin typeface="Arial" panose="020B0604020202020204" pitchFamily="34" charset="0"/>
                    <a:cs typeface="Arial" panose="020B0604020202020204" pitchFamily="34" charset="0"/>
                  </a:rPr>
                  <a:t> with a randomly sampled operation </a:t>
                </a:r>
                <a14:m>
                  <m:oMath xmlns:m="http://schemas.openxmlformats.org/officeDocument/2006/math">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𝑘</m:t>
                            </m:r>
                          </m:e>
                          <m:sup>
                            <m:r>
                              <a:rPr lang="en-US" altLang="ko-KR" sz="900" b="0" i="1" smtClean="0">
                                <a:latin typeface="Cambria Math" panose="02040503050406030204" pitchFamily="18" charset="0"/>
                                <a:cs typeface="Arial" panose="020B0604020202020204" pitchFamily="34" charset="0"/>
                              </a:rPr>
                              <m:t>′</m:t>
                            </m:r>
                          </m:sup>
                        </m:sSup>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oMath>
                </a14:m>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Possible mutations are</a:t>
                </a:r>
                <a:r>
                  <a:rPr lang="ko-KR" altLang="en-US" sz="1000" dirty="0">
                    <a:latin typeface="Arial" panose="020B0604020202020204" pitchFamily="34" charset="0"/>
                    <a:cs typeface="Arial" panose="020B0604020202020204" pitchFamily="34" charset="0"/>
                  </a:rPr>
                  <a:t> </a:t>
                </a: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900" b="1" dirty="0">
                    <a:latin typeface="Arial" panose="020B0604020202020204" pitchFamily="34" charset="0"/>
                    <a:cs typeface="Arial" panose="020B0604020202020204" pitchFamily="34" charset="0"/>
                  </a:rPr>
                  <a:t>Add a new node</a:t>
                </a:r>
                <a:r>
                  <a:rPr lang="en-US" altLang="ko-KR" sz="900" dirty="0">
                    <a:latin typeface="Arial" panose="020B0604020202020204" pitchFamily="34" charset="0"/>
                    <a:cs typeface="Arial" panose="020B0604020202020204" pitchFamily="34" charset="0"/>
                  </a:rPr>
                  <a:t>: if </a:t>
                </a:r>
                <a14:m>
                  <m:oMath xmlns:m="http://schemas.openxmlformats.org/officeDocument/2006/math">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r>
                          <a:rPr lang="en-US" altLang="ko-KR" sz="900" b="0" i="1" smtClean="0">
                            <a:latin typeface="Cambria Math" panose="02040503050406030204" pitchFamily="18" charset="0"/>
                            <a:cs typeface="Arial" panose="020B0604020202020204" pitchFamily="34" charset="0"/>
                          </a:rPr>
                          <m:t>𝑘</m:t>
                        </m:r>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𝑛𝑜𝑛𝑒</m:t>
                    </m:r>
                  </m:oMath>
                </a14:m>
                <a:r>
                  <a:rPr lang="en-US" altLang="ko-KR" sz="900" dirty="0">
                    <a:latin typeface="Arial" panose="020B0604020202020204" pitchFamily="34" charset="0"/>
                    <a:cs typeface="Arial" panose="020B0604020202020204" pitchFamily="34" charset="0"/>
                  </a:rPr>
                  <a:t>, and </a:t>
                </a:r>
                <a14:m>
                  <m:oMath xmlns:m="http://schemas.openxmlformats.org/officeDocument/2006/math">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𝑘</m:t>
                            </m:r>
                          </m:e>
                          <m:sup>
                            <m:r>
                              <a:rPr lang="en-US" altLang="ko-KR" sz="900" b="0" i="1" smtClean="0">
                                <a:latin typeface="Cambria Math" panose="02040503050406030204" pitchFamily="18" charset="0"/>
                                <a:cs typeface="Arial" panose="020B0604020202020204" pitchFamily="34" charset="0"/>
                              </a:rPr>
                              <m:t>′</m:t>
                            </m:r>
                          </m:sup>
                        </m:sSup>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𝑛𝑜𝑛𝑒</m:t>
                    </m:r>
                  </m:oMath>
                </a14:m>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900" b="1" dirty="0">
                    <a:latin typeface="Arial" panose="020B0604020202020204" pitchFamily="34" charset="0"/>
                    <a:cs typeface="Arial" panose="020B0604020202020204" pitchFamily="34" charset="0"/>
                  </a:rPr>
                  <a:t>Alter an existing edge</a:t>
                </a:r>
                <a:r>
                  <a:rPr lang="en-US" altLang="ko-KR" sz="900" dirty="0">
                    <a:latin typeface="Arial" panose="020B0604020202020204" pitchFamily="34" charset="0"/>
                    <a:cs typeface="Arial" panose="020B0604020202020204" pitchFamily="34" charset="0"/>
                  </a:rPr>
                  <a:t>: if </a:t>
                </a:r>
                <a14:m>
                  <m:oMath xmlns:m="http://schemas.openxmlformats.org/officeDocument/2006/math">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r>
                          <a:rPr lang="en-US" altLang="ko-KR" sz="900" b="0" i="1" smtClean="0">
                            <a:latin typeface="Cambria Math" panose="02040503050406030204" pitchFamily="18" charset="0"/>
                            <a:cs typeface="Arial" panose="020B0604020202020204" pitchFamily="34" charset="0"/>
                          </a:rPr>
                          <m:t>𝑘</m:t>
                        </m:r>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𝑛𝑜𝑛𝑒</m:t>
                    </m:r>
                  </m:oMath>
                </a14:m>
                <a:r>
                  <a:rPr lang="en-US" altLang="ko-KR" sz="900" dirty="0">
                    <a:latin typeface="Arial" panose="020B0604020202020204" pitchFamily="34" charset="0"/>
                    <a:cs typeface="Arial" panose="020B0604020202020204" pitchFamily="34" charset="0"/>
                  </a:rPr>
                  <a:t> and </a:t>
                </a:r>
                <a14:m>
                  <m:oMath xmlns:m="http://schemas.openxmlformats.org/officeDocument/2006/math">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𝑘</m:t>
                            </m:r>
                          </m:e>
                          <m:sup>
                            <m:r>
                              <a:rPr lang="en-US" altLang="ko-KR" sz="900" b="0" i="1" smtClean="0">
                                <a:latin typeface="Cambria Math" panose="02040503050406030204" pitchFamily="18" charset="0"/>
                                <a:cs typeface="Arial" panose="020B0604020202020204" pitchFamily="34" charset="0"/>
                              </a:rPr>
                              <m:t>′</m:t>
                            </m:r>
                          </m:sup>
                        </m:sSup>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r>
                      <a:rPr lang="en-US" altLang="ko-KR" sz="900" b="0" i="1" smtClean="0">
                        <a:latin typeface="Cambria Math" panose="02040503050406030204" pitchFamily="18" charset="0"/>
                        <a:cs typeface="Arial" panose="020B0604020202020204" pitchFamily="34" charset="0"/>
                      </a:rPr>
                      <m:t>≠</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r>
                          <a:rPr lang="en-US" altLang="ko-KR" sz="900" b="0" i="1" smtClean="0">
                            <a:latin typeface="Cambria Math" panose="02040503050406030204" pitchFamily="18" charset="0"/>
                            <a:cs typeface="Arial" panose="020B0604020202020204" pitchFamily="34" charset="0"/>
                          </a:rPr>
                          <m:t>𝑘</m:t>
                        </m:r>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oMath>
                </a14:m>
                <a:endParaRPr lang="en-US"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900" b="1" dirty="0">
                    <a:latin typeface="Arial" panose="020B0604020202020204" pitchFamily="34" charset="0"/>
                    <a:cs typeface="Arial" panose="020B0604020202020204" pitchFamily="34" charset="0"/>
                  </a:rPr>
                  <a:t>Remove an existing edge</a:t>
                </a:r>
                <a:r>
                  <a:rPr lang="en-US" altLang="ko-KR" sz="900" dirty="0">
                    <a:latin typeface="Arial" panose="020B0604020202020204" pitchFamily="34" charset="0"/>
                    <a:cs typeface="Arial" panose="020B0604020202020204" pitchFamily="34" charset="0"/>
                  </a:rPr>
                  <a:t>: if </a:t>
                </a:r>
                <a14:m>
                  <m:oMath xmlns:m="http://schemas.openxmlformats.org/officeDocument/2006/math">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r>
                          <a:rPr lang="en-US" altLang="ko-KR" sz="900" b="0" i="1" smtClean="0">
                            <a:latin typeface="Cambria Math" panose="02040503050406030204" pitchFamily="18" charset="0"/>
                            <a:cs typeface="Arial" panose="020B0604020202020204" pitchFamily="34" charset="0"/>
                          </a:rPr>
                          <m:t>𝑘</m:t>
                        </m:r>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𝑛𝑜𝑛𝑒</m:t>
                    </m:r>
                  </m:oMath>
                </a14:m>
                <a:r>
                  <a:rPr lang="en-US" altLang="ko-KR" sz="900" dirty="0">
                    <a:latin typeface="Arial" panose="020B0604020202020204" pitchFamily="34" charset="0"/>
                    <a:cs typeface="Arial" panose="020B0604020202020204" pitchFamily="34" charset="0"/>
                  </a:rPr>
                  <a:t> and if </a:t>
                </a:r>
                <a14:m>
                  <m:oMath xmlns:m="http://schemas.openxmlformats.org/officeDocument/2006/math">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𝑜</m:t>
                        </m:r>
                      </m:e>
                      <m:sub>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𝑘</m:t>
                            </m:r>
                          </m:e>
                          <m:sup>
                            <m:r>
                              <a:rPr lang="en-US" altLang="ko-KR" sz="900" b="0" i="1" smtClean="0">
                                <a:latin typeface="Cambria Math" panose="02040503050406030204" pitchFamily="18" charset="0"/>
                                <a:cs typeface="Arial" panose="020B0604020202020204" pitchFamily="34" charset="0"/>
                              </a:rPr>
                              <m:t>′</m:t>
                            </m:r>
                          </m:sup>
                        </m:sSup>
                      </m:sub>
                      <m:sup>
                        <m:r>
                          <a:rPr lang="en-US" altLang="ko-KR" sz="900" b="0" i="1" smtClean="0">
                            <a:latin typeface="Cambria Math" panose="02040503050406030204" pitchFamily="18" charset="0"/>
                            <a:cs typeface="Arial" panose="020B0604020202020204" pitchFamily="34" charset="0"/>
                          </a:rPr>
                          <m:t>𝑙</m:t>
                        </m:r>
                        <m:r>
                          <a:rPr lang="en-US" altLang="ko-KR" sz="900" b="0" i="1" smtClean="0">
                            <a:latin typeface="Cambria Math" panose="02040503050406030204" pitchFamily="18" charset="0"/>
                            <a:cs typeface="Arial" panose="020B0604020202020204" pitchFamily="34" charset="0"/>
                          </a:rPr>
                          <m:t>−1</m:t>
                        </m:r>
                      </m:sup>
                    </m:sSubSup>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𝑛𝑜𝑛𝑒</m:t>
                    </m:r>
                  </m:oMath>
                </a14:m>
                <a:endParaRPr lang="en-US"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292935"/>
              </a:xfrm>
              <a:prstGeom prst="rect">
                <a:avLst/>
              </a:prstGeom>
              <a:blipFill>
                <a:blip r:embed="rId3"/>
                <a:stretch>
                  <a:fillRect l="-2007" t="-549"/>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180654123"/>
      </p:ext>
    </p:extLst>
  </p:cSld>
  <p:clrMapOvr>
    <a:masterClrMapping/>
  </p:clrMapOvr>
  <p:transition>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Hierarchical representations for efficient architecture search (</a:t>
            </a:r>
            <a:r>
              <a:rPr lang="en" altLang="ko-KR" sz="1100" dirty="0" err="1">
                <a:solidFill>
                  <a:schemeClr val="bg1"/>
                </a:solidFill>
                <a:latin typeface="Arial" panose="020B0604020202020204" pitchFamily="34" charset="0"/>
                <a:cs typeface="Arial" panose="020B0604020202020204" pitchFamily="34" charset="0"/>
              </a:rPr>
              <a:t>cont</a:t>
            </a:r>
            <a:r>
              <a:rPr lang="en" altLang="ko-KR" sz="11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674176"/>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Flat representation versus Hierarchical representation</a:t>
            </a: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lvl="1"/>
            <a:endParaRPr lang="en-US"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At a first glance, it seems like the flat one performs better but it takes more parameters than the other</a:t>
            </a:r>
          </a:p>
          <a:p>
            <a:pPr marL="1085850" lvl="2" indent="-17145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Larger model tends to overfit, so they placed an restriction on the maximum number of parameters</a:t>
            </a:r>
          </a:p>
        </p:txBody>
      </p:sp>
      <p:pic>
        <p:nvPicPr>
          <p:cNvPr id="3" name="그림 2">
            <a:extLst>
              <a:ext uri="{FF2B5EF4-FFF2-40B4-BE49-F238E27FC236}">
                <a16:creationId xmlns:a16="http://schemas.microsoft.com/office/drawing/2014/main" id="{DC78AA16-A958-E349-95F2-2FB699A4FE36}"/>
              </a:ext>
            </a:extLst>
          </p:cNvPr>
          <p:cNvPicPr>
            <a:picLocks noChangeAspect="1"/>
          </p:cNvPicPr>
          <p:nvPr/>
        </p:nvPicPr>
        <p:blipFill>
          <a:blip r:embed="rId3"/>
          <a:stretch>
            <a:fillRect/>
          </a:stretch>
        </p:blipFill>
        <p:spPr>
          <a:xfrm>
            <a:off x="1120064" y="797633"/>
            <a:ext cx="2084222" cy="761834"/>
          </a:xfrm>
          <a:prstGeom prst="rect">
            <a:avLst/>
          </a:prstGeom>
        </p:spPr>
      </p:pic>
      <p:pic>
        <p:nvPicPr>
          <p:cNvPr id="4" name="그림 3">
            <a:extLst>
              <a:ext uri="{FF2B5EF4-FFF2-40B4-BE49-F238E27FC236}">
                <a16:creationId xmlns:a16="http://schemas.microsoft.com/office/drawing/2014/main" id="{C81E84DE-2A3C-0E47-BBEC-AAF7766E3305}"/>
              </a:ext>
            </a:extLst>
          </p:cNvPr>
          <p:cNvPicPr>
            <a:picLocks noChangeAspect="1"/>
          </p:cNvPicPr>
          <p:nvPr/>
        </p:nvPicPr>
        <p:blipFill>
          <a:blip r:embed="rId4"/>
          <a:stretch>
            <a:fillRect/>
          </a:stretch>
        </p:blipFill>
        <p:spPr>
          <a:xfrm>
            <a:off x="1009650" y="2305511"/>
            <a:ext cx="2609850" cy="715212"/>
          </a:xfrm>
          <a:prstGeom prst="rect">
            <a:avLst/>
          </a:prstGeom>
        </p:spPr>
      </p:pic>
    </p:spTree>
    <p:extLst>
      <p:ext uri="{BB962C8B-B14F-4D97-AF65-F5344CB8AC3E}">
        <p14:creationId xmlns:p14="http://schemas.microsoft.com/office/powerpoint/2010/main" val="2819652552"/>
      </p:ext>
    </p:extLst>
  </p:cSld>
  <p:clrMapOvr>
    <a:masterClrMapping/>
  </p:clrMapOvr>
  <p:transition>
    <p:cut/>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Hierarchical representations for efficient architecture search (</a:t>
            </a:r>
            <a:r>
              <a:rPr lang="en" altLang="ko-KR" sz="1100" dirty="0" err="1">
                <a:solidFill>
                  <a:schemeClr val="bg1"/>
                </a:solidFill>
                <a:latin typeface="Arial" panose="020B0604020202020204" pitchFamily="34" charset="0"/>
                <a:cs typeface="Arial" panose="020B0604020202020204" pitchFamily="34" charset="0"/>
              </a:rPr>
              <a:t>cont</a:t>
            </a:r>
            <a:r>
              <a:rPr lang="en" altLang="ko-KR" sz="11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139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66071"/>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Result Analysis(on CIFAR-10)</a:t>
            </a:r>
            <a:endParaRPr lang="en-US" altLang="ko-KR" sz="900" dirty="0">
              <a:latin typeface="Arial" panose="020B0604020202020204" pitchFamily="34" charset="0"/>
              <a:cs typeface="Arial" panose="020B0604020202020204" pitchFamily="34" charset="0"/>
            </a:endParaRPr>
          </a:p>
        </p:txBody>
      </p:sp>
      <p:pic>
        <p:nvPicPr>
          <p:cNvPr id="11" name="그림 10">
            <a:extLst>
              <a:ext uri="{FF2B5EF4-FFF2-40B4-BE49-F238E27FC236}">
                <a16:creationId xmlns:a16="http://schemas.microsoft.com/office/drawing/2014/main" id="{E217C3B3-0546-AB4B-8EE8-6BCF9F2E31F0}"/>
              </a:ext>
            </a:extLst>
          </p:cNvPr>
          <p:cNvPicPr>
            <a:picLocks noChangeAspect="1"/>
          </p:cNvPicPr>
          <p:nvPr/>
        </p:nvPicPr>
        <p:blipFill>
          <a:blip r:embed="rId3"/>
          <a:stretch>
            <a:fillRect/>
          </a:stretch>
        </p:blipFill>
        <p:spPr>
          <a:xfrm>
            <a:off x="894589" y="894247"/>
            <a:ext cx="2818837" cy="1672256"/>
          </a:xfrm>
          <a:prstGeom prst="rect">
            <a:avLst/>
          </a:prstGeom>
        </p:spPr>
      </p:pic>
    </p:spTree>
    <p:extLst>
      <p:ext uri="{BB962C8B-B14F-4D97-AF65-F5344CB8AC3E}">
        <p14:creationId xmlns:p14="http://schemas.microsoft.com/office/powerpoint/2010/main" val="3780816988"/>
      </p:ext>
    </p:extLst>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What if the dimension is too high?</a:t>
            </a:r>
            <a:endParaRPr lang="en"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2799997"/>
              </a:xfrm>
              <a:prstGeom prst="rect">
                <a:avLst/>
              </a:prstGeom>
            </p:spPr>
            <p:txBody>
              <a:bodyPr vert="horz" wrap="square" lIns="0" tIns="12065" rIns="0" bIns="0" rtlCol="0">
                <a:spAutoFit/>
              </a:bodyPr>
              <a:lstStyle/>
              <a:p>
                <a:pPr marL="184150"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Hamiltonian Monte Carlo</a:t>
                </a:r>
              </a:p>
              <a:p>
                <a:pPr marL="641350" lvl="1"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In physics, the Hamiltonian is commonly expressed as the sum of </a:t>
                </a:r>
                <a:r>
                  <a:rPr lang="en" altLang="ko-KR" sz="900" dirty="0">
                    <a:latin typeface="Arial" panose="020B0604020202020204" pitchFamily="34" charset="0"/>
                    <a:cs typeface="Arial" panose="020B0604020202020204" pitchFamily="34" charset="0"/>
                    <a:hlinkClick r:id="rId3" tooltip="Hermitian operators"/>
                  </a:rPr>
                  <a:t>operators</a:t>
                </a:r>
                <a:r>
                  <a:rPr lang="en" altLang="ko-KR" sz="900" dirty="0">
                    <a:latin typeface="Arial" panose="020B0604020202020204" pitchFamily="34" charset="0"/>
                    <a:cs typeface="Arial" panose="020B0604020202020204" pitchFamily="34" charset="0"/>
                  </a:rPr>
                  <a:t> corresponding to the </a:t>
                </a:r>
                <a:r>
                  <a:rPr lang="en" altLang="ko-KR" sz="900" dirty="0">
                    <a:latin typeface="Arial" panose="020B0604020202020204" pitchFamily="34" charset="0"/>
                    <a:cs typeface="Arial" panose="020B0604020202020204" pitchFamily="34" charset="0"/>
                    <a:hlinkClick r:id="rId4" tooltip="Kinetic energy"/>
                  </a:rPr>
                  <a:t>kinetic</a:t>
                </a:r>
                <a:r>
                  <a:rPr lang="en" altLang="ko-KR" sz="900" dirty="0">
                    <a:latin typeface="Arial" panose="020B0604020202020204" pitchFamily="34" charset="0"/>
                    <a:cs typeface="Arial" panose="020B0604020202020204" pitchFamily="34" charset="0"/>
                  </a:rPr>
                  <a:t> and </a:t>
                </a:r>
                <a:r>
                  <a:rPr lang="en" altLang="ko-KR" sz="900" dirty="0">
                    <a:latin typeface="Arial" panose="020B0604020202020204" pitchFamily="34" charset="0"/>
                    <a:cs typeface="Arial" panose="020B0604020202020204" pitchFamily="34" charset="0"/>
                    <a:hlinkClick r:id="rId5" tooltip="Potential energy"/>
                  </a:rPr>
                  <a:t>potential</a:t>
                </a:r>
                <a:r>
                  <a:rPr lang="en" altLang="ko-KR" sz="900" dirty="0">
                    <a:latin typeface="Arial" panose="020B0604020202020204" pitchFamily="34" charset="0"/>
                    <a:cs typeface="Arial" panose="020B0604020202020204" pitchFamily="34" charset="0"/>
                  </a:rPr>
                  <a:t> energies of a system in the form</a:t>
                </a: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469900" lvl="1">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𝐻</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𝑥</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𝑝</m:t>
                          </m:r>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𝐸</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𝑥</m:t>
                          </m:r>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𝐾</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𝑝</m:t>
                          </m:r>
                        </m:e>
                      </m:d>
                    </m:oMath>
                  </m:oMathPara>
                </a14:m>
                <a:endParaRPr lang="en" altLang="ko-KR" sz="900" dirty="0">
                  <a:latin typeface="Arial" panose="020B0604020202020204" pitchFamily="34" charset="0"/>
                  <a:cs typeface="Arial" panose="020B0604020202020204" pitchFamily="34" charset="0"/>
                </a:endParaRPr>
              </a:p>
              <a:p>
                <a:pPr marL="469900" lvl="1">
                  <a:spcBef>
                    <a:spcPts val="95"/>
                  </a:spcBef>
                  <a:tabLst>
                    <a:tab pos="224154" algn="l"/>
                  </a:tabLst>
                </a:pPr>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These two proposals are used to create (asymptotically) samples from the joint density</a:t>
                </a: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469900" lvl="1">
                  <a:spcBef>
                    <a:spcPts val="95"/>
                  </a:spcBef>
                  <a:tabLst>
                    <a:tab pos="224154" algn="l"/>
                  </a:tabLst>
                </a:pPr>
                <a14:m>
                  <m:oMathPara xmlns:m="http://schemas.openxmlformats.org/officeDocument/2006/math">
                    <m:oMathParaPr>
                      <m:jc m:val="centerGroup"/>
                    </m:oMathParaPr>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𝑃</m:t>
                          </m:r>
                        </m:e>
                        <m:sub>
                          <m:r>
                            <a:rPr lang="en-US" altLang="ko-KR" sz="900" b="0" i="1" smtClean="0">
                              <a:latin typeface="Cambria Math" panose="02040503050406030204" pitchFamily="18" charset="0"/>
                              <a:cs typeface="Arial" panose="020B0604020202020204" pitchFamily="34" charset="0"/>
                            </a:rPr>
                            <m:t>𝐻</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𝑥</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𝑝</m:t>
                          </m:r>
                        </m:e>
                      </m:d>
                      <m:r>
                        <a:rPr lang="en-US" altLang="ko-KR" sz="900" b="0" i="1" smtClean="0">
                          <a:latin typeface="Cambria Math" panose="02040503050406030204" pitchFamily="18" charset="0"/>
                          <a:cs typeface="Arial" panose="020B0604020202020204" pitchFamily="34" charset="0"/>
                        </a:rPr>
                        <m:t>=</m:t>
                      </m:r>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1</m:t>
                          </m:r>
                        </m:num>
                        <m:den>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𝑍</m:t>
                              </m:r>
                            </m:e>
                            <m:sub>
                              <m:r>
                                <a:rPr lang="en-US" altLang="ko-KR" sz="900" b="0" i="1" smtClean="0">
                                  <a:latin typeface="Cambria Math" panose="02040503050406030204" pitchFamily="18" charset="0"/>
                                  <a:cs typeface="Arial" panose="020B0604020202020204" pitchFamily="34" charset="0"/>
                                </a:rPr>
                                <m:t>𝐻</m:t>
                              </m:r>
                            </m:sub>
                          </m:sSub>
                        </m:den>
                      </m:f>
                      <m:func>
                        <m:funcPr>
                          <m:ctrlPr>
                            <a:rPr lang="en-US" altLang="ko-KR" sz="900" b="0" i="1" smtClean="0">
                              <a:latin typeface="Cambria Math" panose="02040503050406030204" pitchFamily="18" charset="0"/>
                              <a:cs typeface="Arial" panose="020B0604020202020204" pitchFamily="34" charset="0"/>
                            </a:rPr>
                          </m:ctrlPr>
                        </m:funcPr>
                        <m:fName>
                          <m:r>
                            <m:rPr>
                              <m:sty m:val="p"/>
                            </m:rPr>
                            <a:rPr lang="en-US" altLang="ko-KR" sz="900" b="0" i="0" smtClean="0">
                              <a:latin typeface="Cambria Math" panose="02040503050406030204" pitchFamily="18" charset="0"/>
                              <a:cs typeface="Arial" panose="020B0604020202020204" pitchFamily="34" charset="0"/>
                            </a:rPr>
                            <m:t>exp</m:t>
                          </m:r>
                        </m:fName>
                        <m:e>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𝐻</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𝑥</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𝑝</m:t>
                                  </m:r>
                                </m:e>
                              </m:d>
                            </m:e>
                          </m:d>
                        </m:e>
                      </m:func>
                      <m:r>
                        <a:rPr lang="en-US" altLang="ko-KR" sz="900" b="0" i="1" smtClean="0">
                          <a:latin typeface="Cambria Math" panose="02040503050406030204" pitchFamily="18" charset="0"/>
                          <a:cs typeface="Arial" panose="020B0604020202020204" pitchFamily="34" charset="0"/>
                        </a:rPr>
                        <m:t>=</m:t>
                      </m:r>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1</m:t>
                          </m:r>
                        </m:num>
                        <m:den>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𝑍</m:t>
                              </m:r>
                            </m:e>
                            <m:sub>
                              <m:r>
                                <a:rPr lang="en-US" altLang="ko-KR" sz="900" b="0" i="1" smtClean="0">
                                  <a:latin typeface="Cambria Math" panose="02040503050406030204" pitchFamily="18" charset="0"/>
                                  <a:cs typeface="Arial" panose="020B0604020202020204" pitchFamily="34" charset="0"/>
                                </a:rPr>
                                <m:t>𝐻</m:t>
                              </m:r>
                            </m:sub>
                          </m:sSub>
                        </m:den>
                      </m:f>
                      <m:func>
                        <m:funcPr>
                          <m:ctrlPr>
                            <a:rPr lang="en-US" altLang="ko-KR" sz="900" b="0" i="1" smtClean="0">
                              <a:latin typeface="Cambria Math" panose="02040503050406030204" pitchFamily="18" charset="0"/>
                              <a:cs typeface="Arial" panose="020B0604020202020204" pitchFamily="34" charset="0"/>
                            </a:rPr>
                          </m:ctrlPr>
                        </m:funcPr>
                        <m:fName>
                          <m:r>
                            <m:rPr>
                              <m:sty m:val="p"/>
                            </m:rPr>
                            <a:rPr lang="en-US" altLang="ko-KR" sz="900" b="0" i="0" smtClean="0">
                              <a:latin typeface="Cambria Math" panose="02040503050406030204" pitchFamily="18" charset="0"/>
                              <a:cs typeface="Arial" panose="020B0604020202020204" pitchFamily="34" charset="0"/>
                            </a:rPr>
                            <m:t>exp</m:t>
                          </m:r>
                        </m:fName>
                        <m:e>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𝐸</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𝑥</m:t>
                                  </m:r>
                                </m:e>
                              </m:d>
                            </m:e>
                          </m:d>
                        </m:e>
                      </m:func>
                      <m:r>
                        <m:rPr>
                          <m:sty m:val="p"/>
                        </m:rPr>
                        <a:rPr lang="en-US" altLang="ko-KR" sz="900" b="0" i="0" smtClean="0">
                          <a:latin typeface="Cambria Math" panose="02040503050406030204" pitchFamily="18" charset="0"/>
                          <a:cs typeface="Arial" panose="020B0604020202020204" pitchFamily="34" charset="0"/>
                        </a:rPr>
                        <m:t>exp</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𝐾</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𝑝</m:t>
                          </m:r>
                        </m:e>
                      </m:d>
                      <m:r>
                        <a:rPr lang="en-US" altLang="ko-KR" sz="900" b="0" i="1" smtClean="0">
                          <a:latin typeface="Cambria Math" panose="02040503050406030204" pitchFamily="18" charset="0"/>
                          <a:cs typeface="Arial" panose="020B0604020202020204" pitchFamily="34" charset="0"/>
                        </a:rPr>
                        <m:t>)</m:t>
                      </m:r>
                    </m:oMath>
                  </m:oMathPara>
                </a14:m>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This density is separable, so we obtain a sequence of samples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m:t>
                    </m:r>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𝑥</m:t>
                        </m:r>
                      </m:e>
                      <m:sup>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𝑡</m:t>
                            </m:r>
                          </m:e>
                        </m:d>
                      </m:sup>
                    </m:sSup>
                    <m:r>
                      <a:rPr lang="en-US" altLang="ko-KR" sz="900" b="0" i="0" smtClean="0">
                        <a:latin typeface="Cambria Math" panose="02040503050406030204" pitchFamily="18" charset="0"/>
                        <a:cs typeface="Arial" panose="020B0604020202020204" pitchFamily="34" charset="0"/>
                      </a:rPr>
                      <m:t>}</m:t>
                    </m:r>
                  </m:oMath>
                </a14:m>
                <a:r>
                  <a:rPr lang="en" altLang="ko-KR" sz="900" dirty="0">
                    <a:latin typeface="Arial" panose="020B0604020202020204" pitchFamily="34" charset="0"/>
                    <a:cs typeface="Arial" panose="020B0604020202020204" pitchFamily="34" charset="0"/>
                  </a:rPr>
                  <a:t> that asymptotically come from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𝑃</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𝑥</m:t>
                    </m:r>
                    <m:r>
                      <a:rPr lang="en-US" altLang="ko-KR" sz="900" b="0" i="1" smtClean="0">
                        <a:latin typeface="Cambria Math" panose="02040503050406030204" pitchFamily="18" charset="0"/>
                        <a:cs typeface="Arial" panose="020B0604020202020204" pitchFamily="34" charset="0"/>
                      </a:rPr>
                      <m:t>)</m:t>
                    </m:r>
                  </m:oMath>
                </a14:m>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2799997"/>
              </a:xfrm>
              <a:prstGeom prst="rect">
                <a:avLst/>
              </a:prstGeom>
              <a:blipFill>
                <a:blip r:embed="rId6"/>
                <a:stretch>
                  <a:fillRect l="-1333" t="-450"/>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1725125357"/>
      </p:ext>
    </p:extLst>
  </p:cSld>
  <p:clrMapOvr>
    <a:masterClrMapping/>
  </p:clrMapOvr>
  <p:transition>
    <p:cut/>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nSpc>
                <a:spcPct val="100000"/>
              </a:lnSpc>
              <a:spcBef>
                <a:spcPts val="135"/>
              </a:spcBef>
            </a:pPr>
            <a:r>
              <a:rPr lang="en" altLang="ko-KR" spc="15" dirty="0">
                <a:solidFill>
                  <a:srgbClr val="FFFFFF"/>
                </a:solidFill>
              </a:rPr>
              <a:t>Models with multiple objectives</a:t>
            </a:r>
            <a:endParaRPr lang="en" altLang="ko-KR"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576486"/>
            <a:ext cx="4267200" cy="307777"/>
          </a:xfrm>
        </p:spPr>
        <p:txBody>
          <a:bodyPr/>
          <a:lstStyle/>
          <a:p>
            <a:pPr marL="12700" algn="ctr">
              <a:spcBef>
                <a:spcPts val="95"/>
              </a:spcBef>
              <a:tabLst>
                <a:tab pos="224154" algn="l"/>
              </a:tabLst>
            </a:pPr>
            <a:r>
              <a:rPr lang="en" altLang="ko-KR" sz="2000" spc="-5" dirty="0">
                <a:latin typeface="Arial"/>
                <a:cs typeface="Arial"/>
              </a:rPr>
              <a:t>Models with multiple objectives</a:t>
            </a:r>
            <a:endParaRPr lang="en" altLang="ko-KR" sz="2000" dirty="0">
              <a:latin typeface="Arial"/>
              <a:cs typeface="Arial"/>
            </a:endParaRPr>
          </a:p>
        </p:txBody>
      </p:sp>
    </p:spTree>
    <p:extLst>
      <p:ext uri="{BB962C8B-B14F-4D97-AF65-F5344CB8AC3E}">
        <p14:creationId xmlns:p14="http://schemas.microsoft.com/office/powerpoint/2010/main" val="62630599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Models with multiple objectives </a:t>
            </a:r>
            <a:r>
              <a:rPr lang="fr" altLang="ko-KR" sz="1400" spc="15" dirty="0">
                <a:solidFill>
                  <a:srgbClr val="FFFFFF"/>
                </a:solidFill>
                <a:latin typeface="Arial" panose="020B0604020202020204" pitchFamily="34" charset="0"/>
                <a:cs typeface="Arial" panose="020B0604020202020204" pitchFamily="34" charset="0"/>
              </a:rPr>
              <a:t>(</a:t>
            </a:r>
            <a:r>
              <a:rPr lang="fr" altLang="ko-KR" sz="1400" spc="15" dirty="0" err="1">
                <a:solidFill>
                  <a:srgbClr val="FFFFFF"/>
                </a:solidFill>
                <a:latin typeface="Arial" panose="020B0604020202020204" pitchFamily="34" charset="0"/>
                <a:cs typeface="Arial" panose="020B0604020202020204" pitchFamily="34" charset="0"/>
              </a:rPr>
              <a:t>cont</a:t>
            </a:r>
            <a:r>
              <a:rPr lang="fr" altLang="ko-KR" sz="1400" spc="15" dirty="0">
                <a:solidFill>
                  <a:srgbClr val="FFFFFF"/>
                </a:solidFill>
                <a:latin typeface="Arial" panose="020B0604020202020204" pitchFamily="34" charset="0"/>
                <a:cs typeface="Arial" panose="020B0604020202020204" pitchFamily="34" charset="0"/>
              </a:rPr>
              <a:t>…) </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141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151230"/>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So far we have discussed about optimizing neural architectures on single objective, accuracy</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In the real world, several factors affect the inference performance</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[21] Dong et al. introduced a new method to search pareto-optimal architectures under multiple objectives(e.g. inference time, accuracy, …)</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algorithm is based on [12] the progressive search strategy to speed up the search process </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4440"/>
      </p:ext>
    </p:extLst>
  </p:cSld>
  <p:clrMapOvr>
    <a:masterClrMapping/>
  </p:clrMapOvr>
  <p:transition>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Models with multiple objectives</a:t>
            </a:r>
            <a:r>
              <a:rPr lang="fr" altLang="ko-KR" sz="1400" spc="15" dirty="0">
                <a:solidFill>
                  <a:srgbClr val="FFFFFF"/>
                </a:solidFill>
                <a:latin typeface="Arial" panose="020B0604020202020204" pitchFamily="34" charset="0"/>
                <a:cs typeface="Arial" panose="020B0604020202020204" pitchFamily="34" charset="0"/>
              </a:rPr>
              <a:t> (</a:t>
            </a:r>
            <a:r>
              <a:rPr lang="fr" altLang="ko-KR" sz="1400" spc="15" dirty="0" err="1">
                <a:solidFill>
                  <a:srgbClr val="FFFFFF"/>
                </a:solidFill>
                <a:latin typeface="Arial" panose="020B0604020202020204" pitchFamily="34" charset="0"/>
                <a:cs typeface="Arial" panose="020B0604020202020204" pitchFamily="34" charset="0"/>
              </a:rPr>
              <a:t>cont</a:t>
            </a:r>
            <a:r>
              <a:rPr lang="fr" altLang="ko-KR" sz="1400" spc="15" dirty="0">
                <a:solidFill>
                  <a:srgbClr val="FFFFFF"/>
                </a:solidFill>
                <a:latin typeface="Arial" panose="020B0604020202020204" pitchFamily="34" charset="0"/>
                <a:cs typeface="Arial" panose="020B0604020202020204" pitchFamily="34" charset="0"/>
              </a:rPr>
              <a:t>…) </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142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689565"/>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Search algorithm</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Result Analysis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99A20F3D-EB3F-4E43-81CC-3894598B3DAB}"/>
              </a:ext>
            </a:extLst>
          </p:cNvPr>
          <p:cNvPicPr>
            <a:picLocks noChangeAspect="1"/>
          </p:cNvPicPr>
          <p:nvPr/>
        </p:nvPicPr>
        <p:blipFill>
          <a:blip r:embed="rId3"/>
          <a:stretch>
            <a:fillRect/>
          </a:stretch>
        </p:blipFill>
        <p:spPr>
          <a:xfrm>
            <a:off x="656183" y="796944"/>
            <a:ext cx="3295650" cy="933431"/>
          </a:xfrm>
          <a:prstGeom prst="rect">
            <a:avLst/>
          </a:prstGeom>
        </p:spPr>
      </p:pic>
      <p:pic>
        <p:nvPicPr>
          <p:cNvPr id="4" name="그림 3">
            <a:extLst>
              <a:ext uri="{FF2B5EF4-FFF2-40B4-BE49-F238E27FC236}">
                <a16:creationId xmlns:a16="http://schemas.microsoft.com/office/drawing/2014/main" id="{EE1AEBA4-4FD8-E349-9C97-D2231DFBFA47}"/>
              </a:ext>
            </a:extLst>
          </p:cNvPr>
          <p:cNvPicPr>
            <a:picLocks noChangeAspect="1"/>
          </p:cNvPicPr>
          <p:nvPr/>
        </p:nvPicPr>
        <p:blipFill>
          <a:blip r:embed="rId4"/>
          <a:stretch>
            <a:fillRect/>
          </a:stretch>
        </p:blipFill>
        <p:spPr>
          <a:xfrm>
            <a:off x="1056851" y="2021137"/>
            <a:ext cx="2494313" cy="1004251"/>
          </a:xfrm>
          <a:prstGeom prst="rect">
            <a:avLst/>
          </a:prstGeom>
        </p:spPr>
      </p:pic>
    </p:spTree>
    <p:extLst>
      <p:ext uri="{BB962C8B-B14F-4D97-AF65-F5344CB8AC3E}">
        <p14:creationId xmlns:p14="http://schemas.microsoft.com/office/powerpoint/2010/main" val="721443209"/>
      </p:ext>
    </p:extLst>
  </p:cSld>
  <p:clrMapOvr>
    <a:masterClrMapping/>
  </p:clrMapOvr>
  <p:transition>
    <p:cut/>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nSpc>
                <a:spcPct val="100000"/>
              </a:lnSpc>
              <a:spcBef>
                <a:spcPts val="135"/>
              </a:spcBef>
            </a:pPr>
            <a:r>
              <a:rPr lang="en" altLang="ko-KR" spc="15" dirty="0">
                <a:solidFill>
                  <a:srgbClr val="FFFFFF"/>
                </a:solidFill>
              </a:rPr>
              <a:t>Conclusions</a:t>
            </a:r>
            <a:endParaRPr lang="en" altLang="ko-KR"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576486"/>
            <a:ext cx="4267200" cy="307777"/>
          </a:xfrm>
        </p:spPr>
        <p:txBody>
          <a:bodyPr/>
          <a:lstStyle/>
          <a:p>
            <a:pPr marL="12700" algn="ctr">
              <a:spcBef>
                <a:spcPts val="95"/>
              </a:spcBef>
              <a:tabLst>
                <a:tab pos="224154" algn="l"/>
              </a:tabLst>
            </a:pPr>
            <a:r>
              <a:rPr lang="en" altLang="ko-KR" sz="2000" spc="-5" dirty="0">
                <a:latin typeface="Arial"/>
                <a:cs typeface="Arial"/>
              </a:rPr>
              <a:t>Conclusions</a:t>
            </a:r>
            <a:endParaRPr lang="en" altLang="ko-KR" sz="2000" dirty="0">
              <a:latin typeface="Arial"/>
              <a:cs typeface="Arial"/>
            </a:endParaRPr>
          </a:p>
        </p:txBody>
      </p:sp>
    </p:spTree>
    <p:extLst>
      <p:ext uri="{BB962C8B-B14F-4D97-AF65-F5344CB8AC3E}">
        <p14:creationId xmlns:p14="http://schemas.microsoft.com/office/powerpoint/2010/main" val="204567929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Conclusions</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144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151230"/>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Neural Architecture Search is at the early stage of research. Several methods are discussed in the society but no </a:t>
            </a:r>
            <a:r>
              <a:rPr lang="en-US" altLang="ko-KR" sz="1000" i="1" dirty="0">
                <a:latin typeface="Arial" panose="020B0604020202020204" pitchFamily="34" charset="0"/>
                <a:cs typeface="Arial" panose="020B0604020202020204" pitchFamily="34" charset="0"/>
              </a:rPr>
              <a:t>de facto </a:t>
            </a:r>
            <a:r>
              <a:rPr lang="en-US" altLang="ko-KR" sz="1000" dirty="0">
                <a:latin typeface="Arial" panose="020B0604020202020204" pitchFamily="34" charset="0"/>
                <a:cs typeface="Arial" panose="020B0604020202020204" pitchFamily="34" charset="0"/>
              </a:rPr>
              <a:t>standard algorithm is introduced so far.</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RL-based method and Genetic Algorithm go head-to-head in performance</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When it comes to efficiency, SMBO-based algorithm shows faster convergence while exerting decent performance compared to other methods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Both regression method and GP-based algorithm requires further study on how to make improvements</a:t>
            </a:r>
          </a:p>
          <a:p>
            <a:pPr marL="171450" indent="-171450">
              <a:buFont typeface="Arial" panose="020B0604020202020204" pitchFamily="34" charset="0"/>
              <a:buChar char="•"/>
            </a:pPr>
            <a:endParaRPr lang="en-US" altLang="ko-KR"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378038"/>
      </p:ext>
    </p:extLst>
  </p:cSld>
  <p:clrMapOvr>
    <a:masterClrMapping/>
  </p:clrMapOvr>
  <p:transition>
    <p:cut/>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sz="1400" spc="15" dirty="0">
                <a:solidFill>
                  <a:srgbClr val="FFFFFF"/>
                </a:solidFill>
                <a:latin typeface="Arial"/>
                <a:cs typeface="Arial"/>
              </a:rPr>
              <a:t>Reference</a:t>
            </a:r>
            <a:endParaRPr sz="1400" dirty="0">
              <a:latin typeface="Arial"/>
              <a:cs typeface="Arial"/>
            </a:endParaRPr>
          </a:p>
        </p:txBody>
      </p:sp>
      <p:sp>
        <p:nvSpPr>
          <p:cNvPr id="3" name="object 3"/>
          <p:cNvSpPr txBox="1"/>
          <p:nvPr/>
        </p:nvSpPr>
        <p:spPr>
          <a:xfrm>
            <a:off x="323850" y="434975"/>
            <a:ext cx="3962400" cy="2959143"/>
          </a:xfrm>
          <a:prstGeom prst="rect">
            <a:avLst/>
          </a:prstGeom>
        </p:spPr>
        <p:txBody>
          <a:bodyPr vert="horz" wrap="square" lIns="0" tIns="12065" rIns="0" bIns="0" rtlCol="0">
            <a:spAutoFit/>
          </a:bodyPr>
          <a:lstStyle/>
          <a:p>
            <a:r>
              <a:rPr lang="en" altLang="ko-KR" sz="800" dirty="0">
                <a:latin typeface="Arial" panose="020B0604020202020204" pitchFamily="34" charset="0"/>
                <a:cs typeface="Arial" panose="020B0604020202020204" pitchFamily="34" charset="0"/>
              </a:rPr>
              <a:t>[1] “Constructing deep neural networks by </a:t>
            </a:r>
            <a:r>
              <a:rPr lang="en" altLang="ko-KR" sz="800" dirty="0" err="1">
                <a:latin typeface="Arial" panose="020B0604020202020204" pitchFamily="34" charset="0"/>
                <a:cs typeface="Arial" panose="020B0604020202020204" pitchFamily="34" charset="0"/>
              </a:rPr>
              <a:t>bayesian</a:t>
            </a:r>
            <a:r>
              <a:rPr lang="en" altLang="ko-KR" sz="800" dirty="0">
                <a:latin typeface="Arial" panose="020B0604020202020204" pitchFamily="34" charset="0"/>
                <a:cs typeface="Arial" panose="020B0604020202020204" pitchFamily="34" charset="0"/>
              </a:rPr>
              <a:t> network structure learning," Oct.2018. [Online]. Available: </a:t>
            </a:r>
            <a:r>
              <a:rPr lang="en" altLang="ko-KR" sz="800" dirty="0">
                <a:latin typeface="Arial" panose="020B0604020202020204" pitchFamily="34" charset="0"/>
                <a:cs typeface="Arial" panose="020B0604020202020204" pitchFamily="34" charset="0"/>
                <a:hlinkClick r:id="rId3"/>
              </a:rPr>
              <a:t>http://arxiv.org/abs/1806.09141</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 "Neural architecture search with reinforcement learning," Feb. 2017. [Online]. Available: </a:t>
            </a:r>
            <a:r>
              <a:rPr lang="en" altLang="ko-KR" sz="800" dirty="0">
                <a:latin typeface="Arial" panose="020B0604020202020204" pitchFamily="34" charset="0"/>
                <a:cs typeface="Arial" panose="020B0604020202020204" pitchFamily="34" charset="0"/>
                <a:hlinkClick r:id="rId4"/>
              </a:rPr>
              <a:t>http://arxiv.org/abs/1611.01578</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[3] "Designing neural network architectures using reinforcement learning," Mar. 2017. [Online]. Available: </a:t>
            </a:r>
            <a:r>
              <a:rPr lang="en" altLang="ko-KR" sz="800" dirty="0">
                <a:latin typeface="Arial" panose="020B0604020202020204" pitchFamily="34" charset="0"/>
                <a:cs typeface="Arial" panose="020B0604020202020204" pitchFamily="34" charset="0"/>
                <a:hlinkClick r:id="rId5"/>
              </a:rPr>
              <a:t>http://arxiv.org/abs/1611.02167</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[4] "Network morphism," Mar. 2016. [Online]. Available: http://</a:t>
            </a:r>
            <a:r>
              <a:rPr lang="en" altLang="ko-KR" sz="800" dirty="0" err="1">
                <a:latin typeface="Arial" panose="020B0604020202020204" pitchFamily="34" charset="0"/>
                <a:cs typeface="Arial" panose="020B0604020202020204" pitchFamily="34" charset="0"/>
              </a:rPr>
              <a:t>arxiv.org</a:t>
            </a:r>
            <a:r>
              <a:rPr lang="en" altLang="ko-KR" sz="800" dirty="0">
                <a:latin typeface="Arial" panose="020B0604020202020204" pitchFamily="34" charset="0"/>
                <a:cs typeface="Arial" panose="020B0604020202020204" pitchFamily="34" charset="0"/>
              </a:rPr>
              <a:t>/abs/1603.01670</a:t>
            </a:r>
          </a:p>
          <a:p>
            <a:pPr marL="12700">
              <a:lnSpc>
                <a:spcPct val="100000"/>
              </a:lnSpc>
              <a:spcBef>
                <a:spcPts val="95"/>
              </a:spcBef>
              <a:tabLst>
                <a:tab pos="224154" algn="l"/>
              </a:tabLst>
            </a:pPr>
            <a:endParaRPr lang="en-US" altLang="ko-KR" sz="800" dirty="0">
              <a:latin typeface="Arial" panose="020B0604020202020204" pitchFamily="34" charset="0"/>
              <a:cs typeface="Arial" panose="020B0604020202020204" pitchFamily="34" charset="0"/>
            </a:endParaRPr>
          </a:p>
          <a:p>
            <a:pPr marL="12700">
              <a:lnSpc>
                <a:spcPct val="100000"/>
              </a:lnSpc>
              <a:spcBef>
                <a:spcPts val="95"/>
              </a:spcBef>
              <a:tabLst>
                <a:tab pos="224154" algn="l"/>
              </a:tabLst>
            </a:pPr>
            <a:r>
              <a:rPr lang="en-US" altLang="ko-KR" sz="800" dirty="0">
                <a:latin typeface="Arial" panose="020B0604020202020204" pitchFamily="34" charset="0"/>
                <a:cs typeface="Arial" panose="020B0604020202020204" pitchFamily="34" charset="0"/>
              </a:rPr>
              <a:t>[5] </a:t>
            </a:r>
            <a:r>
              <a:rPr lang="en" altLang="ko-KR" sz="800" dirty="0">
                <a:latin typeface="Arial" panose="020B0604020202020204" pitchFamily="34" charset="0"/>
                <a:cs typeface="Arial" panose="020B0604020202020204" pitchFamily="34" charset="0"/>
              </a:rPr>
              <a:t>"</a:t>
            </a:r>
            <a:r>
              <a:rPr lang="en" altLang="ko-KR" sz="800" dirty="0" err="1">
                <a:latin typeface="Arial" panose="020B0604020202020204" pitchFamily="34" charset="0"/>
                <a:cs typeface="Arial" panose="020B0604020202020204" pitchFamily="34" charset="0"/>
              </a:rPr>
              <a:t>BlockQNN</a:t>
            </a:r>
            <a:r>
              <a:rPr lang="en" altLang="ko-KR" sz="800" dirty="0">
                <a:latin typeface="Arial" panose="020B0604020202020204" pitchFamily="34" charset="0"/>
                <a:cs typeface="Arial" panose="020B0604020202020204" pitchFamily="34" charset="0"/>
              </a:rPr>
              <a:t>: Efficient block-wise neural network architecture generation," Aug. 2018. [Online]. Available: </a:t>
            </a:r>
            <a:r>
              <a:rPr lang="en" altLang="ko-KR" sz="800" dirty="0">
                <a:latin typeface="Arial" panose="020B0604020202020204" pitchFamily="34" charset="0"/>
                <a:cs typeface="Arial" panose="020B0604020202020204" pitchFamily="34" charset="0"/>
                <a:hlinkClick r:id="rId6"/>
              </a:rPr>
              <a:t>http://arxiv.org/abs/1808.05584</a:t>
            </a:r>
            <a:endParaRPr lang="en" altLang="ko-KR" sz="800" dirty="0">
              <a:latin typeface="Arial" panose="020B0604020202020204" pitchFamily="34" charset="0"/>
              <a:cs typeface="Arial" panose="020B0604020202020204" pitchFamily="34" charset="0"/>
            </a:endParaRPr>
          </a:p>
          <a:p>
            <a:pPr marL="12700">
              <a:lnSpc>
                <a:spcPct val="100000"/>
              </a:lnSpc>
              <a:spcBef>
                <a:spcPts val="95"/>
              </a:spcBef>
              <a:tabLst>
                <a:tab pos="224154" algn="l"/>
              </a:tabLst>
            </a:pPr>
            <a:endParaRPr lang="en" altLang="ko-KR" sz="800" dirty="0">
              <a:latin typeface="Arial" panose="020B0604020202020204" pitchFamily="34" charset="0"/>
              <a:cs typeface="Arial" panose="020B0604020202020204" pitchFamily="34" charset="0"/>
            </a:endParaRPr>
          </a:p>
          <a:p>
            <a:pPr marL="12700">
              <a:lnSpc>
                <a:spcPct val="100000"/>
              </a:lnSpc>
              <a:spcBef>
                <a:spcPts val="95"/>
              </a:spcBef>
              <a:tabLst>
                <a:tab pos="224154" algn="l"/>
              </a:tabLst>
            </a:pPr>
            <a:r>
              <a:rPr lang="en" altLang="ko-KR" sz="800" dirty="0">
                <a:latin typeface="Arial" panose="020B0604020202020204" pitchFamily="34" charset="0"/>
                <a:cs typeface="Arial" panose="020B0604020202020204" pitchFamily="34" charset="0"/>
              </a:rPr>
              <a:t>[6] "Learning transferable architectures for scalable image recognition," Apr. 2018. [Online]. Available: </a:t>
            </a:r>
            <a:r>
              <a:rPr lang="en" altLang="ko-KR" sz="800" dirty="0">
                <a:latin typeface="Arial" panose="020B0604020202020204" pitchFamily="34" charset="0"/>
                <a:cs typeface="Arial" panose="020B0604020202020204" pitchFamily="34" charset="0"/>
                <a:hlinkClick r:id="rId7"/>
              </a:rPr>
              <a:t>http://arxiv.org/abs/1707.07012</a:t>
            </a:r>
            <a:endParaRPr lang="en" altLang="ko-KR" sz="800" dirty="0">
              <a:latin typeface="Arial" panose="020B0604020202020204" pitchFamily="34" charset="0"/>
              <a:cs typeface="Arial" panose="020B0604020202020204" pitchFamily="34" charset="0"/>
            </a:endParaRPr>
          </a:p>
          <a:p>
            <a:pPr marL="12700">
              <a:lnSpc>
                <a:spcPct val="100000"/>
              </a:lnSpc>
              <a:spcBef>
                <a:spcPts val="95"/>
              </a:spcBef>
              <a:tabLst>
                <a:tab pos="224154" algn="l"/>
              </a:tabLst>
            </a:pPr>
            <a:endParaRPr lang="en" altLang="ko-KR" sz="800" dirty="0">
              <a:latin typeface="Arial" panose="020B0604020202020204" pitchFamily="34" charset="0"/>
              <a:cs typeface="Arial" panose="020B0604020202020204" pitchFamily="34" charset="0"/>
            </a:endParaRPr>
          </a:p>
          <a:p>
            <a:pPr marL="12700">
              <a:lnSpc>
                <a:spcPct val="100000"/>
              </a:lnSpc>
              <a:spcBef>
                <a:spcPts val="95"/>
              </a:spcBef>
              <a:tabLst>
                <a:tab pos="224154" algn="l"/>
              </a:tabLst>
            </a:pPr>
            <a:r>
              <a:rPr lang="en" altLang="ko-KR" sz="800" dirty="0">
                <a:latin typeface="Arial" panose="020B0604020202020204" pitchFamily="34" charset="0"/>
                <a:cs typeface="Arial" panose="020B0604020202020204" pitchFamily="34" charset="0"/>
              </a:rPr>
              <a:t>[7] "Efficient neural architecture search via parameter sharing," Feb. 2018. [Online]. Available: </a:t>
            </a:r>
            <a:r>
              <a:rPr lang="en" altLang="ko-KR" sz="800" dirty="0">
                <a:latin typeface="Arial" panose="020B0604020202020204" pitchFamily="34" charset="0"/>
                <a:cs typeface="Arial" panose="020B0604020202020204" pitchFamily="34" charset="0"/>
                <a:hlinkClick r:id="rId8"/>
              </a:rPr>
              <a:t>http://arxiv.org/abs/1802.03268</a:t>
            </a:r>
            <a:endParaRPr lang="en" altLang="ko-KR" sz="800" dirty="0">
              <a:latin typeface="Arial" panose="020B0604020202020204" pitchFamily="34" charset="0"/>
              <a:cs typeface="Arial" panose="020B0604020202020204" pitchFamily="34" charset="0"/>
            </a:endParaRPr>
          </a:p>
          <a:p>
            <a:pPr marL="12700">
              <a:lnSpc>
                <a:spcPct val="100000"/>
              </a:lnSpc>
              <a:spcBef>
                <a:spcPts val="95"/>
              </a:spcBef>
              <a:tabLst>
                <a:tab pos="224154" algn="l"/>
              </a:tabLst>
            </a:pPr>
            <a:endParaRPr lang="en" altLang="ko-KR" sz="800" dirty="0">
              <a:latin typeface="Arial" panose="020B0604020202020204" pitchFamily="34" charset="0"/>
              <a:cs typeface="Arial" panose="020B0604020202020204" pitchFamily="34" charset="0"/>
            </a:endParaRPr>
          </a:p>
          <a:p>
            <a:pPr marL="12700">
              <a:lnSpc>
                <a:spcPct val="100000"/>
              </a:lnSpc>
              <a:spcBef>
                <a:spcPts val="95"/>
              </a:spcBef>
              <a:tabLst>
                <a:tab pos="224154" algn="l"/>
              </a:tabLst>
            </a:pPr>
            <a:r>
              <a:rPr lang="en" altLang="ko-KR" sz="800" dirty="0">
                <a:latin typeface="Arial" panose="020B0604020202020204" pitchFamily="34" charset="0"/>
                <a:cs typeface="Arial" panose="020B0604020202020204" pitchFamily="34" charset="0"/>
              </a:rPr>
              <a:t>[8] "Accelerating neural architecture search using performance prediction," Nov. 2017. [Online]. Available: http://</a:t>
            </a:r>
            <a:r>
              <a:rPr lang="en" altLang="ko-KR" sz="800" dirty="0" err="1">
                <a:latin typeface="Arial" panose="020B0604020202020204" pitchFamily="34" charset="0"/>
                <a:cs typeface="Arial" panose="020B0604020202020204" pitchFamily="34" charset="0"/>
              </a:rPr>
              <a:t>arxiv.org</a:t>
            </a:r>
            <a:r>
              <a:rPr lang="en" altLang="ko-KR" sz="800" dirty="0">
                <a:latin typeface="Arial" panose="020B0604020202020204" pitchFamily="34" charset="0"/>
                <a:cs typeface="Arial" panose="020B0604020202020204" pitchFamily="34" charset="0"/>
              </a:rPr>
              <a:t>/abs/1705.10823</a:t>
            </a:r>
            <a:endParaRPr lang="en-US" altLang="ko-KR" sz="800" dirty="0">
              <a:latin typeface="Arial" panose="020B0604020202020204" pitchFamily="34" charset="0"/>
              <a:cs typeface="Arial" panose="020B0604020202020204" pitchFamily="34" charset="0"/>
            </a:endParaRPr>
          </a:p>
          <a:p>
            <a:pPr marL="184150" indent="-171450">
              <a:lnSpc>
                <a:spcPct val="100000"/>
              </a:lnSpc>
              <a:spcBef>
                <a:spcPts val="95"/>
              </a:spcBef>
              <a:buFont typeface="Arial" panose="020B0604020202020204" pitchFamily="34" charset="0"/>
              <a:buChar char="•"/>
              <a:tabLst>
                <a:tab pos="224154" algn="l"/>
              </a:tabLst>
            </a:pPr>
            <a:endParaRPr lang="en-US" altLang="ko-KR" sz="8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145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1188326499"/>
      </p:ext>
    </p:extLst>
  </p:cSld>
  <p:clrMapOvr>
    <a:masterClrMapping/>
  </p:clrMapOvr>
  <p:transition>
    <p:cu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sz="1400" spc="15" dirty="0">
                <a:solidFill>
                  <a:srgbClr val="FFFFFF"/>
                </a:solidFill>
                <a:latin typeface="Arial"/>
                <a:cs typeface="Arial"/>
              </a:rPr>
              <a:t>Reference</a:t>
            </a:r>
            <a:r>
              <a:rPr lang="fr" altLang="ko-KR" sz="1400" spc="15" dirty="0">
                <a:solidFill>
                  <a:srgbClr val="FFFFFF"/>
                </a:solidFill>
                <a:latin typeface="Arial" panose="020B0604020202020204" pitchFamily="34" charset="0"/>
                <a:cs typeface="Arial" panose="020B0604020202020204" pitchFamily="34" charset="0"/>
              </a:rPr>
              <a:t> (</a:t>
            </a:r>
            <a:r>
              <a:rPr lang="fr" altLang="ko-KR" sz="1400" spc="15" dirty="0" err="1">
                <a:solidFill>
                  <a:srgbClr val="FFFFFF"/>
                </a:solidFill>
                <a:latin typeface="Arial" panose="020B0604020202020204" pitchFamily="34" charset="0"/>
                <a:cs typeface="Arial" panose="020B0604020202020204" pitchFamily="34" charset="0"/>
              </a:rPr>
              <a:t>cont</a:t>
            </a:r>
            <a:r>
              <a:rPr lang="fr" altLang="ko-KR" sz="1400" spc="15" dirty="0">
                <a:solidFill>
                  <a:srgbClr val="FFFFFF"/>
                </a:solidFill>
                <a:latin typeface="Arial" panose="020B0604020202020204" pitchFamily="34" charset="0"/>
                <a:cs typeface="Arial" panose="020B0604020202020204" pitchFamily="34" charset="0"/>
              </a:rPr>
              <a:t>…) </a:t>
            </a:r>
            <a:endParaRPr sz="1400" dirty="0">
              <a:latin typeface="Arial"/>
              <a:cs typeface="Arial"/>
            </a:endParaRPr>
          </a:p>
        </p:txBody>
      </p:sp>
      <p:sp>
        <p:nvSpPr>
          <p:cNvPr id="3" name="object 3"/>
          <p:cNvSpPr txBox="1"/>
          <p:nvPr/>
        </p:nvSpPr>
        <p:spPr>
          <a:xfrm>
            <a:off x="323850" y="434975"/>
            <a:ext cx="3962400" cy="2843727"/>
          </a:xfrm>
          <a:prstGeom prst="rect">
            <a:avLst/>
          </a:prstGeom>
        </p:spPr>
        <p:txBody>
          <a:bodyPr vert="horz" wrap="square" lIns="0" tIns="12065" rIns="0" bIns="0" rtlCol="0">
            <a:spAutoFit/>
          </a:bodyPr>
          <a:lstStyle/>
          <a:p>
            <a:r>
              <a:rPr lang="en" altLang="ko-KR" sz="800" dirty="0">
                <a:latin typeface="Arial" panose="020B0604020202020204" pitchFamily="34" charset="0"/>
                <a:cs typeface="Arial" panose="020B0604020202020204" pitchFamily="34" charset="0"/>
              </a:rPr>
              <a:t>[9] "</a:t>
            </a:r>
            <a:r>
              <a:rPr lang="en" altLang="ko-KR" sz="800" dirty="0" err="1">
                <a:latin typeface="Arial" panose="020B0604020202020204" pitchFamily="34" charset="0"/>
                <a:cs typeface="Arial" panose="020B0604020202020204" pitchFamily="34" charset="0"/>
              </a:rPr>
              <a:t>AlphaX</a:t>
            </a:r>
            <a:r>
              <a:rPr lang="en" altLang="ko-KR" sz="800" dirty="0">
                <a:latin typeface="Arial" panose="020B0604020202020204" pitchFamily="34" charset="0"/>
                <a:cs typeface="Arial" panose="020B0604020202020204" pitchFamily="34" charset="0"/>
              </a:rPr>
              <a:t>: </a:t>
            </a:r>
            <a:r>
              <a:rPr lang="en" altLang="ko-KR" sz="800" dirty="0" err="1">
                <a:latin typeface="Arial" panose="020B0604020202020204" pitchFamily="34" charset="0"/>
                <a:cs typeface="Arial" panose="020B0604020202020204" pitchFamily="34" charset="0"/>
              </a:rPr>
              <a:t>eXploring</a:t>
            </a:r>
            <a:r>
              <a:rPr lang="en" altLang="ko-KR" sz="800" dirty="0">
                <a:latin typeface="Arial" panose="020B0604020202020204" pitchFamily="34" charset="0"/>
                <a:cs typeface="Arial" panose="020B0604020202020204" pitchFamily="34" charset="0"/>
              </a:rPr>
              <a:t> neural architectures with deep neural networks and monte </a:t>
            </a:r>
            <a:r>
              <a:rPr lang="en" altLang="ko-KR" sz="800" dirty="0" err="1">
                <a:latin typeface="Arial" panose="020B0604020202020204" pitchFamily="34" charset="0"/>
                <a:cs typeface="Arial" panose="020B0604020202020204" pitchFamily="34" charset="0"/>
              </a:rPr>
              <a:t>carlo</a:t>
            </a:r>
            <a:r>
              <a:rPr lang="en" altLang="ko-KR" sz="800" dirty="0">
                <a:latin typeface="Arial" panose="020B0604020202020204" pitchFamily="34" charset="0"/>
                <a:cs typeface="Arial" panose="020B0604020202020204" pitchFamily="34" charset="0"/>
              </a:rPr>
              <a:t> tree search," May 2018. [Online]. Available: http://</a:t>
            </a:r>
            <a:r>
              <a:rPr lang="en" altLang="ko-KR" sz="800" dirty="0" err="1">
                <a:latin typeface="Arial" panose="020B0604020202020204" pitchFamily="34" charset="0"/>
                <a:cs typeface="Arial" panose="020B0604020202020204" pitchFamily="34" charset="0"/>
              </a:rPr>
              <a:t>arxiv.org</a:t>
            </a:r>
            <a:r>
              <a:rPr lang="en" altLang="ko-KR" sz="800" dirty="0">
                <a:latin typeface="Arial" panose="020B0604020202020204" pitchFamily="34" charset="0"/>
                <a:cs typeface="Arial" panose="020B0604020202020204" pitchFamily="34" charset="0"/>
              </a:rPr>
              <a:t>/abs/1805.07440 </a:t>
            </a: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[10] "DARTS: Differentiable architecture search," Jun. 2018. [Online]. Available: </a:t>
            </a:r>
            <a:r>
              <a:rPr lang="en" altLang="ko-KR" sz="800" dirty="0">
                <a:latin typeface="Arial" panose="020B0604020202020204" pitchFamily="34" charset="0"/>
                <a:cs typeface="Arial" panose="020B0604020202020204" pitchFamily="34" charset="0"/>
                <a:hlinkClick r:id="rId3"/>
              </a:rPr>
              <a:t>http://arxiv.org/abs/1806.09055</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[11] "Neural architecture optimization," Oct. 2018. [Online]. Available: </a:t>
            </a:r>
            <a:r>
              <a:rPr lang="en" altLang="ko-KR" sz="800" dirty="0">
                <a:latin typeface="Arial" panose="020B0604020202020204" pitchFamily="34" charset="0"/>
                <a:cs typeface="Arial" panose="020B0604020202020204" pitchFamily="34" charset="0"/>
                <a:hlinkClick r:id="rId4"/>
              </a:rPr>
              <a:t>http://arxiv.org/abs/1808.07233</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[12] "Progressive neural architecture search," Jul. 2018. [Online]. Available: </a:t>
            </a:r>
            <a:r>
              <a:rPr lang="en" altLang="ko-KR" sz="800" dirty="0">
                <a:latin typeface="Arial" panose="020B0604020202020204" pitchFamily="34" charset="0"/>
                <a:cs typeface="Arial" panose="020B0604020202020204" pitchFamily="34" charset="0"/>
                <a:hlinkClick r:id="rId5"/>
              </a:rPr>
              <a:t>http://arxiv.org/abs/1712.00559</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[13] "Efficient progressive neural architecture search," Aug. 2018. [Online]. Available: </a:t>
            </a:r>
            <a:r>
              <a:rPr lang="en" altLang="ko-KR" sz="800" dirty="0">
                <a:latin typeface="Arial" panose="020B0604020202020204" pitchFamily="34" charset="0"/>
                <a:cs typeface="Arial" panose="020B0604020202020204" pitchFamily="34" charset="0"/>
                <a:hlinkClick r:id="rId6"/>
              </a:rPr>
              <a:t>http://arxiv.org/abs/1808.00391</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[14] "Neural architecture search with </a:t>
            </a:r>
            <a:r>
              <a:rPr lang="en" altLang="ko-KR" sz="800" dirty="0" err="1">
                <a:latin typeface="Arial" panose="020B0604020202020204" pitchFamily="34" charset="0"/>
                <a:cs typeface="Arial" panose="020B0604020202020204" pitchFamily="34" charset="0"/>
              </a:rPr>
              <a:t>bayesian</a:t>
            </a:r>
            <a:r>
              <a:rPr lang="en" altLang="ko-KR" sz="800" dirty="0">
                <a:latin typeface="Arial" panose="020B0604020202020204" pitchFamily="34" charset="0"/>
                <a:cs typeface="Arial" panose="020B0604020202020204" pitchFamily="34" charset="0"/>
              </a:rPr>
              <a:t> </a:t>
            </a:r>
            <a:r>
              <a:rPr lang="en" altLang="ko-KR" sz="800" dirty="0" err="1">
                <a:latin typeface="Arial" panose="020B0604020202020204" pitchFamily="34" charset="0"/>
                <a:cs typeface="Arial" panose="020B0604020202020204" pitchFamily="34" charset="0"/>
              </a:rPr>
              <a:t>optimisation</a:t>
            </a:r>
            <a:r>
              <a:rPr lang="en" altLang="ko-KR" sz="800" dirty="0">
                <a:latin typeface="Arial" panose="020B0604020202020204" pitchFamily="34" charset="0"/>
                <a:cs typeface="Arial" panose="020B0604020202020204" pitchFamily="34" charset="0"/>
              </a:rPr>
              <a:t> and optimal transport," Jun. 2018. [Online]. Available: </a:t>
            </a:r>
            <a:r>
              <a:rPr lang="en" altLang="ko-KR" sz="800" dirty="0">
                <a:latin typeface="Arial" panose="020B0604020202020204" pitchFamily="34" charset="0"/>
                <a:cs typeface="Arial" panose="020B0604020202020204" pitchFamily="34" charset="0"/>
                <a:hlinkClick r:id="rId7"/>
              </a:rPr>
              <a:t>http://arxiv.org/abs/1802.07191</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[15] "Auto-</a:t>
            </a:r>
            <a:r>
              <a:rPr lang="en" altLang="ko-KR" sz="800" dirty="0" err="1">
                <a:latin typeface="Arial" panose="020B0604020202020204" pitchFamily="34" charset="0"/>
                <a:cs typeface="Arial" panose="020B0604020202020204" pitchFamily="34" charset="0"/>
              </a:rPr>
              <a:t>Keras</a:t>
            </a:r>
            <a:r>
              <a:rPr lang="en" altLang="ko-KR" sz="800" dirty="0">
                <a:latin typeface="Arial" panose="020B0604020202020204" pitchFamily="34" charset="0"/>
                <a:cs typeface="Arial" panose="020B0604020202020204" pitchFamily="34" charset="0"/>
              </a:rPr>
              <a:t>: Efficient neural architecture search with network morphism," Oct. 2018. [Online]. Available: </a:t>
            </a:r>
            <a:r>
              <a:rPr lang="en" altLang="ko-KR" sz="800" dirty="0">
                <a:latin typeface="Arial" panose="020B0604020202020204" pitchFamily="34" charset="0"/>
                <a:cs typeface="Arial" panose="020B0604020202020204" pitchFamily="34" charset="0"/>
                <a:hlinkClick r:id="rId8"/>
              </a:rPr>
              <a:t>http://arxiv.org/abs/1806.10282</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[16] Auer, P., </a:t>
            </a:r>
            <a:r>
              <a:rPr lang="en" altLang="ko-KR" sz="800" dirty="0" err="1">
                <a:latin typeface="Arial" panose="020B0604020202020204" pitchFamily="34" charset="0"/>
                <a:cs typeface="Arial" panose="020B0604020202020204" pitchFamily="34" charset="0"/>
              </a:rPr>
              <a:t>Cesa</a:t>
            </a:r>
            <a:r>
              <a:rPr lang="en" altLang="ko-KR" sz="800" dirty="0">
                <a:latin typeface="Arial" panose="020B0604020202020204" pitchFamily="34" charset="0"/>
                <a:cs typeface="Arial" panose="020B0604020202020204" pitchFamily="34" charset="0"/>
              </a:rPr>
              <a:t>-Bianchi, N., &amp; Fischer, P. (2002). Finite-time analysis of the multiarmed bandit problem.</a:t>
            </a:r>
            <a:r>
              <a:rPr lang="en" altLang="ko-KR" sz="800" i="1" dirty="0">
                <a:latin typeface="Arial" panose="020B0604020202020204" pitchFamily="34" charset="0"/>
                <a:cs typeface="Arial" panose="020B0604020202020204" pitchFamily="34" charset="0"/>
              </a:rPr>
              <a:t> </a:t>
            </a:r>
            <a:r>
              <a:rPr lang="en" altLang="ko-KR" sz="800" i="1" dirty="0" err="1">
                <a:latin typeface="Arial" panose="020B0604020202020204" pitchFamily="34" charset="0"/>
                <a:cs typeface="Arial" panose="020B0604020202020204" pitchFamily="34" charset="0"/>
              </a:rPr>
              <a:t>Mach.Learn</a:t>
            </a:r>
            <a:r>
              <a:rPr lang="en" altLang="ko-KR" sz="800" i="1" dirty="0">
                <a:latin typeface="Arial" panose="020B0604020202020204" pitchFamily="34" charset="0"/>
                <a:cs typeface="Arial" panose="020B0604020202020204" pitchFamily="34" charset="0"/>
              </a:rPr>
              <a:t>., 47</a:t>
            </a:r>
            <a:r>
              <a:rPr lang="en" altLang="ko-KR" sz="800" dirty="0">
                <a:latin typeface="Arial" panose="020B0604020202020204" pitchFamily="34" charset="0"/>
                <a:cs typeface="Arial" panose="020B0604020202020204" pitchFamily="34" charset="0"/>
              </a:rPr>
              <a:t>(2-3), 235-256.</a:t>
            </a:r>
            <a:endParaRPr lang="en-US" altLang="ko-KR" sz="8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146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2813834385"/>
      </p:ext>
    </p:extLst>
  </p:cSld>
  <p:clrMapOvr>
    <a:masterClrMapping/>
  </p:clrMapOvr>
  <p:transition>
    <p:cut/>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sz="1400" spc="15" dirty="0">
                <a:solidFill>
                  <a:srgbClr val="FFFFFF"/>
                </a:solidFill>
                <a:latin typeface="Arial"/>
                <a:cs typeface="Arial"/>
              </a:rPr>
              <a:t>Reference</a:t>
            </a:r>
            <a:r>
              <a:rPr lang="fr" altLang="ko-KR" sz="1400" spc="15" dirty="0">
                <a:solidFill>
                  <a:srgbClr val="FFFFFF"/>
                </a:solidFill>
                <a:latin typeface="Arial" panose="020B0604020202020204" pitchFamily="34" charset="0"/>
                <a:cs typeface="Arial" panose="020B0604020202020204" pitchFamily="34" charset="0"/>
              </a:rPr>
              <a:t> (</a:t>
            </a:r>
            <a:r>
              <a:rPr lang="fr" altLang="ko-KR" sz="1400" spc="15" dirty="0" err="1">
                <a:solidFill>
                  <a:srgbClr val="FFFFFF"/>
                </a:solidFill>
                <a:latin typeface="Arial" panose="020B0604020202020204" pitchFamily="34" charset="0"/>
                <a:cs typeface="Arial" panose="020B0604020202020204" pitchFamily="34" charset="0"/>
              </a:rPr>
              <a:t>cont</a:t>
            </a:r>
            <a:r>
              <a:rPr lang="fr" altLang="ko-KR" sz="1400" spc="15">
                <a:solidFill>
                  <a:srgbClr val="FFFFFF"/>
                </a:solidFill>
                <a:latin typeface="Arial" panose="020B0604020202020204" pitchFamily="34" charset="0"/>
                <a:cs typeface="Arial" panose="020B0604020202020204" pitchFamily="34" charset="0"/>
              </a:rPr>
              <a:t>…) </a:t>
            </a:r>
            <a:endParaRPr sz="1400" dirty="0">
              <a:latin typeface="Arial"/>
              <a:cs typeface="Arial"/>
            </a:endParaRPr>
          </a:p>
        </p:txBody>
      </p:sp>
      <p:sp>
        <p:nvSpPr>
          <p:cNvPr id="3" name="object 3"/>
          <p:cNvSpPr txBox="1"/>
          <p:nvPr/>
        </p:nvSpPr>
        <p:spPr>
          <a:xfrm>
            <a:off x="323850" y="434975"/>
            <a:ext cx="3962400" cy="2720617"/>
          </a:xfrm>
          <a:prstGeom prst="rect">
            <a:avLst/>
          </a:prstGeom>
        </p:spPr>
        <p:txBody>
          <a:bodyPr vert="horz" wrap="square" lIns="0" tIns="12065" rIns="0" bIns="0" rtlCol="0">
            <a:spAutoFit/>
          </a:bodyPr>
          <a:lstStyle/>
          <a:p>
            <a:r>
              <a:rPr lang="en" altLang="ko-KR" sz="800" dirty="0">
                <a:latin typeface="Arial" panose="020B0604020202020204" pitchFamily="34" charset="0"/>
                <a:cs typeface="Arial" panose="020B0604020202020204" pitchFamily="34" charset="0"/>
              </a:rPr>
              <a:t>[17] P. E. Hart, N. J. Nilsson, &amp; B. Raphael. (1968). A formal basis for the heuristic determination of minimum cost paths.</a:t>
            </a:r>
            <a:r>
              <a:rPr lang="en" altLang="ko-KR" sz="800" i="1" dirty="0">
                <a:latin typeface="Arial" panose="020B0604020202020204" pitchFamily="34" charset="0"/>
                <a:cs typeface="Arial" panose="020B0604020202020204" pitchFamily="34" charset="0"/>
              </a:rPr>
              <a:t> IEEE Transactions on Systems Science and Cybernetics, 4</a:t>
            </a:r>
            <a:r>
              <a:rPr lang="en" altLang="ko-KR" sz="800" dirty="0">
                <a:latin typeface="Arial" panose="020B0604020202020204" pitchFamily="34" charset="0"/>
                <a:cs typeface="Arial" panose="020B0604020202020204" pitchFamily="34" charset="0"/>
              </a:rPr>
              <a:t>(2), 100-107. </a:t>
            </a: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[18] "Large-Scale evolution of image classifiers," Jun. 2017. [Online]. Available: </a:t>
            </a:r>
            <a:r>
              <a:rPr lang="en" altLang="ko-KR" sz="800" dirty="0">
                <a:latin typeface="Arial" panose="020B0604020202020204" pitchFamily="34" charset="0"/>
                <a:cs typeface="Arial" panose="020B0604020202020204" pitchFamily="34" charset="0"/>
                <a:hlinkClick r:id="rId3"/>
              </a:rPr>
              <a:t>http://arxiv.org/abs/1703.01041</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[19] "Hierarchical representations for efficient architecture search," Feb. 2018. [Online]. Available: </a:t>
            </a:r>
            <a:r>
              <a:rPr lang="en" altLang="ko-KR" sz="800" dirty="0">
                <a:latin typeface="Arial" panose="020B0604020202020204" pitchFamily="34" charset="0"/>
                <a:cs typeface="Arial" panose="020B0604020202020204" pitchFamily="34" charset="0"/>
                <a:hlinkClick r:id="rId4"/>
              </a:rPr>
              <a:t>http://arxiv.org/abs/1711.00436</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[20] "Regularized evolution for image classifier architecture search," Oct. 2018. [Online]. Available: </a:t>
            </a:r>
            <a:r>
              <a:rPr lang="en" altLang="ko-KR" sz="800" dirty="0">
                <a:latin typeface="Arial" panose="020B0604020202020204" pitchFamily="34" charset="0"/>
                <a:cs typeface="Arial" panose="020B0604020202020204" pitchFamily="34" charset="0"/>
                <a:hlinkClick r:id="rId5"/>
              </a:rPr>
              <a:t>http://arxiv.org/abs/1802.01548</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[21] </a:t>
            </a:r>
            <a:r>
              <a:rPr lang="en" altLang="ko-KR" sz="800" dirty="0" err="1">
                <a:latin typeface="Arial" panose="020B0604020202020204" pitchFamily="34" charset="0"/>
                <a:cs typeface="Arial" panose="020B0604020202020204" pitchFamily="34" charset="0"/>
              </a:rPr>
              <a:t>Jin</a:t>
            </a:r>
            <a:r>
              <a:rPr lang="en" altLang="ko-KR" sz="800" dirty="0">
                <a:latin typeface="Arial" panose="020B0604020202020204" pitchFamily="34" charset="0"/>
                <a:cs typeface="Arial" panose="020B0604020202020204" pitchFamily="34" charset="0"/>
              </a:rPr>
              <a:t>-Dong Dong, An-</a:t>
            </a:r>
            <a:r>
              <a:rPr lang="en" altLang="ko-KR" sz="800" dirty="0" err="1">
                <a:latin typeface="Arial" panose="020B0604020202020204" pitchFamily="34" charset="0"/>
                <a:cs typeface="Arial" panose="020B0604020202020204" pitchFamily="34" charset="0"/>
              </a:rPr>
              <a:t>Chieh</a:t>
            </a:r>
            <a:r>
              <a:rPr lang="en" altLang="ko-KR" sz="800" dirty="0">
                <a:latin typeface="Arial" panose="020B0604020202020204" pitchFamily="34" charset="0"/>
                <a:cs typeface="Arial" panose="020B0604020202020204" pitchFamily="34" charset="0"/>
              </a:rPr>
              <a:t> Cheng, Da-Cheng Juan, Wei Wei, Min Sun. (2018).  </a:t>
            </a:r>
            <a:r>
              <a:rPr lang="en" altLang="ko-KR" sz="800" dirty="0" err="1">
                <a:latin typeface="Arial" panose="020B0604020202020204" pitchFamily="34" charset="0"/>
                <a:cs typeface="Arial" panose="020B0604020202020204" pitchFamily="34" charset="0"/>
              </a:rPr>
              <a:t>Ppp</a:t>
            </a:r>
            <a:r>
              <a:rPr lang="en" altLang="ko-KR" sz="800" dirty="0">
                <a:latin typeface="Arial" panose="020B0604020202020204" pitchFamily="34" charset="0"/>
                <a:cs typeface="Arial" panose="020B0604020202020204" pitchFamily="34" charset="0"/>
              </a:rPr>
              <a:t>-net: Platform-aware progressive search for pareto-optimal neural architectures  </a:t>
            </a:r>
            <a:r>
              <a:rPr lang="en" altLang="ko-KR" sz="800" i="1" dirty="0">
                <a:latin typeface="Arial" panose="020B0604020202020204" pitchFamily="34" charset="0"/>
                <a:cs typeface="Arial" panose="020B0604020202020204" pitchFamily="34" charset="0"/>
              </a:rPr>
              <a:t>The International Conference on Learning Representations, </a:t>
            </a:r>
            <a:r>
              <a:rPr lang="en" altLang="ko-KR" sz="800" dirty="0">
                <a:latin typeface="Arial" panose="020B0604020202020204" pitchFamily="34" charset="0"/>
                <a:cs typeface="Arial" panose="020B0604020202020204" pitchFamily="34" charset="0"/>
              </a:rPr>
              <a:t>, 1-4.</a:t>
            </a: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[22] </a:t>
            </a:r>
            <a:r>
              <a:rPr lang="en" altLang="ko-KR" sz="800" dirty="0" err="1">
                <a:latin typeface="Arial" panose="020B0604020202020204" pitchFamily="34" charset="0"/>
                <a:cs typeface="Arial" panose="020B0604020202020204" pitchFamily="34" charset="0"/>
              </a:rPr>
              <a:t>Sokolov</a:t>
            </a:r>
            <a:r>
              <a:rPr lang="en" altLang="ko-KR" sz="800" dirty="0">
                <a:latin typeface="Arial" panose="020B0604020202020204" pitchFamily="34" charset="0"/>
                <a:cs typeface="Arial" panose="020B0604020202020204" pitchFamily="34" charset="0"/>
              </a:rPr>
              <a:t>, A., &amp; Whitley, L. D. (2005). Unbiased tournament selection. </a:t>
            </a:r>
            <a:r>
              <a:rPr lang="en" altLang="ko-KR" sz="800" i="1" dirty="0" err="1">
                <a:latin typeface="Arial" panose="020B0604020202020204" pitchFamily="34" charset="0"/>
                <a:cs typeface="Arial" panose="020B0604020202020204" pitchFamily="34" charset="0"/>
              </a:rPr>
              <a:t>Gecco</a:t>
            </a:r>
            <a:r>
              <a:rPr lang="en" altLang="ko-KR" sz="800" i="1" dirty="0">
                <a:latin typeface="Arial" panose="020B0604020202020204" pitchFamily="34" charset="0"/>
                <a:cs typeface="Arial" panose="020B0604020202020204" pitchFamily="34" charset="0"/>
              </a:rPr>
              <a:t>,</a:t>
            </a:r>
          </a:p>
          <a:p>
            <a:endParaRPr lang="en" altLang="ko-KR" sz="800" i="1"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[23] Goldberg, D. E. (1990). A note on </a:t>
            </a:r>
            <a:r>
              <a:rPr lang="en" altLang="ko-KR" sz="800" dirty="0" err="1">
                <a:latin typeface="Arial" panose="020B0604020202020204" pitchFamily="34" charset="0"/>
                <a:cs typeface="Arial" panose="020B0604020202020204" pitchFamily="34" charset="0"/>
              </a:rPr>
              <a:t>boltzmann</a:t>
            </a:r>
            <a:r>
              <a:rPr lang="en" altLang="ko-KR" sz="800" dirty="0">
                <a:latin typeface="Arial" panose="020B0604020202020204" pitchFamily="34" charset="0"/>
                <a:cs typeface="Arial" panose="020B0604020202020204" pitchFamily="34" charset="0"/>
              </a:rPr>
              <a:t> tournament selection for genetic algorithms and population-oriented simulated annealing.</a:t>
            </a:r>
            <a:r>
              <a:rPr lang="en" altLang="ko-KR" sz="800" i="1" dirty="0">
                <a:latin typeface="Arial" panose="020B0604020202020204" pitchFamily="34" charset="0"/>
                <a:cs typeface="Arial" panose="020B0604020202020204" pitchFamily="34" charset="0"/>
              </a:rPr>
              <a:t> Complex Systems, 4</a:t>
            </a:r>
            <a:endParaRPr lang="en-US" altLang="ko-KR" sz="8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147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4069585290"/>
      </p:ext>
    </p:extLst>
  </p:cSld>
  <p:clrMapOvr>
    <a:masterClrMapping/>
  </p:clrMapOvr>
  <p:transition>
    <p:cut/>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sz="1400" spc="15" dirty="0">
                <a:solidFill>
                  <a:srgbClr val="FFFFFF"/>
                </a:solidFill>
                <a:latin typeface="Arial"/>
                <a:cs typeface="Arial"/>
              </a:rPr>
              <a:t>Reference</a:t>
            </a:r>
            <a:r>
              <a:rPr lang="fr" altLang="ko-KR" sz="1400" spc="15" dirty="0">
                <a:solidFill>
                  <a:srgbClr val="FFFFFF"/>
                </a:solidFill>
                <a:latin typeface="Arial" panose="020B0604020202020204" pitchFamily="34" charset="0"/>
                <a:cs typeface="Arial" panose="020B0604020202020204" pitchFamily="34" charset="0"/>
              </a:rPr>
              <a:t> (</a:t>
            </a:r>
            <a:r>
              <a:rPr lang="fr" altLang="ko-KR" sz="1400" spc="15" dirty="0" err="1">
                <a:solidFill>
                  <a:srgbClr val="FFFFFF"/>
                </a:solidFill>
                <a:latin typeface="Arial" panose="020B0604020202020204" pitchFamily="34" charset="0"/>
                <a:cs typeface="Arial" panose="020B0604020202020204" pitchFamily="34" charset="0"/>
              </a:rPr>
              <a:t>cont</a:t>
            </a:r>
            <a:r>
              <a:rPr lang="fr" altLang="ko-KR" sz="1400" spc="15">
                <a:solidFill>
                  <a:srgbClr val="FFFFFF"/>
                </a:solidFill>
                <a:latin typeface="Arial" panose="020B0604020202020204" pitchFamily="34" charset="0"/>
                <a:cs typeface="Arial" panose="020B0604020202020204" pitchFamily="34" charset="0"/>
              </a:rPr>
              <a:t>…) </a:t>
            </a:r>
            <a:endParaRPr sz="1400" dirty="0">
              <a:latin typeface="Arial"/>
              <a:cs typeface="Arial"/>
            </a:endParaRPr>
          </a:p>
        </p:txBody>
      </p:sp>
      <p:sp>
        <p:nvSpPr>
          <p:cNvPr id="3" name="object 3"/>
          <p:cNvSpPr txBox="1"/>
          <p:nvPr/>
        </p:nvSpPr>
        <p:spPr>
          <a:xfrm>
            <a:off x="323850" y="434975"/>
            <a:ext cx="3962400" cy="2843727"/>
          </a:xfrm>
          <a:prstGeom prst="rect">
            <a:avLst/>
          </a:prstGeom>
        </p:spPr>
        <p:txBody>
          <a:bodyPr vert="horz" wrap="square" lIns="0" tIns="12065" rIns="0" bIns="0" rtlCol="0">
            <a:spAutoFit/>
          </a:bodyPr>
          <a:lstStyle/>
          <a:p>
            <a:r>
              <a:rPr lang="en" altLang="ko-KR" sz="800" dirty="0">
                <a:latin typeface="Arial" panose="020B0604020202020204" pitchFamily="34" charset="0"/>
                <a:cs typeface="Arial" panose="020B0604020202020204" pitchFamily="34" charset="0"/>
              </a:rPr>
              <a:t>[24] Goldberg, D. E., &amp; Deb, K. (1991). In RAWLINS G. J. E. (Ed.), </a:t>
            </a:r>
            <a:r>
              <a:rPr lang="en" altLang="ko-KR" sz="800" i="1" dirty="0">
                <a:latin typeface="Arial" panose="020B0604020202020204" pitchFamily="34" charset="0"/>
                <a:cs typeface="Arial" panose="020B0604020202020204" pitchFamily="34" charset="0"/>
              </a:rPr>
              <a:t>A comparative analysis of selection schemes used in genetic algorithms</a:t>
            </a:r>
            <a:r>
              <a:rPr lang="en" altLang="ko-KR" sz="800" dirty="0">
                <a:latin typeface="Arial" panose="020B0604020202020204" pitchFamily="34" charset="0"/>
                <a:cs typeface="Arial" panose="020B0604020202020204" pitchFamily="34" charset="0"/>
              </a:rPr>
              <a:t> Elsevier. </a:t>
            </a:r>
            <a:r>
              <a:rPr lang="en" altLang="ko-KR" sz="800" dirty="0" err="1">
                <a:latin typeface="Arial" panose="020B0604020202020204" pitchFamily="34" charset="0"/>
                <a:cs typeface="Arial" panose="020B0604020202020204" pitchFamily="34" charset="0"/>
              </a:rPr>
              <a:t>doi:</a:t>
            </a:r>
            <a:r>
              <a:rPr lang="en" altLang="ko-KR" sz="800" dirty="0" err="1">
                <a:latin typeface="Arial" panose="020B0604020202020204" pitchFamily="34" charset="0"/>
                <a:cs typeface="Arial" panose="020B0604020202020204" pitchFamily="34" charset="0"/>
                <a:hlinkClick r:id="rId3"/>
              </a:rPr>
              <a:t>https</a:t>
            </a:r>
            <a:r>
              <a:rPr lang="en" altLang="ko-KR" sz="800" dirty="0">
                <a:latin typeface="Arial" panose="020B0604020202020204" pitchFamily="34" charset="0"/>
                <a:cs typeface="Arial" panose="020B0604020202020204" pitchFamily="34" charset="0"/>
                <a:hlinkClick r:id="rId3"/>
              </a:rPr>
              <a:t>://doi.org/10.1016/B978-0-08-050684-5.50008-2</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[25] Motoki, T. (2002). Calculating the expected loss of diversity of selection schemes.</a:t>
            </a:r>
            <a:r>
              <a:rPr lang="en" altLang="ko-KR" sz="800" i="1" dirty="0">
                <a:latin typeface="Arial" panose="020B0604020202020204" pitchFamily="34" charset="0"/>
                <a:cs typeface="Arial" panose="020B0604020202020204" pitchFamily="34" charset="0"/>
              </a:rPr>
              <a:t> Evolutionary Computation, 10</a:t>
            </a:r>
            <a:r>
              <a:rPr lang="en" altLang="ko-KR" sz="800" dirty="0">
                <a:latin typeface="Arial" panose="020B0604020202020204" pitchFamily="34" charset="0"/>
                <a:cs typeface="Arial" panose="020B0604020202020204" pitchFamily="34" charset="0"/>
              </a:rPr>
              <a:t>(4), 397-422.</a:t>
            </a: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[26] </a:t>
            </a:r>
            <a:r>
              <a:rPr lang="en" altLang="ko-KR" sz="800" dirty="0" err="1">
                <a:latin typeface="Arial" panose="020B0604020202020204" pitchFamily="34" charset="0"/>
                <a:cs typeface="Arial" panose="020B0604020202020204" pitchFamily="34" charset="0"/>
              </a:rPr>
              <a:t>Eiben</a:t>
            </a:r>
            <a:r>
              <a:rPr lang="en" altLang="ko-KR" sz="800" dirty="0">
                <a:latin typeface="Arial" panose="020B0604020202020204" pitchFamily="34" charset="0"/>
                <a:cs typeface="Arial" panose="020B0604020202020204" pitchFamily="34" charset="0"/>
              </a:rPr>
              <a:t>, A. E., </a:t>
            </a:r>
            <a:r>
              <a:rPr lang="en" altLang="ko-KR" sz="800" dirty="0" err="1">
                <a:latin typeface="Arial" panose="020B0604020202020204" pitchFamily="34" charset="0"/>
                <a:cs typeface="Arial" panose="020B0604020202020204" pitchFamily="34" charset="0"/>
              </a:rPr>
              <a:t>Aarts</a:t>
            </a:r>
            <a:r>
              <a:rPr lang="en" altLang="ko-KR" sz="800" dirty="0">
                <a:latin typeface="Arial" panose="020B0604020202020204" pitchFamily="34" charset="0"/>
                <a:cs typeface="Arial" panose="020B0604020202020204" pitchFamily="34" charset="0"/>
              </a:rPr>
              <a:t>, E. H. L., &amp; Van </a:t>
            </a:r>
            <a:r>
              <a:rPr lang="en" altLang="ko-KR" sz="800" dirty="0" err="1">
                <a:latin typeface="Arial" panose="020B0604020202020204" pitchFamily="34" charset="0"/>
                <a:cs typeface="Arial" panose="020B0604020202020204" pitchFamily="34" charset="0"/>
              </a:rPr>
              <a:t>Hee</a:t>
            </a:r>
            <a:r>
              <a:rPr lang="en" altLang="ko-KR" sz="800" dirty="0">
                <a:latin typeface="Arial" panose="020B0604020202020204" pitchFamily="34" charset="0"/>
                <a:cs typeface="Arial" panose="020B0604020202020204" pitchFamily="34" charset="0"/>
              </a:rPr>
              <a:t>, K. M. (1991). Global convergence of genetic algorithms: A </a:t>
            </a:r>
            <a:r>
              <a:rPr lang="en" altLang="ko-KR" sz="800" dirty="0" err="1">
                <a:latin typeface="Arial" panose="020B0604020202020204" pitchFamily="34" charset="0"/>
                <a:cs typeface="Arial" panose="020B0604020202020204" pitchFamily="34" charset="0"/>
              </a:rPr>
              <a:t>markov</a:t>
            </a:r>
            <a:r>
              <a:rPr lang="en" altLang="ko-KR" sz="800" dirty="0">
                <a:latin typeface="Arial" panose="020B0604020202020204" pitchFamily="34" charset="0"/>
                <a:cs typeface="Arial" panose="020B0604020202020204" pitchFamily="34" charset="0"/>
              </a:rPr>
              <a:t> chain analysis. </a:t>
            </a:r>
            <a:r>
              <a:rPr lang="en" altLang="ko-KR" sz="800" i="1" dirty="0">
                <a:latin typeface="Arial" panose="020B0604020202020204" pitchFamily="34" charset="0"/>
                <a:cs typeface="Arial" panose="020B0604020202020204" pitchFamily="34" charset="0"/>
              </a:rPr>
              <a:t>Parallel Problem Solving from Nature, </a:t>
            </a:r>
            <a:r>
              <a:rPr lang="en" altLang="ko-KR" sz="800" dirty="0">
                <a:latin typeface="Arial" panose="020B0604020202020204" pitchFamily="34" charset="0"/>
                <a:cs typeface="Arial" panose="020B0604020202020204" pitchFamily="34" charset="0"/>
              </a:rPr>
              <a:t>pp. 3-12.</a:t>
            </a: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[27] De Jong, K. A., &amp; </a:t>
            </a:r>
            <a:r>
              <a:rPr lang="en" altLang="ko-KR" sz="800" dirty="0" err="1">
                <a:latin typeface="Arial" panose="020B0604020202020204" pitchFamily="34" charset="0"/>
                <a:cs typeface="Arial" panose="020B0604020202020204" pitchFamily="34" charset="0"/>
              </a:rPr>
              <a:t>Sarma</a:t>
            </a:r>
            <a:r>
              <a:rPr lang="en" altLang="ko-KR" sz="800" dirty="0">
                <a:latin typeface="Arial" panose="020B0604020202020204" pitchFamily="34" charset="0"/>
                <a:cs typeface="Arial" panose="020B0604020202020204" pitchFamily="34" charset="0"/>
              </a:rPr>
              <a:t>, J. (1993). In WHITLEY L. D. (Ed.), </a:t>
            </a:r>
            <a:r>
              <a:rPr lang="en" altLang="ko-KR" sz="800" i="1" dirty="0">
                <a:latin typeface="Arial" panose="020B0604020202020204" pitchFamily="34" charset="0"/>
                <a:cs typeface="Arial" panose="020B0604020202020204" pitchFamily="34" charset="0"/>
              </a:rPr>
              <a:t>Generation gaps revisited</a:t>
            </a:r>
            <a:r>
              <a:rPr lang="en" altLang="ko-KR" sz="800" dirty="0">
                <a:latin typeface="Arial" panose="020B0604020202020204" pitchFamily="34" charset="0"/>
                <a:cs typeface="Arial" panose="020B0604020202020204" pitchFamily="34" charset="0"/>
              </a:rPr>
              <a:t> Elsevier. </a:t>
            </a:r>
            <a:r>
              <a:rPr lang="en" altLang="ko-KR" sz="800" dirty="0" err="1">
                <a:latin typeface="Arial" panose="020B0604020202020204" pitchFamily="34" charset="0"/>
                <a:cs typeface="Arial" panose="020B0604020202020204" pitchFamily="34" charset="0"/>
              </a:rPr>
              <a:t>doi:</a:t>
            </a:r>
            <a:r>
              <a:rPr lang="en" altLang="ko-KR" sz="800" dirty="0" err="1">
                <a:latin typeface="Arial" panose="020B0604020202020204" pitchFamily="34" charset="0"/>
                <a:cs typeface="Arial" panose="020B0604020202020204" pitchFamily="34" charset="0"/>
                <a:hlinkClick r:id="rId4"/>
              </a:rPr>
              <a:t>https</a:t>
            </a:r>
            <a:r>
              <a:rPr lang="en" altLang="ko-KR" sz="800" dirty="0">
                <a:latin typeface="Arial" panose="020B0604020202020204" pitchFamily="34" charset="0"/>
                <a:cs typeface="Arial" panose="020B0604020202020204" pitchFamily="34" charset="0"/>
                <a:hlinkClick r:id="rId4"/>
              </a:rPr>
              <a:t>://doi.org/10.1016/B978-0-08-094832-4.50007-6</a:t>
            </a:r>
            <a:endParaRPr lang="en" altLang="ko-KR" sz="800" dirty="0">
              <a:latin typeface="Arial" panose="020B0604020202020204" pitchFamily="34" charset="0"/>
              <a:cs typeface="Arial" panose="020B0604020202020204" pitchFamily="34" charset="0"/>
            </a:endParaRP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[28] </a:t>
            </a:r>
            <a:r>
              <a:rPr lang="en" altLang="ko-KR" sz="800" dirty="0" err="1">
                <a:latin typeface="Arial" panose="020B0604020202020204" pitchFamily="34" charset="0"/>
                <a:cs typeface="Arial" panose="020B0604020202020204" pitchFamily="34" charset="0"/>
              </a:rPr>
              <a:t>Scholkopf</a:t>
            </a:r>
            <a:r>
              <a:rPr lang="en" altLang="ko-KR" sz="800" dirty="0">
                <a:latin typeface="Arial" panose="020B0604020202020204" pitchFamily="34" charset="0"/>
                <a:cs typeface="Arial" panose="020B0604020202020204" pitchFamily="34" charset="0"/>
              </a:rPr>
              <a:t>, B., Bartlett, P., </a:t>
            </a:r>
            <a:r>
              <a:rPr lang="en" altLang="ko-KR" sz="800" dirty="0" err="1">
                <a:latin typeface="Arial" panose="020B0604020202020204" pitchFamily="34" charset="0"/>
                <a:cs typeface="Arial" panose="020B0604020202020204" pitchFamily="34" charset="0"/>
              </a:rPr>
              <a:t>Smola</a:t>
            </a:r>
            <a:r>
              <a:rPr lang="en" altLang="ko-KR" sz="800" dirty="0">
                <a:latin typeface="Arial" panose="020B0604020202020204" pitchFamily="34" charset="0"/>
                <a:cs typeface="Arial" panose="020B0604020202020204" pitchFamily="34" charset="0"/>
              </a:rPr>
              <a:t>, A., &amp; Williamson, R. (1998). Support vector regression with automatic accuracy control. </a:t>
            </a:r>
            <a:r>
              <a:rPr lang="en" altLang="ko-KR" sz="800" i="1" dirty="0" err="1">
                <a:latin typeface="Arial" panose="020B0604020202020204" pitchFamily="34" charset="0"/>
                <a:cs typeface="Arial" panose="020B0604020202020204" pitchFamily="34" charset="0"/>
              </a:rPr>
              <a:t>Icann</a:t>
            </a:r>
            <a:r>
              <a:rPr lang="en" altLang="ko-KR" sz="800" i="1" dirty="0">
                <a:latin typeface="Arial" panose="020B0604020202020204" pitchFamily="34" charset="0"/>
                <a:cs typeface="Arial" panose="020B0604020202020204" pitchFamily="34" charset="0"/>
              </a:rPr>
              <a:t> 98, </a:t>
            </a:r>
            <a:r>
              <a:rPr lang="en" altLang="ko-KR" sz="800" dirty="0">
                <a:latin typeface="Arial" panose="020B0604020202020204" pitchFamily="34" charset="0"/>
                <a:cs typeface="Arial" panose="020B0604020202020204" pitchFamily="34" charset="0"/>
              </a:rPr>
              <a:t>pp. 111-116.</a:t>
            </a: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[29]</a:t>
            </a:r>
            <a:r>
              <a:rPr lang="en-US" altLang="ko-KR" sz="800" dirty="0">
                <a:latin typeface="Arial" panose="020B0604020202020204" pitchFamily="34" charset="0"/>
                <a:cs typeface="Arial" panose="020B0604020202020204" pitchFamily="34" charset="0"/>
              </a:rPr>
              <a:t> </a:t>
            </a:r>
            <a:r>
              <a:rPr lang="en" altLang="ko-KR" sz="800" dirty="0">
                <a:latin typeface="Arial" panose="020B0604020202020204" pitchFamily="34" charset="0"/>
                <a:cs typeface="Arial" panose="020B0604020202020204" pitchFamily="34" charset="0"/>
              </a:rPr>
              <a:t>Auer, P., </a:t>
            </a:r>
            <a:r>
              <a:rPr lang="en" altLang="ko-KR" sz="800" dirty="0" err="1">
                <a:latin typeface="Arial" panose="020B0604020202020204" pitchFamily="34" charset="0"/>
                <a:cs typeface="Arial" panose="020B0604020202020204" pitchFamily="34" charset="0"/>
              </a:rPr>
              <a:t>Cesa</a:t>
            </a:r>
            <a:r>
              <a:rPr lang="en" altLang="ko-KR" sz="800" dirty="0">
                <a:latin typeface="Arial" panose="020B0604020202020204" pitchFamily="34" charset="0"/>
                <a:cs typeface="Arial" panose="020B0604020202020204" pitchFamily="34" charset="0"/>
              </a:rPr>
              <a:t>-Bianchi, N., &amp; Fischer, P. (2002). Finite-time analysis of the multiarmed bandit problem.</a:t>
            </a:r>
            <a:r>
              <a:rPr lang="en" altLang="ko-KR" sz="800" i="1" dirty="0">
                <a:latin typeface="Arial" panose="020B0604020202020204" pitchFamily="34" charset="0"/>
                <a:cs typeface="Arial" panose="020B0604020202020204" pitchFamily="34" charset="0"/>
              </a:rPr>
              <a:t> Machine Learning, 47</a:t>
            </a:r>
            <a:r>
              <a:rPr lang="en" altLang="ko-KR" sz="800" dirty="0">
                <a:latin typeface="Arial" panose="020B0604020202020204" pitchFamily="34" charset="0"/>
                <a:cs typeface="Arial" panose="020B0604020202020204" pitchFamily="34" charset="0"/>
              </a:rPr>
              <a:t>(2), 235-256. </a:t>
            </a: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[30] Lai, T. L., &amp; Robbins, H. (1985). </a:t>
            </a:r>
            <a:r>
              <a:rPr lang="en" altLang="ko-KR" sz="800" i="1" dirty="0">
                <a:latin typeface="Arial" panose="020B0604020202020204" pitchFamily="34" charset="0"/>
                <a:cs typeface="Arial" panose="020B0604020202020204" pitchFamily="34" charset="0"/>
              </a:rPr>
              <a:t>Asymptotically efficient adaptive allocation rules</a:t>
            </a:r>
            <a:r>
              <a:rPr lang="en" altLang="ko-KR" sz="800" dirty="0">
                <a:latin typeface="Arial" panose="020B0604020202020204" pitchFamily="34" charset="0"/>
                <a:cs typeface="Arial" panose="020B0604020202020204" pitchFamily="34" charset="0"/>
              </a:rPr>
              <a:t> </a:t>
            </a:r>
            <a:r>
              <a:rPr lang="en" altLang="ko-KR" sz="800" dirty="0" err="1">
                <a:latin typeface="Arial" panose="020B0604020202020204" pitchFamily="34" charset="0"/>
                <a:cs typeface="Arial" panose="020B0604020202020204" pitchFamily="34" charset="0"/>
              </a:rPr>
              <a:t>doi:</a:t>
            </a:r>
            <a:r>
              <a:rPr lang="en" altLang="ko-KR" sz="800" dirty="0" err="1">
                <a:latin typeface="Arial" panose="020B0604020202020204" pitchFamily="34" charset="0"/>
                <a:cs typeface="Arial" panose="020B0604020202020204" pitchFamily="34" charset="0"/>
                <a:hlinkClick r:id="rId5"/>
              </a:rPr>
              <a:t>https</a:t>
            </a:r>
            <a:r>
              <a:rPr lang="en" altLang="ko-KR" sz="800" dirty="0">
                <a:latin typeface="Arial" panose="020B0604020202020204" pitchFamily="34" charset="0"/>
                <a:cs typeface="Arial" panose="020B0604020202020204" pitchFamily="34" charset="0"/>
                <a:hlinkClick r:id="rId5"/>
              </a:rPr>
              <a:t>://doi.org/10.1016/0196-8858(85)90002-8</a:t>
            </a:r>
            <a:r>
              <a:rPr lang="en" altLang="ko-KR" sz="800" dirty="0">
                <a:latin typeface="Arial" panose="020B0604020202020204" pitchFamily="34" charset="0"/>
                <a:cs typeface="Arial" panose="020B0604020202020204" pitchFamily="34" charset="0"/>
              </a:rPr>
              <a:t> "</a:t>
            </a:r>
          </a:p>
          <a:p>
            <a:endParaRPr lang="en" altLang="ko-KR" sz="8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148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3733924086"/>
      </p:ext>
    </p:extLst>
  </p:cSld>
  <p:clrMapOvr>
    <a:masterClrMapping/>
  </p:clrMapOvr>
  <p:transition>
    <p:cu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sz="1400" spc="15" dirty="0">
                <a:solidFill>
                  <a:srgbClr val="FFFFFF"/>
                </a:solidFill>
                <a:latin typeface="Arial"/>
                <a:cs typeface="Arial"/>
              </a:rPr>
              <a:t>Reference</a:t>
            </a:r>
            <a:r>
              <a:rPr lang="fr" altLang="ko-KR" sz="1400" spc="15" dirty="0">
                <a:solidFill>
                  <a:srgbClr val="FFFFFF"/>
                </a:solidFill>
                <a:latin typeface="Arial" panose="020B0604020202020204" pitchFamily="34" charset="0"/>
                <a:cs typeface="Arial" panose="020B0604020202020204" pitchFamily="34" charset="0"/>
              </a:rPr>
              <a:t> (</a:t>
            </a:r>
            <a:r>
              <a:rPr lang="fr" altLang="ko-KR" sz="1400" spc="15" dirty="0" err="1">
                <a:solidFill>
                  <a:srgbClr val="FFFFFF"/>
                </a:solidFill>
                <a:latin typeface="Arial" panose="020B0604020202020204" pitchFamily="34" charset="0"/>
                <a:cs typeface="Arial" panose="020B0604020202020204" pitchFamily="34" charset="0"/>
              </a:rPr>
              <a:t>cont</a:t>
            </a:r>
            <a:r>
              <a:rPr lang="fr" altLang="ko-KR" sz="1400" spc="15">
                <a:solidFill>
                  <a:srgbClr val="FFFFFF"/>
                </a:solidFill>
                <a:latin typeface="Arial" panose="020B0604020202020204" pitchFamily="34" charset="0"/>
                <a:cs typeface="Arial" panose="020B0604020202020204" pitchFamily="34" charset="0"/>
              </a:rPr>
              <a:t>…) </a:t>
            </a:r>
            <a:endParaRPr sz="1400" dirty="0">
              <a:latin typeface="Arial"/>
              <a:cs typeface="Arial"/>
            </a:endParaRPr>
          </a:p>
        </p:txBody>
      </p:sp>
      <p:sp>
        <p:nvSpPr>
          <p:cNvPr id="3" name="object 3"/>
          <p:cNvSpPr txBox="1"/>
          <p:nvPr/>
        </p:nvSpPr>
        <p:spPr>
          <a:xfrm>
            <a:off x="323850" y="434975"/>
            <a:ext cx="3962400" cy="1120178"/>
          </a:xfrm>
          <a:prstGeom prst="rect">
            <a:avLst/>
          </a:prstGeom>
        </p:spPr>
        <p:txBody>
          <a:bodyPr vert="horz" wrap="square" lIns="0" tIns="12065" rIns="0" bIns="0" rtlCol="0">
            <a:spAutoFit/>
          </a:bodyPr>
          <a:lstStyle/>
          <a:p>
            <a:r>
              <a:rPr lang="en" altLang="ko-KR" sz="800" dirty="0">
                <a:latin typeface="Arial" panose="020B0604020202020204" pitchFamily="34" charset="0"/>
                <a:cs typeface="Arial" panose="020B0604020202020204" pitchFamily="34" charset="0"/>
              </a:rPr>
              <a:t>[31] </a:t>
            </a:r>
            <a:r>
              <a:rPr lang="en" altLang="ko-KR" sz="800" dirty="0" err="1">
                <a:latin typeface="Arial" panose="020B0604020202020204" pitchFamily="34" charset="0"/>
                <a:cs typeface="Arial" panose="020B0604020202020204" pitchFamily="34" charset="0"/>
              </a:rPr>
              <a:t>Ranzato</a:t>
            </a:r>
            <a:r>
              <a:rPr lang="en" altLang="ko-KR" sz="800" dirty="0">
                <a:latin typeface="Arial" panose="020B0604020202020204" pitchFamily="34" charset="0"/>
                <a:cs typeface="Arial" panose="020B0604020202020204" pitchFamily="34" charset="0"/>
              </a:rPr>
              <a:t>, M., </a:t>
            </a:r>
            <a:r>
              <a:rPr lang="en" altLang="ko-KR" sz="800" dirty="0" err="1">
                <a:latin typeface="Arial" panose="020B0604020202020204" pitchFamily="34" charset="0"/>
                <a:cs typeface="Arial" panose="020B0604020202020204" pitchFamily="34" charset="0"/>
              </a:rPr>
              <a:t>Krizhevsky</a:t>
            </a:r>
            <a:r>
              <a:rPr lang="en" altLang="ko-KR" sz="800" dirty="0">
                <a:latin typeface="Arial" panose="020B0604020202020204" pitchFamily="34" charset="0"/>
                <a:cs typeface="Arial" panose="020B0604020202020204" pitchFamily="34" charset="0"/>
              </a:rPr>
              <a:t>, A., &amp; Hinton, G. (2010). Factored 3-way restricted </a:t>
            </a:r>
            <a:r>
              <a:rPr lang="en" altLang="ko-KR" sz="800" dirty="0" err="1">
                <a:latin typeface="Arial" panose="020B0604020202020204" pitchFamily="34" charset="0"/>
                <a:cs typeface="Arial" panose="020B0604020202020204" pitchFamily="34" charset="0"/>
              </a:rPr>
              <a:t>boltzmann</a:t>
            </a:r>
            <a:r>
              <a:rPr lang="en" altLang="ko-KR" sz="800" dirty="0">
                <a:latin typeface="Arial" panose="020B0604020202020204" pitchFamily="34" charset="0"/>
                <a:cs typeface="Arial" panose="020B0604020202020204" pitchFamily="34" charset="0"/>
              </a:rPr>
              <a:t> machines for modeling natural images. </a:t>
            </a:r>
            <a:r>
              <a:rPr lang="en" altLang="ko-KR" sz="800" i="1" dirty="0">
                <a:latin typeface="Arial" panose="020B0604020202020204" pitchFamily="34" charset="0"/>
                <a:cs typeface="Arial" panose="020B0604020202020204" pitchFamily="34" charset="0"/>
              </a:rPr>
              <a:t>Proceedings of the Thirteenth International Conference on Artificial Intelligence and Statistics, , 9. </a:t>
            </a:r>
            <a:r>
              <a:rPr lang="en" altLang="ko-KR" sz="800" dirty="0">
                <a:latin typeface="Arial" panose="020B0604020202020204" pitchFamily="34" charset="0"/>
                <a:cs typeface="Arial" panose="020B0604020202020204" pitchFamily="34" charset="0"/>
              </a:rPr>
              <a:t>pp. 621-628.</a:t>
            </a: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[32] Frederick Eberhardt. (2016). </a:t>
            </a:r>
            <a:r>
              <a:rPr lang="en" altLang="ko-KR" sz="800" i="1" dirty="0">
                <a:latin typeface="Arial" panose="020B0604020202020204" pitchFamily="34" charset="0"/>
                <a:cs typeface="Arial" panose="020B0604020202020204" pitchFamily="34" charset="0"/>
              </a:rPr>
              <a:t>Foundations of causal discovery.</a:t>
            </a:r>
            <a:r>
              <a:rPr lang="en" altLang="ko-KR" sz="800" dirty="0">
                <a:latin typeface="Arial" panose="020B0604020202020204" pitchFamily="34" charset="0"/>
                <a:cs typeface="Arial" panose="020B0604020202020204" pitchFamily="34" charset="0"/>
              </a:rPr>
              <a:t> KDD Causality Workshop2016</a:t>
            </a:r>
            <a:r>
              <a:rPr lang="en" altLang="ko-KR" sz="800" i="1" dirty="0">
                <a:latin typeface="Arial" panose="020B0604020202020204" pitchFamily="34" charset="0"/>
                <a:cs typeface="Arial" panose="020B0604020202020204" pitchFamily="34" charset="0"/>
              </a:rPr>
              <a:t> </a:t>
            </a:r>
            <a:r>
              <a:rPr lang="en" altLang="ko-KR" sz="800" dirty="0">
                <a:latin typeface="Arial" panose="020B0604020202020204" pitchFamily="34" charset="0"/>
                <a:cs typeface="Arial" panose="020B0604020202020204" pitchFamily="34" charset="0"/>
              </a:rPr>
              <a:t>Unpublished manuscript. </a:t>
            </a:r>
          </a:p>
          <a:p>
            <a:endParaRPr lang="en" altLang="ko-KR" sz="800" dirty="0">
              <a:latin typeface="Arial" panose="020B0604020202020204" pitchFamily="34" charset="0"/>
              <a:cs typeface="Arial" panose="020B0604020202020204" pitchFamily="34" charset="0"/>
            </a:endParaRPr>
          </a:p>
          <a:p>
            <a:r>
              <a:rPr lang="en" altLang="ko-KR" sz="800" dirty="0">
                <a:latin typeface="Arial" panose="020B0604020202020204" pitchFamily="34" charset="0"/>
                <a:cs typeface="Arial" panose="020B0604020202020204" pitchFamily="34" charset="0"/>
              </a:rPr>
              <a:t>[33] StuhlmÃ¼ller, A., Taylor, J., &amp; Goodman, N. D. (2013). Learning stochastic inverses.</a:t>
            </a:r>
            <a:r>
              <a:rPr lang="en" altLang="ko-KR" sz="800" i="1" dirty="0">
                <a:latin typeface="Arial" panose="020B0604020202020204" pitchFamily="34" charset="0"/>
                <a:cs typeface="Arial" panose="020B0604020202020204" pitchFamily="34" charset="0"/>
              </a:rPr>
              <a:t> Advances in Neural Information Processing Systems,</a:t>
            </a:r>
            <a:endParaRPr lang="en" altLang="ko-KR" sz="8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149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3389699247"/>
      </p:ext>
    </p:extLst>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What if the dimension is too high?</a:t>
            </a:r>
            <a:endParaRPr lang="en" sz="1400" dirty="0">
              <a:latin typeface="Arial"/>
              <a:cs typeface="Arial"/>
            </a:endParaRPr>
          </a:p>
        </p:txBody>
      </p:sp>
      <p:sp>
        <p:nvSpPr>
          <p:cNvPr id="3" name="object 3"/>
          <p:cNvSpPr txBox="1"/>
          <p:nvPr/>
        </p:nvSpPr>
        <p:spPr>
          <a:xfrm>
            <a:off x="416240" y="587375"/>
            <a:ext cx="1888810" cy="2040943"/>
          </a:xfrm>
          <a:prstGeom prst="rect">
            <a:avLst/>
          </a:prstGeom>
        </p:spPr>
        <p:txBody>
          <a:bodyPr vert="horz" wrap="square" lIns="0" tIns="12065" rIns="0" bIns="0" rtlCol="0">
            <a:spAutoFit/>
          </a:bodyPr>
          <a:lstStyle/>
          <a:p>
            <a:pPr marL="184150"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Unlike naïve Gibbs sampling, Hamiltonian-MC doesn’t sample on each coordinate.</a:t>
            </a: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It just wanders around, following a path that diminishes the total energy </a:t>
            </a: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Thing is that it has an additional ‘leapfrog’ stage which increases the computational complexity.</a:t>
            </a: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11" name="그림 10" descr="스크린샷, 텍스트이(가) 표시된 사진&#10;&#10;&#10;&#10;자동 생성된 설명">
            <a:extLst>
              <a:ext uri="{FF2B5EF4-FFF2-40B4-BE49-F238E27FC236}">
                <a16:creationId xmlns:a16="http://schemas.microsoft.com/office/drawing/2014/main" id="{1B736966-3436-C847-B7D3-294769735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298" y="587375"/>
            <a:ext cx="1536065" cy="1438846"/>
          </a:xfrm>
          <a:prstGeom prst="rect">
            <a:avLst/>
          </a:prstGeom>
        </p:spPr>
      </p:pic>
      <p:pic>
        <p:nvPicPr>
          <p:cNvPr id="13" name="그림 12" descr="지도, 텍스트이(가) 표시된 사진&#10;&#10;&#10;&#10;자동 생성된 설명">
            <a:extLst>
              <a:ext uri="{FF2B5EF4-FFF2-40B4-BE49-F238E27FC236}">
                <a16:creationId xmlns:a16="http://schemas.microsoft.com/office/drawing/2014/main" id="{39E7798E-9E72-0540-BC81-AC1D936C1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5365" y="2186993"/>
            <a:ext cx="877930" cy="882650"/>
          </a:xfrm>
          <a:prstGeom prst="rect">
            <a:avLst/>
          </a:prstGeom>
        </p:spPr>
      </p:pic>
    </p:spTree>
    <p:extLst>
      <p:ext uri="{BB962C8B-B14F-4D97-AF65-F5344CB8AC3E}">
        <p14:creationId xmlns:p14="http://schemas.microsoft.com/office/powerpoint/2010/main" val="2062796399"/>
      </p:ext>
    </p:extLst>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95300" y="45565"/>
                <a:ext cx="4419550" cy="23679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Modeling </a:t>
                </a:r>
                <a14:m>
                  <m:oMath xmlns:m="http://schemas.openxmlformats.org/officeDocument/2006/math">
                    <m:r>
                      <a:rPr lang="en-US" sz="1400" b="0" i="1" spc="15" smtClean="0">
                        <a:solidFill>
                          <a:srgbClr val="FFFFFF"/>
                        </a:solidFill>
                        <a:latin typeface="Cambria Math" panose="02040503050406030204" pitchFamily="18" charset="0"/>
                        <a:cs typeface="Arial"/>
                      </a:rPr>
                      <m:t>ℜ</m:t>
                    </m:r>
                  </m:oMath>
                </a14:m>
                <a:r>
                  <a:rPr lang="en" sz="1400" spc="15" dirty="0">
                    <a:solidFill>
                      <a:srgbClr val="FFFFFF"/>
                    </a:solidFill>
                    <a:latin typeface="Arial"/>
                    <a:cs typeface="Arial"/>
                  </a:rPr>
                  <a:t>-</a:t>
                </a:r>
                <a:r>
                  <a:rPr lang="en" altLang="ko-KR" sz="1400" spc="15" dirty="0">
                    <a:solidFill>
                      <a:srgbClr val="FFFFFF"/>
                    </a:solidFill>
                    <a:latin typeface="Arial"/>
                    <a:cs typeface="Arial"/>
                  </a:rPr>
                  <a:t>valued image data</a:t>
                </a:r>
                <a:endParaRPr lang="en" sz="1400"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95300" y="45565"/>
                <a:ext cx="4419550" cy="236796"/>
              </a:xfrm>
              <a:prstGeom prst="rect">
                <a:avLst/>
              </a:prstGeom>
              <a:blipFill>
                <a:blip r:embed="rId3"/>
                <a:stretch>
                  <a:fillRect l="-2006" t="-15789" b="-4210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object 3"/>
              <p:cNvSpPr txBox="1"/>
              <p:nvPr/>
            </p:nvSpPr>
            <p:spPr>
              <a:xfrm>
                <a:off x="416240" y="587375"/>
                <a:ext cx="3793810" cy="3248069"/>
              </a:xfrm>
              <a:prstGeom prst="rect">
                <a:avLst/>
              </a:prstGeom>
            </p:spPr>
            <p:txBody>
              <a:bodyPr vert="horz" wrap="square" lIns="0" tIns="12065" rIns="0" bIns="0" rtlCol="0">
                <a:spAutoFit/>
              </a:bodyPr>
              <a:lstStyle/>
              <a:p>
                <a:pPr marL="184150"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What about the real-valued image data?</a:t>
                </a: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[31] </a:t>
                </a:r>
                <a:r>
                  <a:rPr lang="en" altLang="ko-KR" sz="900" dirty="0" err="1">
                    <a:latin typeface="Arial" panose="020B0604020202020204" pitchFamily="34" charset="0"/>
                    <a:cs typeface="Arial" panose="020B0604020202020204" pitchFamily="34" charset="0"/>
                  </a:rPr>
                  <a:t>Ranzato</a:t>
                </a:r>
                <a:r>
                  <a:rPr lang="en" altLang="ko-KR" sz="900" dirty="0">
                    <a:latin typeface="Arial" panose="020B0604020202020204" pitchFamily="34" charset="0"/>
                    <a:cs typeface="Arial" panose="020B0604020202020204" pitchFamily="34" charset="0"/>
                  </a:rPr>
                  <a:t> et al. found a way to model Gaussian-Binary RBM with image data.</a:t>
                </a:r>
              </a:p>
              <a:p>
                <a:pPr marL="641350" lvl="1"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The energy function is redefined in terms of 3-way multiplicative interactions between two visible binary units </a:t>
                </a:r>
                <a14:m>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𝑣</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𝑣</m:t>
                        </m:r>
                      </m:e>
                      <m:sub>
                        <m:r>
                          <a:rPr lang="en-US" altLang="ko-KR" sz="900" b="0" i="1" smtClean="0">
                            <a:latin typeface="Cambria Math" panose="02040503050406030204" pitchFamily="18" charset="0"/>
                            <a:cs typeface="Arial" panose="020B0604020202020204" pitchFamily="34" charset="0"/>
                          </a:rPr>
                          <m:t>𝑗</m:t>
                        </m:r>
                      </m:sub>
                    </m:sSub>
                  </m:oMath>
                </a14:m>
                <a:r>
                  <a:rPr lang="en" altLang="ko-KR" sz="900" dirty="0">
                    <a:latin typeface="Arial" panose="020B0604020202020204" pitchFamily="34" charset="0"/>
                    <a:cs typeface="Arial" panose="020B0604020202020204" pitchFamily="34" charset="0"/>
                  </a:rPr>
                  <a:t> and one hidden binary unit </a:t>
                </a:r>
                <a14:m>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h</m:t>
                        </m:r>
                      </m:e>
                      <m:sub>
                        <m:r>
                          <a:rPr lang="en-US" altLang="ko-KR" sz="900" b="0" i="1" smtClean="0">
                            <a:latin typeface="Cambria Math" panose="02040503050406030204" pitchFamily="18" charset="0"/>
                            <a:cs typeface="Arial" panose="020B0604020202020204" pitchFamily="34" charset="0"/>
                          </a:rPr>
                          <m:t>𝑘</m:t>
                        </m:r>
                      </m:sub>
                    </m:sSub>
                  </m:oMath>
                </a14:m>
                <a:endParaRPr lang="en" altLang="ko-KR" sz="900" dirty="0">
                  <a:latin typeface="Arial" panose="020B0604020202020204" pitchFamily="34" charset="0"/>
                  <a:cs typeface="Arial" panose="020B0604020202020204" pitchFamily="34" charset="0"/>
                </a:endParaRPr>
              </a:p>
              <a:p>
                <a:pPr marL="469900" lvl="1">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𝐸</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𝑣</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h</m:t>
                          </m:r>
                        </m:e>
                      </m:d>
                      <m:r>
                        <a:rPr lang="en-US" altLang="ko-KR" sz="900" b="0" i="1" smtClean="0">
                          <a:latin typeface="Cambria Math" panose="02040503050406030204" pitchFamily="18" charset="0"/>
                          <a:cs typeface="Arial" panose="020B0604020202020204" pitchFamily="34" charset="0"/>
                        </a:rPr>
                        <m:t>=−</m:t>
                      </m:r>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𝑗</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𝑘</m:t>
                          </m:r>
                        </m:sub>
                        <m:sup/>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𝑣</m:t>
                              </m:r>
                            </m:e>
                            <m:sub>
                              <m:r>
                                <a:rPr lang="en-US" altLang="ko-KR" sz="900" b="0" i="1" smtClean="0">
                                  <a:latin typeface="Cambria Math" panose="02040503050406030204" pitchFamily="18" charset="0"/>
                                  <a:cs typeface="Arial" panose="020B0604020202020204" pitchFamily="34" charset="0"/>
                                </a:rPr>
                                <m:t>𝑖</m:t>
                              </m:r>
                            </m:sub>
                          </m:s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𝑣</m:t>
                              </m:r>
                            </m:e>
                            <m:sub>
                              <m:r>
                                <a:rPr lang="en-US" altLang="ko-KR" sz="900" b="0" i="1" smtClean="0">
                                  <a:latin typeface="Cambria Math" panose="02040503050406030204" pitchFamily="18" charset="0"/>
                                  <a:cs typeface="Arial" panose="020B0604020202020204" pitchFamily="34" charset="0"/>
                                </a:rPr>
                                <m:t>𝑗</m:t>
                              </m:r>
                            </m:sub>
                          </m:s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h</m:t>
                              </m:r>
                            </m:e>
                            <m:sub>
                              <m:r>
                                <a:rPr lang="en-US" altLang="ko-KR" sz="900" b="0" i="1" smtClean="0">
                                  <a:latin typeface="Cambria Math" panose="02040503050406030204" pitchFamily="18" charset="0"/>
                                  <a:cs typeface="Arial" panose="020B0604020202020204" pitchFamily="34" charset="0"/>
                                </a:rPr>
                                <m:t>𝑘</m:t>
                              </m:r>
                            </m:sub>
                          </m:s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𝑊</m:t>
                              </m:r>
                            </m:e>
                            <m:sub>
                              <m:r>
                                <a:rPr lang="en-US" altLang="ko-KR" sz="900" b="0" i="1" smtClean="0">
                                  <a:latin typeface="Cambria Math" panose="02040503050406030204" pitchFamily="18" charset="0"/>
                                  <a:cs typeface="Arial" panose="020B0604020202020204" pitchFamily="34" charset="0"/>
                                </a:rPr>
                                <m:t>𝑖𝑗𝑘</m:t>
                              </m:r>
                            </m:sub>
                          </m:sSub>
                        </m:e>
                      </m:nary>
                    </m:oMath>
                  </m:oMathPara>
                </a14:m>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Then factorize the weight matrix in the following way</a:t>
                </a:r>
              </a:p>
              <a:p>
                <a:pPr marL="469900" lvl="1">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𝐸</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𝑣</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h</m:t>
                          </m:r>
                        </m:e>
                      </m:d>
                      <m:r>
                        <a:rPr lang="en-US" altLang="ko-KR" sz="900" b="0" i="1" smtClean="0">
                          <a:latin typeface="Cambria Math" panose="02040503050406030204" pitchFamily="18" charset="0"/>
                          <a:cs typeface="Arial" panose="020B0604020202020204" pitchFamily="34" charset="0"/>
                        </a:rPr>
                        <m:t>=</m:t>
                      </m:r>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𝑓</m:t>
                          </m:r>
                        </m:sub>
                        <m:sup/>
                        <m:e>
                          <m:r>
                            <a:rPr lang="en-US" altLang="ko-KR" sz="900" b="0" i="1" smtClean="0">
                              <a:latin typeface="Cambria Math" panose="02040503050406030204" pitchFamily="18" charset="0"/>
                              <a:cs typeface="Arial" panose="020B0604020202020204" pitchFamily="34" charset="0"/>
                            </a:rPr>
                            <m:t>(</m:t>
                          </m:r>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𝑖</m:t>
                              </m:r>
                            </m:sub>
                            <m:sup/>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𝑣</m:t>
                                  </m:r>
                                </m:e>
                                <m:sub>
                                  <m:r>
                                    <a:rPr lang="en-US" altLang="ko-KR" sz="900" b="0" i="1" smtClean="0">
                                      <a:latin typeface="Cambria Math" panose="02040503050406030204" pitchFamily="18" charset="0"/>
                                      <a:cs typeface="Arial" panose="020B0604020202020204" pitchFamily="34" charset="0"/>
                                    </a:rPr>
                                    <m:t>𝑖</m:t>
                                  </m:r>
                                </m:sub>
                              </m:s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𝐶</m:t>
                                  </m:r>
                                </m:e>
                                <m:sub>
                                  <m:r>
                                    <a:rPr lang="en-US" altLang="ko-KR" sz="900" b="0" i="1" smtClean="0">
                                      <a:latin typeface="Cambria Math" panose="02040503050406030204" pitchFamily="18" charset="0"/>
                                      <a:cs typeface="Arial" panose="020B0604020202020204" pitchFamily="34" charset="0"/>
                                    </a:rPr>
                                    <m:t>𝑖𝑓</m:t>
                                  </m:r>
                                </m:sub>
                              </m:sSub>
                            </m:e>
                          </m:nary>
                          <m:r>
                            <a:rPr lang="en-US" altLang="ko-KR" sz="900" b="0" i="1" smtClean="0">
                              <a:latin typeface="Cambria Math" panose="02040503050406030204" pitchFamily="18" charset="0"/>
                              <a:cs typeface="Arial" panose="020B0604020202020204" pitchFamily="34" charset="0"/>
                            </a:rPr>
                            <m:t>)(</m:t>
                          </m:r>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𝑗</m:t>
                              </m:r>
                            </m:sub>
                            <m:sup/>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𝑣</m:t>
                                  </m:r>
                                </m:e>
                                <m:sub>
                                  <m:r>
                                    <a:rPr lang="en-US" altLang="ko-KR" sz="900" b="0" i="1" smtClean="0">
                                      <a:latin typeface="Cambria Math" panose="02040503050406030204" pitchFamily="18" charset="0"/>
                                      <a:cs typeface="Arial" panose="020B0604020202020204" pitchFamily="34" charset="0"/>
                                    </a:rPr>
                                    <m:t>𝑗</m:t>
                                  </m:r>
                                </m:sub>
                              </m:s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𝐶</m:t>
                                  </m:r>
                                </m:e>
                                <m:sub>
                                  <m:r>
                                    <a:rPr lang="en-US" altLang="ko-KR" sz="900" b="0" i="1" smtClean="0">
                                      <a:latin typeface="Cambria Math" panose="02040503050406030204" pitchFamily="18" charset="0"/>
                                      <a:cs typeface="Arial" panose="020B0604020202020204" pitchFamily="34" charset="0"/>
                                    </a:rPr>
                                    <m:t>𝑗𝑓</m:t>
                                  </m:r>
                                </m:sub>
                              </m:sSub>
                            </m:e>
                          </m:nary>
                          <m:r>
                            <a:rPr lang="en-US" altLang="ko-KR" sz="900" b="0" i="1" smtClean="0">
                              <a:latin typeface="Cambria Math" panose="02040503050406030204" pitchFamily="18" charset="0"/>
                              <a:cs typeface="Arial" panose="020B0604020202020204" pitchFamily="34" charset="0"/>
                            </a:rPr>
                            <m:t>)(</m:t>
                          </m:r>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𝑘</m:t>
                              </m:r>
                            </m:sub>
                            <m:sup/>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h</m:t>
                                  </m:r>
                                </m:e>
                                <m:sub>
                                  <m:r>
                                    <a:rPr lang="en-US" altLang="ko-KR" sz="900" b="0" i="1" smtClean="0">
                                      <a:latin typeface="Cambria Math" panose="02040503050406030204" pitchFamily="18" charset="0"/>
                                      <a:cs typeface="Arial" panose="020B0604020202020204" pitchFamily="34" charset="0"/>
                                    </a:rPr>
                                    <m:t>𝑘</m:t>
                                  </m:r>
                                </m:sub>
                              </m:s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𝑃</m:t>
                                  </m:r>
                                </m:e>
                                <m:sub>
                                  <m:r>
                                    <a:rPr lang="en-US" altLang="ko-KR" sz="900" b="0" i="1" smtClean="0">
                                      <a:latin typeface="Cambria Math" panose="02040503050406030204" pitchFamily="18" charset="0"/>
                                      <a:cs typeface="Arial" panose="020B0604020202020204" pitchFamily="34" charset="0"/>
                                    </a:rPr>
                                    <m:t>𝑘𝑓</m:t>
                                  </m:r>
                                </m:sub>
                              </m:sSub>
                            </m:e>
                          </m:nary>
                          <m:r>
                            <a:rPr lang="en-US" altLang="ko-KR" sz="900" b="0" i="1" smtClean="0">
                              <a:latin typeface="Cambria Math" panose="02040503050406030204" pitchFamily="18" charset="0"/>
                              <a:cs typeface="Arial" panose="020B0604020202020204" pitchFamily="34" charset="0"/>
                            </a:rPr>
                            <m:t>)</m:t>
                          </m:r>
                        </m:e>
                      </m:nary>
                    </m:oMath>
                  </m:oMathPara>
                </a14:m>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3248069"/>
              </a:xfrm>
              <a:prstGeom prst="rect">
                <a:avLst/>
              </a:prstGeom>
              <a:blipFill>
                <a:blip r:embed="rId4"/>
                <a:stretch>
                  <a:fillRect l="-1333" t="-389" b="-1167"/>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12" name="그림 11">
            <a:extLst>
              <a:ext uri="{FF2B5EF4-FFF2-40B4-BE49-F238E27FC236}">
                <a16:creationId xmlns:a16="http://schemas.microsoft.com/office/drawing/2014/main" id="{D8BC719B-3B4A-D34C-BE35-43FC8CC3F0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4283" y="815975"/>
            <a:ext cx="679450" cy="850609"/>
          </a:xfrm>
          <a:prstGeom prst="rect">
            <a:avLst/>
          </a:prstGeom>
        </p:spPr>
      </p:pic>
    </p:spTree>
    <p:extLst>
      <p:ext uri="{BB962C8B-B14F-4D97-AF65-F5344CB8AC3E}">
        <p14:creationId xmlns:p14="http://schemas.microsoft.com/office/powerpoint/2010/main" val="4161841435"/>
      </p:ext>
    </p:extLst>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95300" y="45565"/>
                <a:ext cx="4419550" cy="23679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Modeling </a:t>
                </a:r>
                <a14:m>
                  <m:oMath xmlns:m="http://schemas.openxmlformats.org/officeDocument/2006/math">
                    <m:r>
                      <a:rPr lang="en-US" sz="1400" b="0" i="1" spc="15" smtClean="0">
                        <a:solidFill>
                          <a:srgbClr val="FFFFFF"/>
                        </a:solidFill>
                        <a:latin typeface="Cambria Math" panose="02040503050406030204" pitchFamily="18" charset="0"/>
                        <a:cs typeface="Arial"/>
                      </a:rPr>
                      <m:t>ℜ</m:t>
                    </m:r>
                  </m:oMath>
                </a14:m>
                <a:r>
                  <a:rPr lang="en" sz="1400" spc="15" dirty="0">
                    <a:solidFill>
                      <a:srgbClr val="FFFFFF"/>
                    </a:solidFill>
                    <a:latin typeface="Arial"/>
                    <a:cs typeface="Arial"/>
                  </a:rPr>
                  <a:t>-</a:t>
                </a:r>
                <a:r>
                  <a:rPr lang="en" altLang="ko-KR" sz="1400" spc="15" dirty="0">
                    <a:solidFill>
                      <a:srgbClr val="FFFFFF"/>
                    </a:solidFill>
                    <a:latin typeface="Arial"/>
                    <a:cs typeface="Arial"/>
                  </a:rPr>
                  <a:t>valued image data</a:t>
                </a:r>
                <a:endParaRPr lang="en" sz="1400" dirty="0">
                  <a:latin typeface="Arial"/>
                  <a:cs typeface="Arial"/>
                </a:endParaRPr>
              </a:p>
            </p:txBody>
          </p:sp>
        </mc:Choice>
        <mc:Fallback xmlns="">
          <p:sp>
            <p:nvSpPr>
              <p:cNvPr id="2" name="object 2"/>
              <p:cNvSpPr txBox="1">
                <a:spLocks noRot="1" noChangeAspect="1" noMove="1" noResize="1" noEditPoints="1" noAdjustHandles="1" noChangeArrowheads="1" noChangeShapeType="1" noTextEdit="1"/>
              </p:cNvSpPr>
              <p:nvPr/>
            </p:nvSpPr>
            <p:spPr>
              <a:xfrm>
                <a:off x="95300" y="45565"/>
                <a:ext cx="4419550" cy="236796"/>
              </a:xfrm>
              <a:prstGeom prst="rect">
                <a:avLst/>
              </a:prstGeom>
              <a:blipFill>
                <a:blip r:embed="rId3"/>
                <a:stretch>
                  <a:fillRect l="-2006" t="-15789" b="-4210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3" name="object 3"/>
              <p:cNvSpPr txBox="1"/>
              <p:nvPr/>
            </p:nvSpPr>
            <p:spPr>
              <a:xfrm>
                <a:off x="416240" y="587375"/>
                <a:ext cx="3793810" cy="2356927"/>
              </a:xfrm>
              <a:prstGeom prst="rect">
                <a:avLst/>
              </a:prstGeom>
            </p:spPr>
            <p:txBody>
              <a:bodyPr vert="horz" wrap="square" lIns="0" tIns="12065" rIns="0" bIns="0" rtlCol="0">
                <a:spAutoFit/>
              </a:bodyPr>
              <a:lstStyle/>
              <a:p>
                <a:pPr marL="184150"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Then the conditional probability distribution is as follows</a:t>
                </a:r>
              </a:p>
              <a:p>
                <a:pPr marL="12700">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𝑝</m:t>
                      </m:r>
                      <m:d>
                        <m:dPr>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h</m:t>
                              </m:r>
                            </m:e>
                            <m:sub>
                              <m:r>
                                <a:rPr lang="en-US" altLang="ko-KR" sz="900" b="0" i="1" smtClean="0">
                                  <a:latin typeface="Cambria Math" panose="02040503050406030204" pitchFamily="18" charset="0"/>
                                  <a:cs typeface="Arial" panose="020B0604020202020204" pitchFamily="34" charset="0"/>
                                </a:rPr>
                                <m:t>𝑘</m:t>
                              </m:r>
                            </m:sub>
                          </m:sSub>
                          <m:r>
                            <a:rPr lang="en-US" altLang="ko-KR" sz="900" b="0" i="1" smtClean="0">
                              <a:latin typeface="Cambria Math" panose="02040503050406030204" pitchFamily="18" charset="0"/>
                              <a:cs typeface="Arial" panose="020B0604020202020204" pitchFamily="34" charset="0"/>
                            </a:rPr>
                            <m:t>=1</m:t>
                          </m:r>
                        </m:e>
                        <m:e>
                          <m:r>
                            <a:rPr lang="en-US" altLang="ko-KR" sz="900" b="0" i="1" smtClean="0">
                              <a:latin typeface="Cambria Math" panose="02040503050406030204" pitchFamily="18" charset="0"/>
                              <a:cs typeface="Arial" panose="020B0604020202020204" pitchFamily="34" charset="0"/>
                            </a:rPr>
                            <m:t>𝑣</m:t>
                          </m:r>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𝜎</m:t>
                      </m:r>
                      <m:r>
                        <a:rPr lang="en-US" altLang="ko-KR" sz="900" b="0" i="1" smtClean="0">
                          <a:latin typeface="Cambria Math" panose="02040503050406030204" pitchFamily="18" charset="0"/>
                          <a:cs typeface="Arial" panose="020B0604020202020204" pitchFamily="34" charset="0"/>
                        </a:rPr>
                        <m:t>(</m:t>
                      </m:r>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𝑓</m:t>
                          </m:r>
                        </m:sub>
                        <m:sup/>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𝑃</m:t>
                              </m:r>
                            </m:e>
                            <m:sub>
                              <m:r>
                                <a:rPr lang="en-US" altLang="ko-KR" sz="900" b="0" i="1" smtClean="0">
                                  <a:latin typeface="Cambria Math" panose="02040503050406030204" pitchFamily="18" charset="0"/>
                                  <a:cs typeface="Arial" panose="020B0604020202020204" pitchFamily="34" charset="0"/>
                                </a:rPr>
                                <m:t>𝑘𝑓</m:t>
                              </m:r>
                            </m:sub>
                          </m:sSub>
                          <m:sSup>
                            <m:sSupPr>
                              <m:ctrlPr>
                                <a:rPr lang="en-US" altLang="ko-KR" sz="900" b="0" i="1" smtClean="0">
                                  <a:latin typeface="Cambria Math" panose="02040503050406030204" pitchFamily="18" charset="0"/>
                                  <a:cs typeface="Arial" panose="020B0604020202020204" pitchFamily="34" charset="0"/>
                                </a:rPr>
                              </m:ctrlPr>
                            </m:sSupPr>
                            <m:e>
                              <m:d>
                                <m:dPr>
                                  <m:ctrlPr>
                                    <a:rPr lang="en-US" altLang="ko-KR" sz="900" b="0" i="1" smtClean="0">
                                      <a:latin typeface="Cambria Math" panose="02040503050406030204" pitchFamily="18" charset="0"/>
                                      <a:cs typeface="Arial" panose="020B0604020202020204" pitchFamily="34" charset="0"/>
                                    </a:rPr>
                                  </m:ctrlPr>
                                </m:dPr>
                                <m:e>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𝑖</m:t>
                                      </m:r>
                                    </m:sub>
                                    <m:sup/>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𝑣</m:t>
                                          </m:r>
                                        </m:e>
                                        <m:sub>
                                          <m:r>
                                            <a:rPr lang="en-US" altLang="ko-KR" sz="900" b="0" i="1" smtClean="0">
                                              <a:latin typeface="Cambria Math" panose="02040503050406030204" pitchFamily="18" charset="0"/>
                                              <a:cs typeface="Arial" panose="020B0604020202020204" pitchFamily="34" charset="0"/>
                                            </a:rPr>
                                            <m:t>𝑖</m:t>
                                          </m:r>
                                        </m:sub>
                                      </m:s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𝐶</m:t>
                                          </m:r>
                                        </m:e>
                                        <m:sub>
                                          <m:r>
                                            <a:rPr lang="en-US" altLang="ko-KR" sz="900" b="0" i="1" smtClean="0">
                                              <a:latin typeface="Cambria Math" panose="02040503050406030204" pitchFamily="18" charset="0"/>
                                              <a:cs typeface="Arial" panose="020B0604020202020204" pitchFamily="34" charset="0"/>
                                            </a:rPr>
                                            <m:t>𝑖𝑓</m:t>
                                          </m:r>
                                        </m:sub>
                                      </m:sSub>
                                    </m:e>
                                  </m:nary>
                                </m:e>
                              </m:d>
                            </m:e>
                            <m:sup>
                              <m:r>
                                <a:rPr lang="en-US" altLang="ko-KR" sz="900" b="0" i="1" smtClean="0">
                                  <a:latin typeface="Cambria Math" panose="02040503050406030204" pitchFamily="18" charset="0"/>
                                  <a:cs typeface="Arial" panose="020B0604020202020204" pitchFamily="34" charset="0"/>
                                </a:rPr>
                                <m:t>2</m:t>
                              </m:r>
                            </m:sup>
                          </m:sSup>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𝑏</m:t>
                              </m:r>
                            </m:e>
                            <m:sub>
                              <m:r>
                                <a:rPr lang="en-US" altLang="ko-KR" sz="900" b="0" i="1" smtClean="0">
                                  <a:latin typeface="Cambria Math" panose="02040503050406030204" pitchFamily="18" charset="0"/>
                                  <a:cs typeface="Arial" panose="020B0604020202020204" pitchFamily="34" charset="0"/>
                                </a:rPr>
                                <m:t>𝑘</m:t>
                              </m:r>
                            </m:sub>
                          </m:sSub>
                        </m:e>
                      </m:nary>
                      <m:r>
                        <a:rPr lang="en-US" altLang="ko-KR" sz="900" b="0" i="1" smtClean="0">
                          <a:latin typeface="Cambria Math" panose="02040503050406030204" pitchFamily="18" charset="0"/>
                          <a:cs typeface="Arial" panose="020B0604020202020204" pitchFamily="34" charset="0"/>
                        </a:rPr>
                        <m:t>)</m:t>
                      </m:r>
                    </m:oMath>
                  </m:oMathPara>
                </a14:m>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The energy term in the distribution of visible units is derived as follows</a:t>
                </a:r>
              </a:p>
              <a:p>
                <a:pPr marL="12700">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𝐹</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𝑣</m:t>
                          </m:r>
                        </m:e>
                      </m:d>
                      <m:r>
                        <a:rPr lang="en-US" altLang="ko-KR" sz="900" b="0" i="1" smtClean="0">
                          <a:latin typeface="Cambria Math" panose="02040503050406030204" pitchFamily="18" charset="0"/>
                          <a:cs typeface="Arial" panose="020B0604020202020204" pitchFamily="34" charset="0"/>
                        </a:rPr>
                        <m:t>=−</m:t>
                      </m:r>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𝑘</m:t>
                          </m:r>
                        </m:sub>
                        <m:sup/>
                        <m:e>
                          <m:r>
                            <m:rPr>
                              <m:sty m:val="p"/>
                            </m:rPr>
                            <a:rPr lang="en-US" altLang="ko-KR" sz="900" b="0" i="0" smtClean="0">
                              <a:latin typeface="Cambria Math" panose="02040503050406030204" pitchFamily="18" charset="0"/>
                              <a:cs typeface="Arial" panose="020B0604020202020204" pitchFamily="34" charset="0"/>
                            </a:rPr>
                            <m:t>log</m:t>
                          </m:r>
                          <m:r>
                            <a:rPr lang="en-US" altLang="ko-KR" sz="900" b="0" i="1" smtClean="0">
                              <a:latin typeface="Cambria Math" panose="02040503050406030204" pitchFamily="18" charset="0"/>
                              <a:cs typeface="Arial" panose="020B0604020202020204" pitchFamily="34" charset="0"/>
                            </a:rPr>
                            <m:t>⁡(1+</m:t>
                          </m:r>
                          <m:func>
                            <m:funcPr>
                              <m:ctrlPr>
                                <a:rPr lang="en-US" altLang="ko-KR" sz="900" b="0" i="1" smtClean="0">
                                  <a:latin typeface="Cambria Math" panose="02040503050406030204" pitchFamily="18" charset="0"/>
                                  <a:cs typeface="Arial" panose="020B0604020202020204" pitchFamily="34" charset="0"/>
                                </a:rPr>
                              </m:ctrlPr>
                            </m:funcPr>
                            <m:fName>
                              <m:r>
                                <m:rPr>
                                  <m:sty m:val="p"/>
                                </m:rPr>
                                <a:rPr lang="en-US" altLang="ko-KR" sz="900" b="0" i="0" smtClean="0">
                                  <a:latin typeface="Cambria Math" panose="02040503050406030204" pitchFamily="18" charset="0"/>
                                  <a:cs typeface="Arial" panose="020B0604020202020204" pitchFamily="34" charset="0"/>
                                </a:rPr>
                                <m:t>exp</m:t>
                              </m:r>
                            </m:fName>
                            <m:e>
                              <m:d>
                                <m:dPr>
                                  <m:ctrlPr>
                                    <a:rPr lang="en-US" altLang="ko-KR" sz="900" b="0" i="1" smtClean="0">
                                      <a:latin typeface="Cambria Math" panose="02040503050406030204" pitchFamily="18" charset="0"/>
                                      <a:cs typeface="Arial" panose="020B0604020202020204" pitchFamily="34" charset="0"/>
                                    </a:rPr>
                                  </m:ctrlPr>
                                </m:dPr>
                                <m:e>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𝑓</m:t>
                                      </m:r>
                                    </m:sub>
                                    <m:sup/>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𝑃</m:t>
                                          </m:r>
                                        </m:e>
                                        <m:sub>
                                          <m:r>
                                            <a:rPr lang="en-US" altLang="ko-KR" sz="900" b="0" i="1" smtClean="0">
                                              <a:latin typeface="Cambria Math" panose="02040503050406030204" pitchFamily="18" charset="0"/>
                                              <a:cs typeface="Arial" panose="020B0604020202020204" pitchFamily="34" charset="0"/>
                                            </a:rPr>
                                            <m:t>𝑘𝑓</m:t>
                                          </m:r>
                                        </m:sub>
                                      </m:sSub>
                                      <m:sSup>
                                        <m:sSupPr>
                                          <m:ctrlPr>
                                            <a:rPr lang="en-US" altLang="ko-KR" sz="900" b="0" i="1" smtClean="0">
                                              <a:latin typeface="Cambria Math" panose="02040503050406030204" pitchFamily="18" charset="0"/>
                                              <a:cs typeface="Arial" panose="020B0604020202020204" pitchFamily="34" charset="0"/>
                                            </a:rPr>
                                          </m:ctrlPr>
                                        </m:sSupPr>
                                        <m:e>
                                          <m:d>
                                            <m:dPr>
                                              <m:ctrlPr>
                                                <a:rPr lang="en-US" altLang="ko-KR" sz="900" b="0" i="1" smtClean="0">
                                                  <a:latin typeface="Cambria Math" panose="02040503050406030204" pitchFamily="18" charset="0"/>
                                                  <a:cs typeface="Arial" panose="020B0604020202020204" pitchFamily="34" charset="0"/>
                                                </a:rPr>
                                              </m:ctrlPr>
                                            </m:dPr>
                                            <m:e>
                                              <m:nary>
                                                <m:naryPr>
                                                  <m:chr m:val="∑"/>
                                                  <m:supHide m:val="on"/>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𝑖</m:t>
                                                  </m:r>
                                                </m:sub>
                                                <m:sup/>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𝐶</m:t>
                                                      </m:r>
                                                    </m:e>
                                                    <m:sub>
                                                      <m:r>
                                                        <a:rPr lang="en-US" altLang="ko-KR" sz="900" b="0" i="1" smtClean="0">
                                                          <a:latin typeface="Cambria Math" panose="02040503050406030204" pitchFamily="18" charset="0"/>
                                                          <a:cs typeface="Arial" panose="020B0604020202020204" pitchFamily="34" charset="0"/>
                                                        </a:rPr>
                                                        <m:t>𝑖𝑓</m:t>
                                                      </m:r>
                                                    </m:sub>
                                                  </m:s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𝑣</m:t>
                                                      </m:r>
                                                    </m:e>
                                                    <m:sub>
                                                      <m:r>
                                                        <a:rPr lang="en-US" altLang="ko-KR" sz="900" b="0" i="1" smtClean="0">
                                                          <a:latin typeface="Cambria Math" panose="02040503050406030204" pitchFamily="18" charset="0"/>
                                                          <a:cs typeface="Arial" panose="020B0604020202020204" pitchFamily="34" charset="0"/>
                                                        </a:rPr>
                                                        <m:t>𝑖</m:t>
                                                      </m:r>
                                                    </m:sub>
                                                  </m:sSub>
                                                </m:e>
                                              </m:nary>
                                            </m:e>
                                          </m:d>
                                        </m:e>
                                        <m:sup>
                                          <m:r>
                                            <a:rPr lang="en-US" altLang="ko-KR" sz="900" b="0" i="1" smtClean="0">
                                              <a:latin typeface="Cambria Math" panose="02040503050406030204" pitchFamily="18" charset="0"/>
                                              <a:cs typeface="Arial" panose="020B0604020202020204" pitchFamily="34" charset="0"/>
                                            </a:rPr>
                                            <m:t>2</m:t>
                                          </m:r>
                                        </m:sup>
                                      </m:sSup>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𝑏</m:t>
                                          </m:r>
                                        </m:e>
                                        <m:sub>
                                          <m:r>
                                            <a:rPr lang="en-US" altLang="ko-KR" sz="900" b="0" i="1" smtClean="0">
                                              <a:latin typeface="Cambria Math" panose="02040503050406030204" pitchFamily="18" charset="0"/>
                                              <a:cs typeface="Arial" panose="020B0604020202020204" pitchFamily="34" charset="0"/>
                                            </a:rPr>
                                            <m:t>𝑘</m:t>
                                          </m:r>
                                        </m:sub>
                                      </m:sSub>
                                    </m:e>
                                  </m:nary>
                                </m:e>
                              </m:d>
                            </m:e>
                          </m:func>
                          <m:r>
                            <a:rPr lang="en-US" altLang="ko-KR" sz="900" b="0" i="1" smtClean="0">
                              <a:latin typeface="Cambria Math" panose="02040503050406030204" pitchFamily="18" charset="0"/>
                              <a:cs typeface="Arial" panose="020B0604020202020204" pitchFamily="34" charset="0"/>
                            </a:rPr>
                            <m:t>)</m:t>
                          </m:r>
                        </m:e>
                      </m:nary>
                      <m:r>
                        <a:rPr lang="en-US" altLang="ko-KR" sz="900" b="0" i="1" smtClean="0">
                          <a:latin typeface="Cambria Math" panose="02040503050406030204" pitchFamily="18" charset="0"/>
                          <a:cs typeface="Arial" panose="020B0604020202020204" pitchFamily="34" charset="0"/>
                        </a:rPr>
                        <m:t>)</m:t>
                      </m:r>
                    </m:oMath>
                  </m:oMathPara>
                </a14:m>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We can do CD with Hamiltonian-MC(HMC) to solve the problem.</a:t>
                </a:r>
              </a:p>
              <a:p>
                <a:pPr marL="641350" lvl="1" indent="-171450">
                  <a:spcBef>
                    <a:spcPts val="95"/>
                  </a:spcBef>
                  <a:buFont typeface="Arial" panose="020B0604020202020204" pitchFamily="34" charset="0"/>
                  <a:buChar char="•"/>
                  <a:tabLst>
                    <a:tab pos="224154" algn="l"/>
                  </a:tabLst>
                </a:pPr>
                <a:r>
                  <a:rPr lang="en" altLang="ko-KR" sz="900" dirty="0">
                    <a:latin typeface="Arial" panose="020B0604020202020204" pitchFamily="34" charset="0"/>
                    <a:cs typeface="Arial" panose="020B0604020202020204" pitchFamily="34" charset="0"/>
                  </a:rPr>
                  <a:t>The reason why we use HMC is because the visible data is correlated so that we can’t sample them independently.</a:t>
                </a: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641350" lvl="1" indent="-171450">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panose="020B0604020202020204" pitchFamily="34" charset="0"/>
                  <a:cs typeface="Arial" panose="020B0604020202020204" pitchFamily="34" charset="0"/>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2356927"/>
              </a:xfrm>
              <a:prstGeom prst="rect">
                <a:avLst/>
              </a:prstGeom>
              <a:blipFill>
                <a:blip r:embed="rId4"/>
                <a:stretch>
                  <a:fillRect l="-1333" t="-11230"/>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715131252"/>
      </p:ext>
    </p:extLst>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nSpc>
                <a:spcPct val="100000"/>
              </a:lnSpc>
              <a:spcBef>
                <a:spcPts val="135"/>
              </a:spcBef>
            </a:pPr>
            <a:r>
              <a:rPr lang="en" altLang="ko-KR" spc="15" dirty="0">
                <a:solidFill>
                  <a:srgbClr val="FFFFFF"/>
                </a:solidFill>
              </a:rPr>
              <a:t>An introduction to Causal Discovery</a:t>
            </a:r>
            <a:endParaRPr lang="en" altLang="ko-KR"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268710"/>
            <a:ext cx="4267200" cy="948978"/>
          </a:xfrm>
        </p:spPr>
        <p:txBody>
          <a:bodyPr/>
          <a:lstStyle/>
          <a:p>
            <a:pPr marL="12700" algn="ctr">
              <a:spcBef>
                <a:spcPts val="95"/>
              </a:spcBef>
              <a:tabLst>
                <a:tab pos="224154" algn="l"/>
              </a:tabLst>
            </a:pPr>
            <a:r>
              <a:rPr lang="en" altLang="ko-KR" sz="2000" spc="-5" dirty="0">
                <a:latin typeface="Arial"/>
                <a:cs typeface="Arial"/>
              </a:rPr>
              <a:t>An introduction </a:t>
            </a:r>
          </a:p>
          <a:p>
            <a:pPr marL="12700" algn="ctr">
              <a:spcBef>
                <a:spcPts val="95"/>
              </a:spcBef>
              <a:tabLst>
                <a:tab pos="224154" algn="l"/>
              </a:tabLst>
            </a:pPr>
            <a:r>
              <a:rPr lang="en" altLang="ko-KR" sz="2000" spc="-5" dirty="0">
                <a:latin typeface="Arial"/>
                <a:cs typeface="Arial"/>
              </a:rPr>
              <a:t>to</a:t>
            </a:r>
          </a:p>
          <a:p>
            <a:pPr marL="12700" algn="ctr">
              <a:spcBef>
                <a:spcPts val="95"/>
              </a:spcBef>
              <a:tabLst>
                <a:tab pos="224154" algn="l"/>
              </a:tabLst>
            </a:pPr>
            <a:r>
              <a:rPr lang="en" altLang="ko-KR" sz="2000" spc="-5" dirty="0">
                <a:latin typeface="Arial"/>
                <a:cs typeface="Arial"/>
              </a:rPr>
              <a:t> Causal Discovery</a:t>
            </a:r>
          </a:p>
        </p:txBody>
      </p:sp>
    </p:spTree>
    <p:extLst>
      <p:ext uri="{BB962C8B-B14F-4D97-AF65-F5344CB8AC3E}">
        <p14:creationId xmlns:p14="http://schemas.microsoft.com/office/powerpoint/2010/main" val="4221103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Independence in Bayesian Networks</a:t>
            </a:r>
            <a:endParaRPr lang="en"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2410275"/>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Definition) </a:t>
                </a:r>
                <a:r>
                  <a:rPr lang="en-US" altLang="ko-KR" sz="1000" b="1" i="1" dirty="0">
                    <a:latin typeface="Arial"/>
                    <a:cs typeface="Arial"/>
                  </a:rPr>
                  <a:t>Causal trail </a:t>
                </a:r>
                <a14:m>
                  <m:oMath xmlns:m="http://schemas.openxmlformats.org/officeDocument/2006/math">
                    <m:r>
                      <m:rPr>
                        <m:nor/>
                      </m:rPr>
                      <a:rPr lang="en-US" altLang="ko-KR" sz="1000" dirty="0">
                        <a:latin typeface="Cambria Math" panose="02040503050406030204" pitchFamily="18" charset="0"/>
                        <a:cs typeface="Arial"/>
                      </a:rPr>
                      <m:t>X</m:t>
                    </m:r>
                    <m:r>
                      <a:rPr lang="en-US" altLang="ko-KR" sz="1000" i="1" dirty="0" smtClean="0">
                        <a:latin typeface="Cambria Math" panose="02040503050406030204" pitchFamily="18" charset="0"/>
                        <a:ea typeface="Cambria Math" panose="02040503050406030204" pitchFamily="18" charset="0"/>
                        <a:cs typeface="Arial"/>
                      </a:rPr>
                      <m:t>→</m:t>
                    </m:r>
                    <m:r>
                      <a:rPr lang="en-US" altLang="ko-KR" sz="1000" b="0" i="1" dirty="0" smtClean="0">
                        <a:latin typeface="Cambria Math" panose="02040503050406030204" pitchFamily="18" charset="0"/>
                        <a:ea typeface="Cambria Math" panose="02040503050406030204" pitchFamily="18" charset="0"/>
                        <a:cs typeface="Arial"/>
                      </a:rPr>
                      <m:t>𝑍</m:t>
                    </m:r>
                    <m:r>
                      <a:rPr lang="en-US" altLang="ko-KR" sz="1000" i="1" dirty="0">
                        <a:latin typeface="Cambria Math" panose="02040503050406030204" pitchFamily="18" charset="0"/>
                        <a:ea typeface="Cambria Math" panose="02040503050406030204" pitchFamily="18" charset="0"/>
                        <a:cs typeface="Arial"/>
                      </a:rPr>
                      <m:t>→</m:t>
                    </m:r>
                    <m:r>
                      <a:rPr lang="en-US" altLang="ko-KR" sz="1000" b="0" i="1" dirty="0" smtClean="0">
                        <a:latin typeface="Cambria Math" panose="02040503050406030204" pitchFamily="18" charset="0"/>
                        <a:ea typeface="Cambria Math" panose="02040503050406030204" pitchFamily="18" charset="0"/>
                        <a:cs typeface="Arial"/>
                      </a:rPr>
                      <m:t>𝑌</m:t>
                    </m:r>
                  </m:oMath>
                </a14:m>
                <a:r>
                  <a:rPr lang="en-US" altLang="ko-KR" sz="1000" i="1" dirty="0">
                    <a:latin typeface="Arial"/>
                    <a:cs typeface="Arial"/>
                  </a:rPr>
                  <a:t>: active if and only if </a:t>
                </a:r>
                <a14:m>
                  <m:oMath xmlns:m="http://schemas.openxmlformats.org/officeDocument/2006/math">
                    <m:r>
                      <m:rPr>
                        <m:nor/>
                      </m:rPr>
                      <a:rPr lang="en-US" altLang="ko-KR" sz="1000" smtClean="0">
                        <a:latin typeface="Cambria Math" panose="02040503050406030204" pitchFamily="18" charset="0"/>
                        <a:cs typeface="Arial"/>
                      </a:rPr>
                      <m:t>Z</m:t>
                    </m:r>
                  </m:oMath>
                </a14:m>
                <a:r>
                  <a:rPr lang="en-US" altLang="ko-KR" sz="1000" i="1" dirty="0">
                    <a:latin typeface="Arial"/>
                    <a:cs typeface="Arial"/>
                  </a:rPr>
                  <a:t> is not observed</a:t>
                </a:r>
              </a:p>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Definition) </a:t>
                </a:r>
                <a:r>
                  <a:rPr lang="en-US" altLang="ko-KR" sz="1000" b="1" i="1" dirty="0">
                    <a:latin typeface="Arial"/>
                    <a:cs typeface="Arial"/>
                  </a:rPr>
                  <a:t>Evidential trail </a:t>
                </a:r>
                <a14:m>
                  <m:oMath xmlns:m="http://schemas.openxmlformats.org/officeDocument/2006/math">
                    <m:r>
                      <m:rPr>
                        <m:nor/>
                      </m:rPr>
                      <a:rPr lang="en-US" altLang="ko-KR" sz="1000" smtClean="0">
                        <a:latin typeface="Cambria Math" panose="02040503050406030204" pitchFamily="18" charset="0"/>
                        <a:cs typeface="Arial"/>
                      </a:rPr>
                      <m:t>X</m:t>
                    </m:r>
                    <m:r>
                      <a:rPr lang="en-US" altLang="ko-KR" sz="100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𝑍</m:t>
                    </m:r>
                    <m:r>
                      <a:rPr lang="en-US" altLang="ko-KR" sz="1000" b="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𝑌</m:t>
                    </m:r>
                  </m:oMath>
                </a14:m>
                <a:r>
                  <a:rPr lang="en-US" altLang="ko-KR" sz="1000" i="1" dirty="0">
                    <a:latin typeface="Arial"/>
                    <a:cs typeface="Arial"/>
                  </a:rPr>
                  <a:t>: active if and only if </a:t>
                </a:r>
                <a14:m>
                  <m:oMath xmlns:m="http://schemas.openxmlformats.org/officeDocument/2006/math">
                    <m:r>
                      <m:rPr>
                        <m:nor/>
                      </m:rPr>
                      <a:rPr lang="en-US" altLang="ko-KR" sz="1000" smtClean="0">
                        <a:latin typeface="Cambria Math" panose="02040503050406030204" pitchFamily="18" charset="0"/>
                        <a:cs typeface="Arial"/>
                      </a:rPr>
                      <m:t>Z</m:t>
                    </m:r>
                  </m:oMath>
                </a14:m>
                <a:r>
                  <a:rPr lang="en-US" altLang="ko-KR" sz="1000" i="1" dirty="0">
                    <a:latin typeface="Arial"/>
                    <a:cs typeface="Arial"/>
                  </a:rPr>
                  <a:t> is not observed</a:t>
                </a:r>
              </a:p>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Definition) </a:t>
                </a:r>
                <a:r>
                  <a:rPr lang="en-US" altLang="ko-KR" sz="1000" b="1" i="1" dirty="0">
                    <a:latin typeface="Arial"/>
                    <a:cs typeface="Arial"/>
                  </a:rPr>
                  <a:t>Common cause </a:t>
                </a:r>
                <a14:m>
                  <m:oMath xmlns:m="http://schemas.openxmlformats.org/officeDocument/2006/math">
                    <m:r>
                      <m:rPr>
                        <m:nor/>
                      </m:rPr>
                      <a:rPr lang="en-US" altLang="ko-KR" sz="1000">
                        <a:latin typeface="Cambria Math" panose="02040503050406030204" pitchFamily="18" charset="0"/>
                        <a:cs typeface="Arial"/>
                      </a:rPr>
                      <m:t>X</m:t>
                    </m:r>
                    <m:r>
                      <a:rPr lang="en-US" altLang="ko-KR" sz="100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𝑍</m:t>
                    </m:r>
                    <m:r>
                      <a:rPr lang="en-US" altLang="ko-KR" sz="1000" b="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𝑌</m:t>
                    </m:r>
                  </m:oMath>
                </a14:m>
                <a:r>
                  <a:rPr lang="en-US" altLang="ko-KR" sz="1000" i="1" dirty="0">
                    <a:latin typeface="Arial"/>
                    <a:cs typeface="Arial"/>
                  </a:rPr>
                  <a:t>: active if and only if </a:t>
                </a:r>
                <a14:m>
                  <m:oMath xmlns:m="http://schemas.openxmlformats.org/officeDocument/2006/math">
                    <m:r>
                      <m:rPr>
                        <m:nor/>
                      </m:rPr>
                      <a:rPr lang="en-US" altLang="ko-KR" sz="1000" smtClean="0">
                        <a:latin typeface="Cambria Math" panose="02040503050406030204" pitchFamily="18" charset="0"/>
                        <a:cs typeface="Arial"/>
                      </a:rPr>
                      <m:t>Z</m:t>
                    </m:r>
                  </m:oMath>
                </a14:m>
                <a:r>
                  <a:rPr lang="en-US" altLang="ko-KR" sz="1000" i="1" dirty="0">
                    <a:latin typeface="Arial"/>
                    <a:cs typeface="Arial"/>
                  </a:rPr>
                  <a:t> is not observed</a:t>
                </a:r>
              </a:p>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Definition) </a:t>
                </a:r>
                <a:r>
                  <a:rPr lang="en-US" altLang="ko-KR" sz="1000" b="1" i="1" dirty="0">
                    <a:latin typeface="Arial"/>
                    <a:cs typeface="Arial"/>
                  </a:rPr>
                  <a:t>Common effect </a:t>
                </a:r>
                <a14:m>
                  <m:oMath xmlns:m="http://schemas.openxmlformats.org/officeDocument/2006/math">
                    <m:r>
                      <m:rPr>
                        <m:nor/>
                      </m:rPr>
                      <a:rPr lang="en-US" altLang="ko-KR" sz="1000">
                        <a:latin typeface="Cambria Math" panose="02040503050406030204" pitchFamily="18" charset="0"/>
                        <a:cs typeface="Arial"/>
                      </a:rPr>
                      <m:t>X</m:t>
                    </m:r>
                    <m:r>
                      <a:rPr lang="en-US" altLang="ko-KR" sz="100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𝑍</m:t>
                    </m:r>
                    <m:r>
                      <a:rPr lang="en-US" altLang="ko-KR" sz="1000" b="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𝑌</m:t>
                    </m:r>
                  </m:oMath>
                </a14:m>
                <a:r>
                  <a:rPr lang="en-US" altLang="ko-KR" sz="1000" i="1" dirty="0">
                    <a:latin typeface="Arial"/>
                    <a:cs typeface="Arial"/>
                  </a:rPr>
                  <a:t>: active if and only if either </a:t>
                </a:r>
                <a14:m>
                  <m:oMath xmlns:m="http://schemas.openxmlformats.org/officeDocument/2006/math">
                    <m:r>
                      <m:rPr>
                        <m:nor/>
                      </m:rPr>
                      <a:rPr lang="en-US" altLang="ko-KR" sz="1000" smtClean="0">
                        <a:latin typeface="Cambria Math" panose="02040503050406030204" pitchFamily="18" charset="0"/>
                        <a:cs typeface="Arial"/>
                      </a:rPr>
                      <m:t>Z</m:t>
                    </m:r>
                  </m:oMath>
                </a14:m>
                <a:r>
                  <a:rPr lang="en-US" altLang="ko-KR" sz="1000" i="1" dirty="0">
                    <a:latin typeface="Arial"/>
                    <a:cs typeface="Arial"/>
                  </a:rPr>
                  <a:t> or one of </a:t>
                </a:r>
                <a14:m>
                  <m:oMath xmlns:m="http://schemas.openxmlformats.org/officeDocument/2006/math">
                    <m:r>
                      <m:rPr>
                        <m:nor/>
                      </m:rPr>
                      <a:rPr lang="en-US" altLang="ko-KR" sz="1000" smtClean="0">
                        <a:latin typeface="Cambria Math" panose="02040503050406030204" pitchFamily="18" charset="0"/>
                        <a:cs typeface="Arial"/>
                      </a:rPr>
                      <m:t>Z</m:t>
                    </m:r>
                  </m:oMath>
                </a14:m>
                <a:r>
                  <a:rPr lang="en-US" altLang="ko-KR" sz="1000" i="1" dirty="0">
                    <a:latin typeface="Arial"/>
                    <a:cs typeface="Arial"/>
                  </a:rPr>
                  <a:t>’s descendants is observed</a:t>
                </a:r>
              </a:p>
              <a:p>
                <a:pPr marL="184150" indent="-171450">
                  <a:lnSpc>
                    <a:spcPct val="100000"/>
                  </a:lnSpc>
                  <a:spcBef>
                    <a:spcPts val="95"/>
                  </a:spcBef>
                  <a:buFont typeface="Arial" panose="020B0604020202020204" pitchFamily="34" charset="0"/>
                  <a:buChar char="•"/>
                  <a:tabLst>
                    <a:tab pos="224154" algn="l"/>
                  </a:tabLst>
                </a:pPr>
                <a:endParaRPr lang="en-US" altLang="ko-KR" sz="1000" i="1"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Definition) Let </a:t>
                </a:r>
                <a14:m>
                  <m:oMath xmlns:m="http://schemas.openxmlformats.org/officeDocument/2006/math">
                    <m:r>
                      <m:rPr>
                        <m:nor/>
                      </m:rPr>
                      <a:rPr lang="en-US" altLang="ko-KR" sz="1000">
                        <a:latin typeface="Cambria Math" panose="02040503050406030204" pitchFamily="18" charset="0"/>
                        <a:cs typeface="Arial"/>
                      </a:rPr>
                      <m:t>G</m:t>
                    </m:r>
                  </m:oMath>
                </a14:m>
                <a:r>
                  <a:rPr lang="en-US" altLang="ko-KR" sz="1000" i="1" dirty="0">
                    <a:latin typeface="Arial"/>
                    <a:cs typeface="Arial"/>
                  </a:rPr>
                  <a:t> be a BN structure, and </a:t>
                </a:r>
                <a14:m>
                  <m:oMath xmlns:m="http://schemas.openxmlformats.org/officeDocument/2006/math">
                    <m:sSub>
                      <m:sSubPr>
                        <m:ctrlPr>
                          <a:rPr lang="en-US" altLang="ko-KR" sz="1000" b="0" i="1" smtClean="0">
                            <a:latin typeface="Cambria Math" panose="02040503050406030204" pitchFamily="18" charset="0"/>
                            <a:ea typeface="Cambria Math" panose="02040503050406030204" pitchFamily="18" charset="0"/>
                            <a:cs typeface="Arial"/>
                          </a:rPr>
                        </m:ctrlPr>
                      </m:sSubPr>
                      <m:e>
                        <m:r>
                          <m:rPr>
                            <m:sty m:val="p"/>
                          </m:rPr>
                          <a:rPr lang="en-US" altLang="ko-KR" sz="1000" i="1">
                            <a:latin typeface="Cambria Math" panose="02040503050406030204" pitchFamily="18" charset="0"/>
                            <a:ea typeface="Cambria Math" panose="02040503050406030204" pitchFamily="18" charset="0"/>
                            <a:cs typeface="Arial"/>
                          </a:rPr>
                          <m:t>X</m:t>
                        </m:r>
                      </m:e>
                      <m:sub>
                        <m:r>
                          <a:rPr lang="en-US" altLang="ko-KR" sz="1000" b="0" i="1" smtClean="0">
                            <a:latin typeface="Cambria Math" panose="02040503050406030204" pitchFamily="18" charset="0"/>
                            <a:ea typeface="Cambria Math" panose="02040503050406030204" pitchFamily="18" charset="0"/>
                            <a:cs typeface="Arial"/>
                          </a:rPr>
                          <m:t>1</m:t>
                        </m:r>
                      </m:sub>
                    </m:sSub>
                    <m:r>
                      <a:rPr lang="en-US" altLang="ko-KR" sz="1000" b="0" i="1" smtClean="0">
                        <a:latin typeface="Cambria Math" panose="02040503050406030204" pitchFamily="18" charset="0"/>
                        <a:ea typeface="Cambria Math" panose="02040503050406030204" pitchFamily="18" charset="0"/>
                        <a:cs typeface="Arial"/>
                      </a:rPr>
                      <m:t>⟺…⟺</m:t>
                    </m:r>
                    <m:sSub>
                      <m:sSubPr>
                        <m:ctrlPr>
                          <a:rPr lang="en-US" altLang="ko-KR" sz="1000" b="0" i="1" smtClean="0">
                            <a:latin typeface="Cambria Math" panose="02040503050406030204" pitchFamily="18" charset="0"/>
                            <a:ea typeface="Cambria Math" panose="02040503050406030204" pitchFamily="18" charset="0"/>
                            <a:cs typeface="Arial"/>
                          </a:rPr>
                        </m:ctrlPr>
                      </m:sSubPr>
                      <m:e>
                        <m:r>
                          <a:rPr lang="en-US" altLang="ko-KR" sz="1000" b="0" i="1" smtClean="0">
                            <a:latin typeface="Cambria Math" panose="02040503050406030204" pitchFamily="18" charset="0"/>
                            <a:ea typeface="Cambria Math" panose="02040503050406030204" pitchFamily="18" charset="0"/>
                            <a:cs typeface="Arial"/>
                          </a:rPr>
                          <m:t>𝑋</m:t>
                        </m:r>
                      </m:e>
                      <m:sub>
                        <m:r>
                          <a:rPr lang="en-US" altLang="ko-KR" sz="1000" b="0" i="1" smtClean="0">
                            <a:latin typeface="Cambria Math" panose="02040503050406030204" pitchFamily="18" charset="0"/>
                            <a:ea typeface="Cambria Math" panose="02040503050406030204" pitchFamily="18" charset="0"/>
                            <a:cs typeface="Arial"/>
                          </a:rPr>
                          <m:t>𝑛</m:t>
                        </m:r>
                      </m:sub>
                    </m:sSub>
                  </m:oMath>
                </a14:m>
                <a:r>
                  <a:rPr lang="en-US" altLang="ko-KR" sz="1000" i="1" dirty="0">
                    <a:latin typeface="Arial"/>
                    <a:cs typeface="Arial"/>
                  </a:rPr>
                  <a:t>, a trail in </a:t>
                </a:r>
                <a14:m>
                  <m:oMath xmlns:m="http://schemas.openxmlformats.org/officeDocument/2006/math">
                    <m:r>
                      <m:rPr>
                        <m:nor/>
                      </m:rPr>
                      <a:rPr lang="en-US" altLang="ko-KR" sz="1000" smtClean="0">
                        <a:latin typeface="Cambria Math" panose="02040503050406030204" pitchFamily="18" charset="0"/>
                        <a:cs typeface="Arial"/>
                      </a:rPr>
                      <m:t>G</m:t>
                    </m:r>
                    <m:r>
                      <m:rPr>
                        <m:nor/>
                      </m:rPr>
                      <a:rPr lang="en-US" altLang="ko-KR" sz="1000" b="0" i="1" smtClean="0">
                        <a:latin typeface="Cambria Math" panose="02040503050406030204" pitchFamily="18" charset="0"/>
                        <a:cs typeface="Arial"/>
                      </a:rPr>
                      <m:t>.</m:t>
                    </m:r>
                  </m:oMath>
                </a14:m>
                <a:r>
                  <a:rPr lang="en-US" altLang="ko-KR" sz="1000" i="1" dirty="0">
                    <a:latin typeface="Arial"/>
                    <a:cs typeface="Arial"/>
                  </a:rPr>
                  <a:t> Let </a:t>
                </a:r>
                <a14:m>
                  <m:oMath xmlns:m="http://schemas.openxmlformats.org/officeDocument/2006/math">
                    <m:r>
                      <m:rPr>
                        <m:nor/>
                      </m:rPr>
                      <a:rPr lang="en-US" altLang="ko-KR" sz="1000" smtClean="0">
                        <a:latin typeface="Cambria Math" panose="02040503050406030204" pitchFamily="18" charset="0"/>
                        <a:cs typeface="Arial"/>
                      </a:rPr>
                      <m:t>Z</m:t>
                    </m:r>
                  </m:oMath>
                </a14:m>
                <a:r>
                  <a:rPr lang="en-US" altLang="ko-KR" sz="1000" i="1" dirty="0">
                    <a:latin typeface="Arial"/>
                    <a:cs typeface="Arial"/>
                  </a:rPr>
                  <a:t> be a subset of observed variables. The trail </a:t>
                </a:r>
                <a14:m>
                  <m:oMath xmlns:m="http://schemas.openxmlformats.org/officeDocument/2006/math">
                    <m:sSub>
                      <m:sSubPr>
                        <m:ctrlPr>
                          <a:rPr lang="en-US" altLang="ko-KR" sz="1000" i="1">
                            <a:latin typeface="Cambria Math" panose="02040503050406030204" pitchFamily="18" charset="0"/>
                            <a:ea typeface="Cambria Math" panose="02040503050406030204" pitchFamily="18" charset="0"/>
                            <a:cs typeface="Arial"/>
                          </a:rPr>
                        </m:ctrlPr>
                      </m:sSubPr>
                      <m:e>
                        <m:r>
                          <m:rPr>
                            <m:sty m:val="p"/>
                          </m:rPr>
                          <a:rPr lang="en-US" altLang="ko-KR" sz="1000" i="1">
                            <a:latin typeface="Cambria Math" panose="02040503050406030204" pitchFamily="18" charset="0"/>
                            <a:ea typeface="Cambria Math" panose="02040503050406030204" pitchFamily="18" charset="0"/>
                            <a:cs typeface="Arial"/>
                          </a:rPr>
                          <m:t>X</m:t>
                        </m:r>
                      </m:e>
                      <m:sub>
                        <m:r>
                          <a:rPr lang="en-US" altLang="ko-KR" sz="1000" i="1">
                            <a:latin typeface="Cambria Math" panose="02040503050406030204" pitchFamily="18" charset="0"/>
                            <a:ea typeface="Cambria Math" panose="02040503050406030204" pitchFamily="18" charset="0"/>
                            <a:cs typeface="Arial"/>
                          </a:rPr>
                          <m:t>1</m:t>
                        </m:r>
                      </m:sub>
                    </m:sSub>
                    <m:r>
                      <a:rPr lang="en-US" altLang="ko-KR" sz="1000" i="1">
                        <a:latin typeface="Cambria Math" panose="02040503050406030204" pitchFamily="18" charset="0"/>
                        <a:ea typeface="Cambria Math" panose="02040503050406030204" pitchFamily="18" charset="0"/>
                        <a:cs typeface="Arial"/>
                      </a:rPr>
                      <m:t>⟺…⟺</m:t>
                    </m:r>
                    <m:sSub>
                      <m:sSubPr>
                        <m:ctrlPr>
                          <a:rPr lang="en-US" altLang="ko-KR" sz="1000" i="1">
                            <a:latin typeface="Cambria Math" panose="02040503050406030204" pitchFamily="18" charset="0"/>
                            <a:ea typeface="Cambria Math" panose="02040503050406030204" pitchFamily="18" charset="0"/>
                            <a:cs typeface="Arial"/>
                          </a:rPr>
                        </m:ctrlPr>
                      </m:sSubPr>
                      <m:e>
                        <m:r>
                          <a:rPr lang="en-US" altLang="ko-KR" sz="1000" i="1">
                            <a:latin typeface="Cambria Math" panose="02040503050406030204" pitchFamily="18" charset="0"/>
                            <a:ea typeface="Cambria Math" panose="02040503050406030204" pitchFamily="18" charset="0"/>
                            <a:cs typeface="Arial"/>
                          </a:rPr>
                          <m:t>𝑋</m:t>
                        </m:r>
                      </m:e>
                      <m:sub>
                        <m:r>
                          <a:rPr lang="en-US" altLang="ko-KR" sz="1000" i="1">
                            <a:latin typeface="Cambria Math" panose="02040503050406030204" pitchFamily="18" charset="0"/>
                            <a:ea typeface="Cambria Math" panose="02040503050406030204" pitchFamily="18" charset="0"/>
                            <a:cs typeface="Arial"/>
                          </a:rPr>
                          <m:t>𝑛</m:t>
                        </m:r>
                      </m:sub>
                    </m:sSub>
                  </m:oMath>
                </a14:m>
                <a:r>
                  <a:rPr lang="en-US" altLang="ko-KR" sz="1000" i="1" dirty="0">
                    <a:latin typeface="Arial"/>
                    <a:cs typeface="Arial"/>
                  </a:rPr>
                  <a:t> is </a:t>
                </a:r>
                <a:r>
                  <a:rPr lang="en-US" altLang="ko-KR" sz="1000" b="1" i="1" dirty="0">
                    <a:latin typeface="Arial"/>
                    <a:cs typeface="Arial"/>
                  </a:rPr>
                  <a:t>active</a:t>
                </a:r>
                <a:r>
                  <a:rPr lang="en-US" altLang="ko-KR" sz="1000" i="1" dirty="0">
                    <a:latin typeface="Arial"/>
                    <a:cs typeface="Arial"/>
                  </a:rPr>
                  <a:t> given </a:t>
                </a:r>
                <a14:m>
                  <m:oMath xmlns:m="http://schemas.openxmlformats.org/officeDocument/2006/math">
                    <m:r>
                      <m:rPr>
                        <m:nor/>
                      </m:rPr>
                      <a:rPr lang="en-US" altLang="ko-KR" sz="1000" smtClean="0">
                        <a:latin typeface="Cambria Math" panose="02040503050406030204" pitchFamily="18" charset="0"/>
                        <a:cs typeface="Arial"/>
                      </a:rPr>
                      <m:t>Z</m:t>
                    </m:r>
                  </m:oMath>
                </a14:m>
                <a:r>
                  <a:rPr lang="en-US" altLang="ko-KR" sz="1000" i="1" dirty="0">
                    <a:latin typeface="Arial"/>
                    <a:cs typeface="Arial"/>
                  </a:rPr>
                  <a:t> if</a:t>
                </a:r>
              </a:p>
              <a:p>
                <a:pPr marL="641350" lvl="1" indent="-171450">
                  <a:spcBef>
                    <a:spcPts val="95"/>
                  </a:spcBef>
                  <a:buFont typeface="Arial" panose="020B0604020202020204" pitchFamily="34" charset="0"/>
                  <a:buChar char="•"/>
                  <a:tabLst>
                    <a:tab pos="224154" algn="l"/>
                  </a:tabLst>
                </a:pPr>
                <a:r>
                  <a:rPr lang="en-US" altLang="ko-KR" sz="1000" i="1" dirty="0">
                    <a:latin typeface="Arial"/>
                    <a:cs typeface="Arial"/>
                  </a:rPr>
                  <a:t>Whenever we have a </a:t>
                </a:r>
                <a:r>
                  <a:rPr lang="en-US" altLang="ko-KR" sz="1000" b="1" i="1" dirty="0">
                    <a:latin typeface="Arial"/>
                    <a:cs typeface="Arial"/>
                  </a:rPr>
                  <a:t>v-structure</a:t>
                </a:r>
                <a:r>
                  <a:rPr lang="en-US" altLang="ko-KR" sz="1000" i="1" dirty="0">
                    <a:latin typeface="Arial"/>
                    <a:cs typeface="Arial"/>
                  </a:rPr>
                  <a:t> </a:t>
                </a:r>
                <a14:m>
                  <m:oMath xmlns:m="http://schemas.openxmlformats.org/officeDocument/2006/math">
                    <m:sSub>
                      <m:sSubPr>
                        <m:ctrlPr>
                          <a:rPr lang="en-US" altLang="ko-KR" sz="1000" b="0" i="1" dirty="0" smtClean="0">
                            <a:latin typeface="Cambria Math" panose="02040503050406030204" pitchFamily="18" charset="0"/>
                            <a:cs typeface="Arial"/>
                          </a:rPr>
                        </m:ctrlPr>
                      </m:sSubPr>
                      <m:e>
                        <m:r>
                          <m:rPr>
                            <m:nor/>
                          </m:rPr>
                          <a:rPr lang="en-US" altLang="ko-KR" sz="1000" dirty="0">
                            <a:latin typeface="Cambria Math" panose="02040503050406030204" pitchFamily="18" charset="0"/>
                            <a:cs typeface="Arial"/>
                          </a:rPr>
                          <m:t>X</m:t>
                        </m:r>
                      </m:e>
                      <m:sub>
                        <m:r>
                          <a:rPr lang="en-US" altLang="ko-KR" sz="1000" b="0" i="1" dirty="0" smtClean="0">
                            <a:latin typeface="Cambria Math" panose="02040503050406030204" pitchFamily="18" charset="0"/>
                            <a:cs typeface="Arial"/>
                          </a:rPr>
                          <m:t>𝑖</m:t>
                        </m:r>
                        <m:r>
                          <a:rPr lang="en-US" altLang="ko-KR" sz="1000" b="0" i="1" dirty="0" smtClean="0">
                            <a:latin typeface="Cambria Math" panose="02040503050406030204" pitchFamily="18" charset="0"/>
                            <a:cs typeface="Arial"/>
                          </a:rPr>
                          <m:t>−1</m:t>
                        </m:r>
                      </m:sub>
                    </m:sSub>
                    <m:r>
                      <a:rPr lang="en-US" altLang="ko-KR" sz="1000" i="1">
                        <a:latin typeface="Cambria Math" panose="02040503050406030204" pitchFamily="18" charset="0"/>
                        <a:ea typeface="Cambria Math" panose="02040503050406030204" pitchFamily="18" charset="0"/>
                        <a:cs typeface="Arial"/>
                      </a:rPr>
                      <m:t>⟺</m:t>
                    </m:r>
                    <m:sSub>
                      <m:sSubPr>
                        <m:ctrlPr>
                          <a:rPr lang="en-US" altLang="ko-KR" sz="1000" b="0" i="1" smtClean="0">
                            <a:latin typeface="Cambria Math" panose="02040503050406030204" pitchFamily="18" charset="0"/>
                            <a:ea typeface="Cambria Math" panose="02040503050406030204" pitchFamily="18" charset="0"/>
                            <a:cs typeface="Arial"/>
                          </a:rPr>
                        </m:ctrlPr>
                      </m:sSubPr>
                      <m:e>
                        <m:r>
                          <a:rPr lang="en-US" altLang="ko-KR" sz="1000" b="0" i="1" smtClean="0">
                            <a:latin typeface="Cambria Math" panose="02040503050406030204" pitchFamily="18" charset="0"/>
                            <a:ea typeface="Cambria Math" panose="02040503050406030204" pitchFamily="18" charset="0"/>
                            <a:cs typeface="Arial"/>
                          </a:rPr>
                          <m:t>𝑋</m:t>
                        </m:r>
                      </m:e>
                      <m:sub>
                        <m:r>
                          <a:rPr lang="en-US" altLang="ko-KR" sz="1000" b="0" i="1" smtClean="0">
                            <a:latin typeface="Cambria Math" panose="02040503050406030204" pitchFamily="18" charset="0"/>
                            <a:ea typeface="Cambria Math" panose="02040503050406030204" pitchFamily="18" charset="0"/>
                            <a:cs typeface="Arial"/>
                          </a:rPr>
                          <m:t>𝑖</m:t>
                        </m:r>
                      </m:sub>
                    </m:sSub>
                    <m:r>
                      <a:rPr lang="en-US" altLang="ko-KR" sz="1000" i="1">
                        <a:latin typeface="Cambria Math" panose="02040503050406030204" pitchFamily="18" charset="0"/>
                        <a:ea typeface="Cambria Math" panose="02040503050406030204" pitchFamily="18" charset="0"/>
                        <a:cs typeface="Arial"/>
                      </a:rPr>
                      <m:t>⟺</m:t>
                    </m:r>
                    <m:sSub>
                      <m:sSubPr>
                        <m:ctrlPr>
                          <a:rPr lang="en-US" altLang="ko-KR" sz="1000" b="0" i="1" smtClean="0">
                            <a:latin typeface="Cambria Math" panose="02040503050406030204" pitchFamily="18" charset="0"/>
                            <a:ea typeface="Cambria Math" panose="02040503050406030204" pitchFamily="18" charset="0"/>
                            <a:cs typeface="Arial"/>
                          </a:rPr>
                        </m:ctrlPr>
                      </m:sSubPr>
                      <m:e>
                        <m:r>
                          <a:rPr lang="en-US" altLang="ko-KR" sz="1000" b="0" i="1" smtClean="0">
                            <a:latin typeface="Cambria Math" panose="02040503050406030204" pitchFamily="18" charset="0"/>
                            <a:ea typeface="Cambria Math" panose="02040503050406030204" pitchFamily="18" charset="0"/>
                            <a:cs typeface="Arial"/>
                          </a:rPr>
                          <m:t>𝑋</m:t>
                        </m:r>
                      </m:e>
                      <m:sub>
                        <m:r>
                          <a:rPr lang="en-US" altLang="ko-KR" sz="1000" b="0" i="1" smtClean="0">
                            <a:latin typeface="Cambria Math" panose="02040503050406030204" pitchFamily="18" charset="0"/>
                            <a:ea typeface="Cambria Math" panose="02040503050406030204" pitchFamily="18" charset="0"/>
                            <a:cs typeface="Arial"/>
                          </a:rPr>
                          <m:t>𝑖</m:t>
                        </m:r>
                        <m:r>
                          <a:rPr lang="en-US" altLang="ko-KR" sz="1000" b="0" i="1" smtClean="0">
                            <a:latin typeface="Cambria Math" panose="02040503050406030204" pitchFamily="18" charset="0"/>
                            <a:ea typeface="Cambria Math" panose="02040503050406030204" pitchFamily="18" charset="0"/>
                            <a:cs typeface="Arial"/>
                          </a:rPr>
                          <m:t>+1</m:t>
                        </m:r>
                      </m:sub>
                    </m:sSub>
                  </m:oMath>
                </a14:m>
                <a:r>
                  <a:rPr lang="en-US" altLang="ko-KR" sz="1000" i="1" dirty="0">
                    <a:latin typeface="Arial"/>
                    <a:cs typeface="Arial"/>
                  </a:rPr>
                  <a:t>, then </a:t>
                </a:r>
                <a14:m>
                  <m:oMath xmlns:m="http://schemas.openxmlformats.org/officeDocument/2006/math">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𝑋</m:t>
                        </m:r>
                      </m:e>
                      <m:sub>
                        <m:r>
                          <a:rPr lang="en-US" altLang="ko-KR" sz="1000" b="0" i="1" smtClean="0">
                            <a:latin typeface="Cambria Math" panose="02040503050406030204" pitchFamily="18" charset="0"/>
                            <a:cs typeface="Arial"/>
                          </a:rPr>
                          <m:t>𝑖</m:t>
                        </m:r>
                      </m:sub>
                    </m:sSub>
                  </m:oMath>
                </a14:m>
                <a:r>
                  <a:rPr lang="en-US" altLang="ko-KR" sz="1000" i="1" dirty="0">
                    <a:latin typeface="Arial"/>
                    <a:cs typeface="Arial"/>
                  </a:rPr>
                  <a:t>, or one of its descendants are in </a:t>
                </a:r>
                <a14:m>
                  <m:oMath xmlns:m="http://schemas.openxmlformats.org/officeDocument/2006/math">
                    <m:r>
                      <m:rPr>
                        <m:nor/>
                      </m:rPr>
                      <a:rPr lang="en-US" altLang="ko-KR" sz="1000" smtClean="0">
                        <a:latin typeface="Cambria Math" panose="02040503050406030204" pitchFamily="18" charset="0"/>
                        <a:cs typeface="Arial"/>
                      </a:rPr>
                      <m:t>Z</m:t>
                    </m:r>
                  </m:oMath>
                </a14:m>
                <a:r>
                  <a:rPr lang="en-US" altLang="ko-KR" sz="1000" i="1" dirty="0">
                    <a:latin typeface="Arial"/>
                    <a:cs typeface="Arial"/>
                  </a:rPr>
                  <a:t>.</a:t>
                </a:r>
              </a:p>
              <a:p>
                <a:pPr marL="641350" lvl="1" indent="-171450">
                  <a:spcBef>
                    <a:spcPts val="95"/>
                  </a:spcBef>
                  <a:buFont typeface="Arial" panose="020B0604020202020204" pitchFamily="34" charset="0"/>
                  <a:buChar char="•"/>
                  <a:tabLst>
                    <a:tab pos="224154" algn="l"/>
                  </a:tabLst>
                </a:pPr>
                <a:r>
                  <a:rPr lang="en-US" altLang="ko-KR" sz="1000" i="1" dirty="0">
                    <a:latin typeface="Arial"/>
                    <a:cs typeface="Arial"/>
                  </a:rPr>
                  <a:t>No other node along the trail is in </a:t>
                </a:r>
                <a14:m>
                  <m:oMath xmlns:m="http://schemas.openxmlformats.org/officeDocument/2006/math">
                    <m:r>
                      <m:rPr>
                        <m:nor/>
                      </m:rPr>
                      <a:rPr lang="en-US" altLang="ko-KR" sz="1000" smtClean="0">
                        <a:latin typeface="Cambria Math" panose="02040503050406030204" pitchFamily="18" charset="0"/>
                        <a:cs typeface="Arial"/>
                      </a:rPr>
                      <m:t>Z</m:t>
                    </m:r>
                    <m:r>
                      <m:rPr>
                        <m:nor/>
                      </m:rPr>
                      <a:rPr lang="en-US" altLang="ko-KR" sz="1000" b="0" i="0" smtClean="0">
                        <a:latin typeface="Cambria Math" panose="02040503050406030204" pitchFamily="18" charset="0"/>
                        <a:cs typeface="Arial"/>
                      </a:rPr>
                      <m:t>.</m:t>
                    </m:r>
                  </m:oMath>
                </a14:m>
                <a:endParaRPr lang="en-US" altLang="ko-KR" sz="1000" i="1" dirty="0">
                  <a:latin typeface="Arial"/>
                  <a:cs typeface="Arial"/>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2410275"/>
              </a:xfrm>
              <a:prstGeom prst="rect">
                <a:avLst/>
              </a:prstGeom>
              <a:blipFill>
                <a:blip r:embed="rId3"/>
                <a:stretch>
                  <a:fillRect l="-1667" t="-524" r="-2667" b="-2094"/>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19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3735563248"/>
      </p:ext>
    </p:extLst>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755015" cy="244475"/>
          </a:xfrm>
          <a:prstGeom prst="rect">
            <a:avLst/>
          </a:prstGeom>
        </p:spPr>
        <p:txBody>
          <a:bodyPr vert="horz" wrap="square" lIns="0" tIns="17145" rIns="0" bIns="0" rtlCol="0">
            <a:spAutoFit/>
          </a:bodyPr>
          <a:lstStyle/>
          <a:p>
            <a:pPr marL="12700">
              <a:lnSpc>
                <a:spcPct val="100000"/>
              </a:lnSpc>
              <a:spcBef>
                <a:spcPts val="135"/>
              </a:spcBef>
            </a:pPr>
            <a:r>
              <a:rPr sz="1400" spc="15" dirty="0">
                <a:solidFill>
                  <a:srgbClr val="FFFFFF"/>
                </a:solidFill>
                <a:latin typeface="Arial"/>
                <a:cs typeface="Arial"/>
              </a:rPr>
              <a:t>Contents</a:t>
            </a:r>
            <a:endParaRPr sz="1400">
              <a:latin typeface="Arial"/>
              <a:cs typeface="Arial"/>
            </a:endParaRPr>
          </a:p>
        </p:txBody>
      </p:sp>
      <p:sp>
        <p:nvSpPr>
          <p:cNvPr id="3" name="object 3"/>
          <p:cNvSpPr txBox="1"/>
          <p:nvPr/>
        </p:nvSpPr>
        <p:spPr>
          <a:xfrm>
            <a:off x="416240" y="587375"/>
            <a:ext cx="3793810" cy="2833468"/>
          </a:xfrm>
          <a:prstGeom prst="rect">
            <a:avLst/>
          </a:prstGeom>
        </p:spPr>
        <p:txBody>
          <a:bodyPr vert="horz" wrap="square" lIns="0" tIns="12065" rIns="0" bIns="0" rtlCol="0">
            <a:spAutoFit/>
          </a:bodyPr>
          <a:lstStyle/>
          <a:p>
            <a:pPr marL="12700">
              <a:lnSpc>
                <a:spcPct val="100000"/>
              </a:lnSpc>
              <a:spcBef>
                <a:spcPts val="95"/>
              </a:spcBef>
              <a:tabLst>
                <a:tab pos="224154" algn="l"/>
              </a:tabLst>
            </a:pPr>
            <a:r>
              <a:rPr sz="800" spc="25" dirty="0">
                <a:solidFill>
                  <a:srgbClr val="3333B2"/>
                </a:solidFill>
                <a:latin typeface="Arial"/>
                <a:cs typeface="Arial"/>
              </a:rPr>
              <a:t>D	</a:t>
            </a:r>
            <a:r>
              <a:rPr lang="en" altLang="ko-KR" sz="1000" spc="-5" dirty="0">
                <a:latin typeface="Arial"/>
                <a:cs typeface="Arial"/>
              </a:rPr>
              <a:t>Why NAS(Neural Architecture Search)?</a:t>
            </a:r>
            <a:endParaRPr lang="en-US" altLang="ko-KR" sz="1000" spc="-5" dirty="0">
              <a:latin typeface="Arial"/>
              <a:cs typeface="Arial"/>
            </a:endParaRPr>
          </a:p>
          <a:p>
            <a:pPr marL="12700">
              <a:lnSpc>
                <a:spcPct val="100000"/>
              </a:lnSpc>
              <a:spcBef>
                <a:spcPts val="95"/>
              </a:spcBef>
              <a:tabLst>
                <a:tab pos="224154" algn="l"/>
              </a:tabLst>
            </a:pPr>
            <a:endParaRPr lang="en-US" altLang="ko-KR" sz="1000" spc="-5" dirty="0">
              <a:latin typeface="Arial"/>
              <a:cs typeface="Arial"/>
            </a:endParaRPr>
          </a:p>
          <a:p>
            <a:pPr marL="12700">
              <a:spcBef>
                <a:spcPts val="95"/>
              </a:spcBef>
              <a:tabLst>
                <a:tab pos="224154" algn="l"/>
              </a:tabLst>
            </a:pPr>
            <a:r>
              <a:rPr lang="en" altLang="ko-KR" sz="800" spc="25" dirty="0">
                <a:solidFill>
                  <a:srgbClr val="3333B2"/>
                </a:solidFill>
                <a:latin typeface="Arial"/>
                <a:cs typeface="Arial"/>
              </a:rPr>
              <a:t>D	</a:t>
            </a:r>
            <a:r>
              <a:rPr lang="en" altLang="ko-KR" sz="1000" spc="-5" dirty="0">
                <a:latin typeface="Arial"/>
                <a:cs typeface="Arial"/>
              </a:rPr>
              <a:t>Direct Approaches</a:t>
            </a:r>
          </a:p>
          <a:p>
            <a:pPr marL="641350" lvl="1" indent="-171450">
              <a:spcBef>
                <a:spcPts val="95"/>
              </a:spcBef>
              <a:buFont typeface="Arial" panose="020B0604020202020204" pitchFamily="34" charset="0"/>
              <a:buChar char="•"/>
              <a:tabLst>
                <a:tab pos="224154" algn="l"/>
              </a:tabLst>
            </a:pPr>
            <a:r>
              <a:rPr lang="en" altLang="ko-KR" sz="1000" spc="-5" dirty="0">
                <a:latin typeface="Arial"/>
                <a:cs typeface="Arial"/>
              </a:rPr>
              <a:t>Causal Discovery</a:t>
            </a:r>
          </a:p>
          <a:p>
            <a:pPr marL="641350" lvl="1" indent="-171450">
              <a:spcBef>
                <a:spcPts val="95"/>
              </a:spcBef>
              <a:buFont typeface="Arial" panose="020B0604020202020204" pitchFamily="34" charset="0"/>
              <a:buChar char="•"/>
              <a:tabLst>
                <a:tab pos="224154" algn="l"/>
              </a:tabLst>
            </a:pPr>
            <a:r>
              <a:rPr lang="en" altLang="ko-KR" sz="1000" spc="-5" dirty="0">
                <a:latin typeface="Arial"/>
                <a:cs typeface="Arial"/>
              </a:rPr>
              <a:t>Primitive Approaches</a:t>
            </a:r>
          </a:p>
          <a:p>
            <a:pPr marL="12700">
              <a:spcBef>
                <a:spcPts val="95"/>
              </a:spcBef>
              <a:tabLst>
                <a:tab pos="224154" algn="l"/>
              </a:tabLst>
            </a:pPr>
            <a:r>
              <a:rPr lang="en" altLang="ko-KR" sz="800" spc="25" dirty="0">
                <a:solidFill>
                  <a:srgbClr val="3333B2"/>
                </a:solidFill>
                <a:latin typeface="Arial"/>
                <a:cs typeface="Arial"/>
              </a:rPr>
              <a:t>D	</a:t>
            </a:r>
            <a:r>
              <a:rPr lang="en" altLang="ko-KR" sz="1000" spc="-5" dirty="0">
                <a:latin typeface="Arial"/>
                <a:cs typeface="Arial"/>
              </a:rPr>
              <a:t>Indirect Approaches</a:t>
            </a:r>
          </a:p>
          <a:p>
            <a:pPr marL="641350" lvl="1" indent="-171450">
              <a:spcBef>
                <a:spcPts val="95"/>
              </a:spcBef>
              <a:buFont typeface="Arial" panose="020B0604020202020204" pitchFamily="34" charset="0"/>
              <a:buChar char="•"/>
              <a:tabLst>
                <a:tab pos="224154" algn="l"/>
              </a:tabLst>
            </a:pPr>
            <a:r>
              <a:rPr lang="en" altLang="ko-KR" sz="1000" spc="-5" dirty="0">
                <a:latin typeface="Arial"/>
                <a:cs typeface="Arial"/>
              </a:rPr>
              <a:t>Reinforcement Learning</a:t>
            </a:r>
          </a:p>
          <a:p>
            <a:pPr marL="641350" lvl="1" indent="-171450">
              <a:spcBef>
                <a:spcPts val="95"/>
              </a:spcBef>
              <a:buFont typeface="Arial" panose="020B0604020202020204" pitchFamily="34" charset="0"/>
              <a:buChar char="•"/>
              <a:tabLst>
                <a:tab pos="224154" algn="l"/>
              </a:tabLst>
            </a:pPr>
            <a:r>
              <a:rPr lang="en" altLang="ko-KR" sz="1000" spc="-5" dirty="0">
                <a:latin typeface="Arial"/>
                <a:cs typeface="Arial"/>
              </a:rPr>
              <a:t>Regression</a:t>
            </a:r>
          </a:p>
          <a:p>
            <a:pPr marL="641350" lvl="1" indent="-171450">
              <a:spcBef>
                <a:spcPts val="95"/>
              </a:spcBef>
              <a:buFont typeface="Arial" panose="020B0604020202020204" pitchFamily="34" charset="0"/>
              <a:buChar char="•"/>
              <a:tabLst>
                <a:tab pos="224154" algn="l"/>
              </a:tabLst>
            </a:pPr>
            <a:r>
              <a:rPr lang="en" altLang="ko-KR" sz="1000" spc="-5" dirty="0">
                <a:latin typeface="Arial"/>
                <a:cs typeface="Arial"/>
              </a:rPr>
              <a:t>Sequential Model-based Optimization</a:t>
            </a:r>
          </a:p>
          <a:p>
            <a:pPr marL="641350" lvl="1" indent="-171450">
              <a:spcBef>
                <a:spcPts val="95"/>
              </a:spcBef>
              <a:buFont typeface="Arial" panose="020B0604020202020204" pitchFamily="34" charset="0"/>
              <a:buChar char="•"/>
              <a:tabLst>
                <a:tab pos="224154" algn="l"/>
              </a:tabLst>
            </a:pPr>
            <a:r>
              <a:rPr lang="en" altLang="ko-KR" sz="1000" spc="-5" dirty="0">
                <a:latin typeface="Arial"/>
                <a:cs typeface="Arial"/>
              </a:rPr>
              <a:t>Gaussian Processes</a:t>
            </a:r>
          </a:p>
          <a:p>
            <a:pPr marL="641350" lvl="1" indent="-171450">
              <a:spcBef>
                <a:spcPts val="95"/>
              </a:spcBef>
              <a:buFont typeface="Arial" panose="020B0604020202020204" pitchFamily="34" charset="0"/>
              <a:buChar char="•"/>
              <a:tabLst>
                <a:tab pos="224154" algn="l"/>
              </a:tabLst>
            </a:pPr>
            <a:r>
              <a:rPr lang="en" altLang="ko-KR" sz="1000" spc="-5" dirty="0">
                <a:latin typeface="Arial"/>
                <a:cs typeface="Arial"/>
              </a:rPr>
              <a:t>Genetic Algorithms</a:t>
            </a:r>
          </a:p>
          <a:p>
            <a:pPr marL="641350" lvl="1" indent="-171450">
              <a:spcBef>
                <a:spcPts val="95"/>
              </a:spcBef>
              <a:buFont typeface="Arial" panose="020B0604020202020204" pitchFamily="34" charset="0"/>
              <a:buChar char="•"/>
              <a:tabLst>
                <a:tab pos="224154" algn="l"/>
              </a:tabLst>
            </a:pPr>
            <a:endParaRPr lang="en" altLang="ko-KR" sz="1000" dirty="0">
              <a:latin typeface="Arial"/>
              <a:cs typeface="Arial"/>
            </a:endParaRPr>
          </a:p>
          <a:p>
            <a:pPr marL="12700">
              <a:spcBef>
                <a:spcPts val="95"/>
              </a:spcBef>
              <a:tabLst>
                <a:tab pos="224154" algn="l"/>
              </a:tabLst>
            </a:pPr>
            <a:r>
              <a:rPr lang="en" altLang="ko-KR" sz="800" spc="25" dirty="0">
                <a:solidFill>
                  <a:srgbClr val="3333B2"/>
                </a:solidFill>
                <a:latin typeface="Arial"/>
                <a:cs typeface="Arial"/>
              </a:rPr>
              <a:t>D	</a:t>
            </a:r>
            <a:r>
              <a:rPr lang="en" altLang="ko-KR" sz="1000" spc="-5" dirty="0">
                <a:latin typeface="Arial"/>
                <a:cs typeface="Arial"/>
              </a:rPr>
              <a:t>Models with multiple objectives  </a:t>
            </a:r>
            <a:endParaRPr lang="en" altLang="ko-KR" sz="1000" dirty="0">
              <a:latin typeface="Arial"/>
              <a:cs typeface="Arial"/>
            </a:endParaRPr>
          </a:p>
          <a:p>
            <a:pPr marL="12700">
              <a:spcBef>
                <a:spcPts val="95"/>
              </a:spcBef>
              <a:tabLst>
                <a:tab pos="224154" algn="l"/>
              </a:tabLst>
            </a:pPr>
            <a:endParaRPr lang="en" altLang="ko-KR" sz="1000" dirty="0">
              <a:latin typeface="Arial"/>
              <a:cs typeface="Arial"/>
            </a:endParaRPr>
          </a:p>
          <a:p>
            <a:pPr marL="12700">
              <a:spcBef>
                <a:spcPts val="95"/>
              </a:spcBef>
              <a:tabLst>
                <a:tab pos="224154" algn="l"/>
              </a:tabLst>
            </a:pPr>
            <a:r>
              <a:rPr lang="en" altLang="ko-KR" sz="800" spc="25" dirty="0">
                <a:solidFill>
                  <a:srgbClr val="3333B2"/>
                </a:solidFill>
                <a:latin typeface="Arial"/>
                <a:cs typeface="Arial"/>
              </a:rPr>
              <a:t>D	</a:t>
            </a:r>
            <a:r>
              <a:rPr lang="en" altLang="ko-KR" sz="1000" spc="-5" dirty="0">
                <a:latin typeface="Arial"/>
                <a:cs typeface="Arial"/>
              </a:rPr>
              <a:t>Conclusions </a:t>
            </a:r>
            <a:endParaRPr lang="en" altLang="ko-KR" sz="1000" dirty="0">
              <a:latin typeface="Arial"/>
              <a:cs typeface="Arial"/>
            </a:endParaRPr>
          </a:p>
          <a:p>
            <a:pPr marL="12700">
              <a:spcBef>
                <a:spcPts val="95"/>
              </a:spcBef>
              <a:tabLst>
                <a:tab pos="224154" algn="l"/>
              </a:tabLst>
            </a:pPr>
            <a:endParaRPr lang="en" altLang="ko-KR" sz="1000" dirty="0">
              <a:latin typeface="Arial"/>
              <a:cs typeface="Arial"/>
            </a:endParaRPr>
          </a:p>
          <a:p>
            <a:pPr marL="12700">
              <a:lnSpc>
                <a:spcPct val="100000"/>
              </a:lnSpc>
              <a:spcBef>
                <a:spcPts val="95"/>
              </a:spcBef>
              <a:tabLst>
                <a:tab pos="224154" algn="l"/>
              </a:tabLst>
            </a:pPr>
            <a:endParaRPr sz="1000" dirty="0">
              <a:latin typeface="Arial"/>
              <a:cs typeface="Arial"/>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3981233069"/>
      </p:ext>
    </p:extLst>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a:cs typeface="Arial"/>
              </a:rPr>
              <a:t>Independence in Bayesian Networks (</a:t>
            </a:r>
            <a:r>
              <a:rPr lang="en" altLang="ko-KR" sz="1400" spc="15" dirty="0" err="1">
                <a:solidFill>
                  <a:srgbClr val="FFFFFF"/>
                </a:solidFill>
                <a:latin typeface="Arial"/>
                <a:cs typeface="Arial"/>
              </a:rPr>
              <a:t>cont</a:t>
            </a:r>
            <a:r>
              <a:rPr lang="en" altLang="ko-KR" sz="1400" spc="15" dirty="0">
                <a:solidFill>
                  <a:srgbClr val="FFFFFF"/>
                </a:solidFill>
                <a:latin typeface="Arial"/>
                <a:cs typeface="Arial"/>
              </a:rPr>
              <a:t>…)</a:t>
            </a:r>
            <a:endParaRPr lang="en" altLang="ko-KR"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948337"/>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Definition) Let </a:t>
                </a:r>
                <a14:m>
                  <m:oMath xmlns:m="http://schemas.openxmlformats.org/officeDocument/2006/math">
                    <m:r>
                      <m:rPr>
                        <m:nor/>
                      </m:rPr>
                      <a:rPr lang="en-US" altLang="ko-KR" sz="1000" smtClean="0">
                        <a:latin typeface="Cambria Math" panose="02040503050406030204" pitchFamily="18" charset="0"/>
                        <a:cs typeface="Arial"/>
                      </a:rPr>
                      <m:t>X</m:t>
                    </m:r>
                    <m:r>
                      <m:rPr>
                        <m:nor/>
                      </m:rPr>
                      <a:rPr lang="en-US" altLang="ko-KR" sz="1000" dirty="0" smtClean="0">
                        <a:latin typeface="Cambria Math" panose="02040503050406030204" pitchFamily="18" charset="0"/>
                        <a:cs typeface="Arial"/>
                      </a:rPr>
                      <m:t>,</m:t>
                    </m:r>
                    <m:r>
                      <m:rPr>
                        <m:nor/>
                      </m:rPr>
                      <a:rPr lang="en-US" altLang="ko-KR" sz="1000" b="0" i="0" dirty="0" smtClean="0">
                        <a:latin typeface="Cambria Math" panose="02040503050406030204" pitchFamily="18" charset="0"/>
                        <a:cs typeface="Arial"/>
                      </a:rPr>
                      <m:t> </m:t>
                    </m:r>
                    <m:r>
                      <m:rPr>
                        <m:nor/>
                      </m:rPr>
                      <a:rPr lang="en-US" altLang="ko-KR" sz="1000" b="0" i="0" dirty="0" smtClean="0">
                        <a:latin typeface="Cambria Math" panose="02040503050406030204" pitchFamily="18" charset="0"/>
                        <a:cs typeface="Arial"/>
                      </a:rPr>
                      <m:t>Y</m:t>
                    </m:r>
                    <m:r>
                      <m:rPr>
                        <m:nor/>
                      </m:rPr>
                      <a:rPr lang="en-US" altLang="ko-KR" sz="1000" b="0" i="0" dirty="0" smtClean="0">
                        <a:latin typeface="Cambria Math" panose="02040503050406030204" pitchFamily="18" charset="0"/>
                        <a:cs typeface="Arial"/>
                      </a:rPr>
                      <m:t>, </m:t>
                    </m:r>
                    <m:r>
                      <m:rPr>
                        <m:nor/>
                      </m:rPr>
                      <a:rPr lang="en-US" altLang="ko-KR" sz="1000" b="0" i="0" dirty="0" smtClean="0">
                        <a:latin typeface="Cambria Math" panose="02040503050406030204" pitchFamily="18" charset="0"/>
                        <a:cs typeface="Arial"/>
                      </a:rPr>
                      <m:t>Z</m:t>
                    </m:r>
                  </m:oMath>
                </a14:m>
                <a:r>
                  <a:rPr lang="en-US" altLang="ko-KR" sz="1000" i="1" dirty="0">
                    <a:latin typeface="Arial"/>
                    <a:cs typeface="Arial"/>
                  </a:rPr>
                  <a:t> be three sets of nodes in </a:t>
                </a:r>
                <a14:m>
                  <m:oMath xmlns:m="http://schemas.openxmlformats.org/officeDocument/2006/math">
                    <m:r>
                      <m:rPr>
                        <m:nor/>
                      </m:rPr>
                      <a:rPr lang="en-US" altLang="ko-KR" sz="1000" smtClean="0">
                        <a:latin typeface="Cambria Math" panose="02040503050406030204" pitchFamily="18" charset="0"/>
                        <a:cs typeface="Arial"/>
                      </a:rPr>
                      <m:t>G</m:t>
                    </m:r>
                    <m:r>
                      <m:rPr>
                        <m:nor/>
                      </m:rPr>
                      <a:rPr lang="en-US" altLang="ko-KR" sz="1000" b="0" i="0" smtClean="0">
                        <a:latin typeface="Cambria Math" panose="02040503050406030204" pitchFamily="18" charset="0"/>
                        <a:cs typeface="Arial"/>
                      </a:rPr>
                      <m:t>.</m:t>
                    </m:r>
                  </m:oMath>
                </a14:m>
                <a:r>
                  <a:rPr lang="en-US" altLang="ko-KR" sz="1000" i="1" dirty="0">
                    <a:latin typeface="Arial"/>
                    <a:cs typeface="Arial"/>
                  </a:rPr>
                  <a:t> We say that X and Y are </a:t>
                </a:r>
                <a:r>
                  <a:rPr lang="en-US" altLang="ko-KR" sz="1000" b="1" i="1" dirty="0">
                    <a:latin typeface="Arial"/>
                    <a:cs typeface="Arial"/>
                  </a:rPr>
                  <a:t>d-separated</a:t>
                </a:r>
                <a:r>
                  <a:rPr lang="en-US" altLang="ko-KR" sz="1000" i="1" dirty="0">
                    <a:latin typeface="Arial"/>
                    <a:cs typeface="Arial"/>
                  </a:rPr>
                  <a:t> given </a:t>
                </a:r>
                <a14:m>
                  <m:oMath xmlns:m="http://schemas.openxmlformats.org/officeDocument/2006/math">
                    <m:r>
                      <m:rPr>
                        <m:nor/>
                      </m:rPr>
                      <a:rPr lang="en-US" altLang="ko-KR" sz="1000" smtClean="0">
                        <a:latin typeface="Cambria Math" panose="02040503050406030204" pitchFamily="18" charset="0"/>
                        <a:cs typeface="Arial"/>
                      </a:rPr>
                      <m:t>Z</m:t>
                    </m:r>
                  </m:oMath>
                </a14:m>
                <a:r>
                  <a:rPr lang="en-US" altLang="ko-KR" sz="1000" i="1" dirty="0">
                    <a:latin typeface="Arial"/>
                    <a:cs typeface="Arial"/>
                  </a:rPr>
                  <a:t>, denoted </a:t>
                </a:r>
                <a14:m>
                  <m:oMath xmlns:m="http://schemas.openxmlformats.org/officeDocument/2006/math">
                    <m:r>
                      <a:rPr lang="en-US" altLang="ko-KR" sz="1000" b="0" i="1" smtClean="0">
                        <a:latin typeface="Cambria Math" panose="02040503050406030204" pitchFamily="18" charset="0"/>
                        <a:cs typeface="Arial"/>
                      </a:rPr>
                      <m:t>𝑑</m:t>
                    </m:r>
                    <m:r>
                      <a:rPr lang="en-US" altLang="ko-KR" sz="1000" b="0" i="1" smtClean="0">
                        <a:latin typeface="Cambria Math" panose="02040503050406030204" pitchFamily="18" charset="0"/>
                        <a:cs typeface="Arial"/>
                      </a:rPr>
                      <m:t>−</m:t>
                    </m:r>
                    <m:r>
                      <a:rPr lang="en-US" altLang="ko-KR" sz="1000" b="0" i="1" smtClean="0">
                        <a:latin typeface="Cambria Math" panose="02040503050406030204" pitchFamily="18" charset="0"/>
                        <a:cs typeface="Arial"/>
                      </a:rPr>
                      <m:t>𝑠𝑒</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𝑝</m:t>
                        </m:r>
                      </m:e>
                      <m:sub>
                        <m:r>
                          <a:rPr lang="en-US" altLang="ko-KR" sz="1000" b="0" i="1" smtClean="0">
                            <a:latin typeface="Cambria Math" panose="02040503050406030204" pitchFamily="18" charset="0"/>
                            <a:cs typeface="Arial"/>
                          </a:rPr>
                          <m:t>𝐺</m:t>
                        </m:r>
                      </m:sub>
                    </m:sSub>
                    <m:d>
                      <m:dPr>
                        <m:endChr m:val="|"/>
                        <m:ctrlPr>
                          <a:rPr lang="en-US" altLang="ko-KR" sz="1000" b="0" i="1" smtClean="0">
                            <a:latin typeface="Cambria Math" panose="02040503050406030204" pitchFamily="18" charset="0"/>
                            <a:cs typeface="Arial"/>
                          </a:rPr>
                        </m:ctrlPr>
                      </m:dPr>
                      <m:e>
                        <m:r>
                          <a:rPr lang="en-US" altLang="ko-KR" sz="1000" b="0" i="1" smtClean="0">
                            <a:latin typeface="Cambria Math" panose="02040503050406030204" pitchFamily="18" charset="0"/>
                            <a:cs typeface="Arial"/>
                          </a:rPr>
                          <m:t>𝑋</m:t>
                        </m:r>
                        <m:r>
                          <a:rPr lang="en-US" altLang="ko-KR" sz="1000" b="0" i="1" smtClean="0">
                            <a:latin typeface="Cambria Math" panose="02040503050406030204" pitchFamily="18" charset="0"/>
                            <a:cs typeface="Arial"/>
                          </a:rPr>
                          <m:t>;</m:t>
                        </m:r>
                        <m:r>
                          <a:rPr lang="en-US" altLang="ko-KR" sz="1000" b="0" i="1" smtClean="0">
                            <a:latin typeface="Cambria Math" panose="02040503050406030204" pitchFamily="18" charset="0"/>
                            <a:cs typeface="Arial"/>
                          </a:rPr>
                          <m:t>𝑌</m:t>
                        </m:r>
                        <m:r>
                          <a:rPr lang="en-US" altLang="ko-KR" sz="1000" b="0" i="1" smtClean="0">
                            <a:latin typeface="Cambria Math" panose="02040503050406030204" pitchFamily="18" charset="0"/>
                            <a:cs typeface="Arial"/>
                          </a:rPr>
                          <m:t> </m:t>
                        </m:r>
                      </m:e>
                    </m:d>
                    <m:r>
                      <a:rPr lang="en-US" altLang="ko-KR" sz="1000" b="0" i="1" smtClean="0">
                        <a:latin typeface="Cambria Math" panose="02040503050406030204" pitchFamily="18" charset="0"/>
                        <a:cs typeface="Arial"/>
                      </a:rPr>
                      <m:t> </m:t>
                    </m:r>
                    <m:r>
                      <a:rPr lang="en-US" altLang="ko-KR" sz="1000" b="0" i="1" smtClean="0">
                        <a:latin typeface="Cambria Math" panose="02040503050406030204" pitchFamily="18" charset="0"/>
                        <a:cs typeface="Arial"/>
                      </a:rPr>
                      <m:t>𝑍</m:t>
                    </m:r>
                    <m:r>
                      <a:rPr lang="en-US" altLang="ko-KR" sz="1000" b="0" i="1" smtClean="0">
                        <a:latin typeface="Cambria Math" panose="02040503050406030204" pitchFamily="18" charset="0"/>
                        <a:cs typeface="Arial"/>
                      </a:rPr>
                      <m:t>)</m:t>
                    </m:r>
                  </m:oMath>
                </a14:m>
                <a:r>
                  <a:rPr lang="en-US" altLang="ko-KR" sz="1000" i="1" dirty="0">
                    <a:latin typeface="Arial"/>
                    <a:cs typeface="Arial"/>
                  </a:rPr>
                  <a:t>, if there is no active trail between any node </a:t>
                </a:r>
                <a14:m>
                  <m:oMath xmlns:m="http://schemas.openxmlformats.org/officeDocument/2006/math">
                    <m:r>
                      <m:rPr>
                        <m:nor/>
                      </m:rPr>
                      <a:rPr lang="en-US" altLang="ko-KR" sz="1000">
                        <a:latin typeface="Cambria Math" panose="02040503050406030204" pitchFamily="18" charset="0"/>
                        <a:cs typeface="Arial"/>
                      </a:rPr>
                      <m:t>x</m:t>
                    </m:r>
                    <m:r>
                      <a:rPr lang="en-US" altLang="ko-KR" sz="100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𝑋</m:t>
                    </m:r>
                  </m:oMath>
                </a14:m>
                <a:r>
                  <a:rPr lang="en-US" altLang="ko-KR" sz="1000" i="1" dirty="0">
                    <a:latin typeface="Arial"/>
                    <a:cs typeface="Arial"/>
                  </a:rPr>
                  <a:t> and </a:t>
                </a:r>
                <a14:m>
                  <m:oMath xmlns:m="http://schemas.openxmlformats.org/officeDocument/2006/math">
                    <m:r>
                      <m:rPr>
                        <m:nor/>
                      </m:rPr>
                      <a:rPr lang="en-US" altLang="ko-KR" sz="1000" dirty="0" smtClean="0">
                        <a:latin typeface="Cambria Math" panose="02040503050406030204" pitchFamily="18" charset="0"/>
                        <a:cs typeface="Arial"/>
                      </a:rPr>
                      <m:t>y</m:t>
                    </m:r>
                    <m:r>
                      <a:rPr lang="en-US" altLang="ko-KR" sz="1000" i="1">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𝑌</m:t>
                    </m:r>
                  </m:oMath>
                </a14:m>
                <a:r>
                  <a:rPr lang="en-US" altLang="ko-KR" sz="1000" i="1" dirty="0">
                    <a:latin typeface="Arial"/>
                    <a:cs typeface="Arial"/>
                  </a:rPr>
                  <a:t> given</a:t>
                </a:r>
                <a14:m>
                  <m:oMath xmlns:m="http://schemas.openxmlformats.org/officeDocument/2006/math">
                    <m:r>
                      <a:rPr lang="en-US" altLang="ko-KR" sz="1000" b="0" i="1" dirty="0" smtClean="0">
                        <a:latin typeface="Cambria Math" panose="02040503050406030204" pitchFamily="18" charset="0"/>
                        <a:cs typeface="Arial"/>
                      </a:rPr>
                      <m:t> </m:t>
                    </m:r>
                    <m:r>
                      <a:rPr lang="en-US" altLang="ko-KR" sz="1000" b="0" i="1" dirty="0" smtClean="0">
                        <a:latin typeface="Cambria Math" panose="02040503050406030204" pitchFamily="18" charset="0"/>
                        <a:cs typeface="Arial"/>
                      </a:rPr>
                      <m:t>𝑍</m:t>
                    </m:r>
                    <m:r>
                      <a:rPr lang="en-US" altLang="ko-KR" sz="1000" b="0" i="1" dirty="0" smtClean="0">
                        <a:latin typeface="Cambria Math" panose="02040503050406030204" pitchFamily="18" charset="0"/>
                        <a:cs typeface="Arial"/>
                      </a:rPr>
                      <m:t>.</m:t>
                    </m:r>
                  </m:oMath>
                </a14:m>
                <a:r>
                  <a:rPr lang="en-US" altLang="ko-KR" sz="1000" i="1" dirty="0">
                    <a:latin typeface="Arial"/>
                    <a:cs typeface="Arial"/>
                  </a:rPr>
                  <a:t> We use </a:t>
                </a:r>
                <a14:m>
                  <m:oMath xmlns:m="http://schemas.openxmlformats.org/officeDocument/2006/math">
                    <m:r>
                      <m:rPr>
                        <m:nor/>
                      </m:rPr>
                      <a:rPr lang="en-US" altLang="ko-KR" sz="1000" smtClean="0">
                        <a:latin typeface="Cambria Math" panose="02040503050406030204" pitchFamily="18" charset="0"/>
                        <a:cs typeface="Arial"/>
                      </a:rPr>
                      <m:t>I</m:t>
                    </m:r>
                    <m:r>
                      <m:rPr>
                        <m:nor/>
                      </m:rPr>
                      <a:rPr lang="en-US" altLang="ko-KR" sz="1000" b="0" i="0" smtClean="0">
                        <a:latin typeface="Cambria Math" panose="02040503050406030204" pitchFamily="18" charset="0"/>
                        <a:cs typeface="Arial"/>
                      </a:rPr>
                      <m:t>(</m:t>
                    </m:r>
                    <m:r>
                      <m:rPr>
                        <m:nor/>
                      </m:rPr>
                      <a:rPr lang="en-US" altLang="ko-KR" sz="1000" b="0" i="0" smtClean="0">
                        <a:latin typeface="Cambria Math" panose="02040503050406030204" pitchFamily="18" charset="0"/>
                        <a:cs typeface="Arial"/>
                      </a:rPr>
                      <m:t>G</m:t>
                    </m:r>
                    <m:r>
                      <m:rPr>
                        <m:nor/>
                      </m:rPr>
                      <a:rPr lang="en-US" altLang="ko-KR" sz="1000" b="0" i="0" smtClean="0">
                        <a:latin typeface="Cambria Math" panose="02040503050406030204" pitchFamily="18" charset="0"/>
                        <a:cs typeface="Arial"/>
                      </a:rPr>
                      <m:t>)</m:t>
                    </m:r>
                  </m:oMath>
                </a14:m>
                <a:r>
                  <a:rPr lang="en-US" altLang="ko-KR" sz="1000" i="1" dirty="0">
                    <a:latin typeface="Arial"/>
                    <a:cs typeface="Arial"/>
                  </a:rPr>
                  <a:t> to denote the set of independencies that correspond to d-separation</a:t>
                </a:r>
              </a:p>
              <a:p>
                <a:pPr marL="641350" lvl="1" indent="-171450">
                  <a:spcBef>
                    <a:spcPts val="95"/>
                  </a:spcBef>
                  <a:buFont typeface="Arial" panose="020B0604020202020204" pitchFamily="34" charset="0"/>
                  <a:buChar char="•"/>
                  <a:tabLst>
                    <a:tab pos="224154" algn="l"/>
                  </a:tabLst>
                </a:pPr>
                <a14:m>
                  <m:oMath xmlns:m="http://schemas.openxmlformats.org/officeDocument/2006/math">
                    <m:r>
                      <m:rPr>
                        <m:nor/>
                      </m:rPr>
                      <a:rPr lang="en-US" altLang="ko-KR" sz="1000">
                        <a:latin typeface="Cambria Math" panose="02040503050406030204" pitchFamily="18" charset="0"/>
                        <a:cs typeface="Arial"/>
                      </a:rPr>
                      <m:t>I</m:t>
                    </m:r>
                    <m:r>
                      <m:rPr>
                        <m:nor/>
                      </m:rPr>
                      <a:rPr lang="en-US" altLang="ko-KR" sz="1000">
                        <a:latin typeface="Cambria Math" panose="02040503050406030204" pitchFamily="18" charset="0"/>
                        <a:cs typeface="Arial"/>
                      </a:rPr>
                      <m:t>(</m:t>
                    </m:r>
                    <m:r>
                      <m:rPr>
                        <m:nor/>
                      </m:rPr>
                      <a:rPr lang="en-US" altLang="ko-KR" sz="1000" b="0" i="0" smtClean="0">
                        <a:latin typeface="Cambria Math" panose="02040503050406030204" pitchFamily="18" charset="0"/>
                        <a:cs typeface="Arial"/>
                      </a:rPr>
                      <m:t>G</m:t>
                    </m:r>
                    <m:r>
                      <m:rPr>
                        <m:nor/>
                      </m:rPr>
                      <a:rPr lang="en-US" altLang="ko-KR" sz="1000" b="0" i="0" smtClean="0">
                        <a:latin typeface="Cambria Math" panose="02040503050406030204" pitchFamily="18" charset="0"/>
                        <a:cs typeface="Arial"/>
                      </a:rPr>
                      <m:t>) = {(</m:t>
                    </m:r>
                    <m:r>
                      <m:rPr>
                        <m:nor/>
                      </m:rPr>
                      <a:rPr lang="en-US" altLang="ko-KR" sz="1000" b="0" i="0" smtClean="0">
                        <a:latin typeface="Cambria Math" panose="02040503050406030204" pitchFamily="18" charset="0"/>
                        <a:cs typeface="Arial"/>
                      </a:rPr>
                      <m:t>X</m:t>
                    </m:r>
                    <m:r>
                      <m:rPr>
                        <m:nor/>
                      </m:rPr>
                      <a:rPr lang="en-US" altLang="ko-KR" sz="1000" b="0" i="0" smtClean="0">
                        <a:latin typeface="Cambria Math" panose="02040503050406030204" pitchFamily="18" charset="0"/>
                        <a:cs typeface="Arial"/>
                      </a:rPr>
                      <m:t> </m:t>
                    </m:r>
                    <m:r>
                      <a:rPr lang="en-US" altLang="ko-KR" sz="1000" b="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𝑌</m:t>
                    </m:r>
                    <m:r>
                      <a:rPr lang="en-US" altLang="ko-KR" sz="1000" b="0" i="1" smtClean="0">
                        <a:latin typeface="Cambria Math" panose="02040503050406030204" pitchFamily="18" charset="0"/>
                        <a:ea typeface="Cambria Math" panose="02040503050406030204" pitchFamily="18" charset="0"/>
                        <a:cs typeface="Arial"/>
                      </a:rPr>
                      <m:t> </m:t>
                    </m:r>
                    <m:d>
                      <m:dPr>
                        <m:begChr m:val="|"/>
                        <m:ctrlPr>
                          <a:rPr lang="en-US" altLang="ko-KR" sz="1000" b="0" i="1" smtClean="0">
                            <a:latin typeface="Cambria Math" panose="02040503050406030204" pitchFamily="18" charset="0"/>
                            <a:ea typeface="Cambria Math" panose="02040503050406030204" pitchFamily="18" charset="0"/>
                            <a:cs typeface="Arial"/>
                          </a:rPr>
                        </m:ctrlPr>
                      </m:dPr>
                      <m:e>
                        <m:r>
                          <a:rPr lang="en-US" altLang="ko-KR" sz="1000" b="0" i="1" smtClean="0">
                            <a:latin typeface="Cambria Math" panose="02040503050406030204" pitchFamily="18" charset="0"/>
                            <a:ea typeface="Cambria Math" panose="02040503050406030204" pitchFamily="18" charset="0"/>
                            <a:cs typeface="Arial"/>
                          </a:rPr>
                          <m:t> </m:t>
                        </m:r>
                        <m:r>
                          <a:rPr lang="en-US" altLang="ko-KR" sz="1000" b="0" i="1" smtClean="0">
                            <a:latin typeface="Cambria Math" panose="02040503050406030204" pitchFamily="18" charset="0"/>
                            <a:ea typeface="Cambria Math" panose="02040503050406030204" pitchFamily="18" charset="0"/>
                            <a:cs typeface="Arial"/>
                          </a:rPr>
                          <m:t>𝑍</m:t>
                        </m:r>
                      </m:e>
                    </m:d>
                    <m:r>
                      <a:rPr lang="en-US" altLang="ko-KR" sz="1000" b="0" i="1" smtClean="0">
                        <a:latin typeface="Cambria Math" panose="02040503050406030204" pitchFamily="18" charset="0"/>
                        <a:ea typeface="Cambria Math" panose="02040503050406030204" pitchFamily="18" charset="0"/>
                        <a:cs typeface="Arial"/>
                      </a:rPr>
                      <m:t> :</m:t>
                    </m:r>
                    <m:r>
                      <a:rPr lang="en-US" altLang="ko-KR" sz="1000" b="0" i="1" smtClean="0">
                        <a:latin typeface="Cambria Math" panose="02040503050406030204" pitchFamily="18" charset="0"/>
                        <a:ea typeface="Cambria Math" panose="02040503050406030204" pitchFamily="18" charset="0"/>
                        <a:cs typeface="Arial"/>
                      </a:rPr>
                      <m:t>𝑑</m:t>
                    </m:r>
                    <m:r>
                      <a:rPr lang="en-US" altLang="ko-KR" sz="1000" b="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𝑠𝑒</m:t>
                    </m:r>
                    <m:sSub>
                      <m:sSubPr>
                        <m:ctrlPr>
                          <a:rPr lang="en-US" altLang="ko-KR" sz="1000" b="0" i="1" smtClean="0">
                            <a:latin typeface="Cambria Math" panose="02040503050406030204" pitchFamily="18" charset="0"/>
                            <a:ea typeface="Cambria Math" panose="02040503050406030204" pitchFamily="18" charset="0"/>
                            <a:cs typeface="Arial"/>
                          </a:rPr>
                        </m:ctrlPr>
                      </m:sSubPr>
                      <m:e>
                        <m:r>
                          <a:rPr lang="en-US" altLang="ko-KR" sz="1000" b="0" i="1" smtClean="0">
                            <a:latin typeface="Cambria Math" panose="02040503050406030204" pitchFamily="18" charset="0"/>
                            <a:ea typeface="Cambria Math" panose="02040503050406030204" pitchFamily="18" charset="0"/>
                            <a:cs typeface="Arial"/>
                          </a:rPr>
                          <m:t>𝑝</m:t>
                        </m:r>
                      </m:e>
                      <m:sub>
                        <m:r>
                          <a:rPr lang="en-US" altLang="ko-KR" sz="1000" b="0" i="1" smtClean="0">
                            <a:latin typeface="Cambria Math" panose="02040503050406030204" pitchFamily="18" charset="0"/>
                            <a:ea typeface="Cambria Math" panose="02040503050406030204" pitchFamily="18" charset="0"/>
                            <a:cs typeface="Arial"/>
                          </a:rPr>
                          <m:t>𝐺</m:t>
                        </m:r>
                      </m:sub>
                    </m:sSub>
                    <m:d>
                      <m:dPr>
                        <m:endChr m:val="|"/>
                        <m:ctrlPr>
                          <a:rPr lang="en-US" altLang="ko-KR" sz="1000" b="0" i="1" smtClean="0">
                            <a:latin typeface="Cambria Math" panose="02040503050406030204" pitchFamily="18" charset="0"/>
                            <a:ea typeface="Cambria Math" panose="02040503050406030204" pitchFamily="18" charset="0"/>
                            <a:cs typeface="Arial"/>
                          </a:rPr>
                        </m:ctrlPr>
                      </m:dPr>
                      <m:e>
                        <m:r>
                          <a:rPr lang="en-US" altLang="ko-KR" sz="1000" b="0" i="1" smtClean="0">
                            <a:latin typeface="Cambria Math" panose="02040503050406030204" pitchFamily="18" charset="0"/>
                            <a:ea typeface="Cambria Math" panose="02040503050406030204" pitchFamily="18" charset="0"/>
                            <a:cs typeface="Arial"/>
                          </a:rPr>
                          <m:t>𝑋</m:t>
                        </m:r>
                        <m:r>
                          <a:rPr lang="en-US" altLang="ko-KR" sz="1000" b="0" i="1" smtClean="0">
                            <a:latin typeface="Cambria Math" panose="02040503050406030204" pitchFamily="18" charset="0"/>
                            <a:ea typeface="Cambria Math" panose="02040503050406030204" pitchFamily="18" charset="0"/>
                            <a:cs typeface="Arial"/>
                          </a:rPr>
                          <m:t>;</m:t>
                        </m:r>
                        <m:r>
                          <a:rPr lang="en-US" altLang="ko-KR" sz="1000" b="0" i="1" smtClean="0">
                            <a:latin typeface="Cambria Math" panose="02040503050406030204" pitchFamily="18" charset="0"/>
                            <a:ea typeface="Cambria Math" panose="02040503050406030204" pitchFamily="18" charset="0"/>
                            <a:cs typeface="Arial"/>
                          </a:rPr>
                          <m:t>𝑌</m:t>
                        </m:r>
                        <m:r>
                          <a:rPr lang="en-US" altLang="ko-KR" sz="1000" b="0" i="1" smtClean="0">
                            <a:latin typeface="Cambria Math" panose="02040503050406030204" pitchFamily="18" charset="0"/>
                            <a:ea typeface="Cambria Math" panose="02040503050406030204" pitchFamily="18" charset="0"/>
                            <a:cs typeface="Arial"/>
                          </a:rPr>
                          <m:t> </m:t>
                        </m:r>
                      </m:e>
                    </m:d>
                    <m:r>
                      <a:rPr lang="en-US" altLang="ko-KR" sz="1000" b="0" i="1" smtClean="0">
                        <a:latin typeface="Cambria Math" panose="02040503050406030204" pitchFamily="18" charset="0"/>
                        <a:ea typeface="Cambria Math" panose="02040503050406030204" pitchFamily="18" charset="0"/>
                        <a:cs typeface="Arial"/>
                      </a:rPr>
                      <m:t> </m:t>
                    </m:r>
                    <m:r>
                      <a:rPr lang="en-US" altLang="ko-KR" sz="1000" b="0" i="1" smtClean="0">
                        <a:latin typeface="Cambria Math" panose="02040503050406030204" pitchFamily="18" charset="0"/>
                        <a:ea typeface="Cambria Math" panose="02040503050406030204" pitchFamily="18" charset="0"/>
                        <a:cs typeface="Arial"/>
                      </a:rPr>
                      <m:t>𝑍</m:t>
                    </m:r>
                    <m:r>
                      <a:rPr lang="en-US" altLang="ko-KR" sz="1000" b="0" i="1" smtClean="0">
                        <a:latin typeface="Cambria Math" panose="02040503050406030204" pitchFamily="18" charset="0"/>
                        <a:ea typeface="Cambria Math" panose="02040503050406030204" pitchFamily="18" charset="0"/>
                        <a:cs typeface="Arial"/>
                      </a:rPr>
                      <m:t>)</m:t>
                    </m:r>
                  </m:oMath>
                </a14:m>
                <a:r>
                  <a:rPr lang="en-US" altLang="ko-KR" sz="1000" i="1" dirty="0">
                    <a:latin typeface="Arial"/>
                    <a:cs typeface="Arial"/>
                  </a:rPr>
                  <a:t> </a:t>
                </a: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948337"/>
              </a:xfrm>
              <a:prstGeom prst="rect">
                <a:avLst/>
              </a:prstGeom>
              <a:blipFill>
                <a:blip r:embed="rId3"/>
                <a:stretch>
                  <a:fillRect l="-1667" t="-1316" b="-5263"/>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20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11" name="그림 10" descr="스크린샷이(가) 표시된 사진&#10;&#10;&#10;&#10;자동 생성된 설명">
            <a:extLst>
              <a:ext uri="{FF2B5EF4-FFF2-40B4-BE49-F238E27FC236}">
                <a16:creationId xmlns:a16="http://schemas.microsoft.com/office/drawing/2014/main" id="{6232CDBB-B1CC-C249-8734-109717328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50" y="1719326"/>
            <a:ext cx="2388947" cy="1075817"/>
          </a:xfrm>
          <a:prstGeom prst="rect">
            <a:avLst/>
          </a:prstGeom>
        </p:spPr>
      </p:pic>
    </p:spTree>
    <p:extLst>
      <p:ext uri="{BB962C8B-B14F-4D97-AF65-F5344CB8AC3E}">
        <p14:creationId xmlns:p14="http://schemas.microsoft.com/office/powerpoint/2010/main" val="2903764367"/>
      </p:ext>
    </p:extLst>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a:cs typeface="Arial"/>
              </a:rPr>
              <a:t>Independence in Bayesian Networks (</a:t>
            </a:r>
            <a:r>
              <a:rPr lang="en" altLang="ko-KR" sz="1400" spc="15" dirty="0" err="1">
                <a:solidFill>
                  <a:srgbClr val="FFFFFF"/>
                </a:solidFill>
                <a:latin typeface="Arial"/>
                <a:cs typeface="Arial"/>
              </a:rPr>
              <a:t>cont</a:t>
            </a:r>
            <a:r>
              <a:rPr lang="en" altLang="ko-KR" sz="1400" spc="15" dirty="0">
                <a:solidFill>
                  <a:srgbClr val="FFFFFF"/>
                </a:solidFill>
                <a:latin typeface="Arial"/>
                <a:cs typeface="Arial"/>
              </a:rPr>
              <a:t>…)</a:t>
            </a:r>
            <a:endParaRPr lang="en" altLang="ko-KR"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1756250"/>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Definition) Two graph structures </a:t>
                </a:r>
                <a14:m>
                  <m:oMath xmlns:m="http://schemas.openxmlformats.org/officeDocument/2006/math">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𝐾</m:t>
                        </m:r>
                      </m:e>
                      <m:sub>
                        <m:r>
                          <a:rPr lang="en-US" altLang="ko-KR" sz="1000" b="0" i="1" smtClean="0">
                            <a:latin typeface="Cambria Math" panose="02040503050406030204" pitchFamily="18" charset="0"/>
                            <a:cs typeface="Arial"/>
                          </a:rPr>
                          <m:t>1</m:t>
                        </m:r>
                      </m:sub>
                    </m:sSub>
                  </m:oMath>
                </a14:m>
                <a:r>
                  <a:rPr lang="en-US" altLang="ko-KR" sz="1000" i="1" dirty="0">
                    <a:latin typeface="Arial"/>
                    <a:cs typeface="Arial"/>
                  </a:rPr>
                  <a:t> and </a:t>
                </a:r>
                <a14:m>
                  <m:oMath xmlns:m="http://schemas.openxmlformats.org/officeDocument/2006/math">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𝐾</m:t>
                        </m:r>
                      </m:e>
                      <m:sub>
                        <m:r>
                          <a:rPr lang="en-US" altLang="ko-KR" sz="1000" b="0" i="1" smtClean="0">
                            <a:latin typeface="Cambria Math" panose="02040503050406030204" pitchFamily="18" charset="0"/>
                            <a:cs typeface="Arial"/>
                          </a:rPr>
                          <m:t>2</m:t>
                        </m:r>
                      </m:sub>
                    </m:sSub>
                  </m:oMath>
                </a14:m>
                <a:r>
                  <a:rPr lang="en-US" altLang="ko-KR" sz="1000" i="1" dirty="0">
                    <a:latin typeface="Arial"/>
                    <a:cs typeface="Arial"/>
                  </a:rPr>
                  <a:t> over </a:t>
                </a:r>
                <a14:m>
                  <m:oMath xmlns:m="http://schemas.openxmlformats.org/officeDocument/2006/math">
                    <m:r>
                      <m:rPr>
                        <m:nor/>
                      </m:rPr>
                      <a:rPr lang="en-US" altLang="ko-KR" sz="1000" smtClean="0">
                        <a:latin typeface="Cambria Math" panose="02040503050406030204" pitchFamily="18" charset="0"/>
                        <a:cs typeface="Arial"/>
                      </a:rPr>
                      <m:t>X</m:t>
                    </m:r>
                  </m:oMath>
                </a14:m>
                <a:r>
                  <a:rPr lang="en-US" altLang="ko-KR" sz="1000" i="1" dirty="0">
                    <a:latin typeface="Arial"/>
                    <a:cs typeface="Arial"/>
                  </a:rPr>
                  <a:t> are </a:t>
                </a:r>
                <a:r>
                  <a:rPr lang="en-US" altLang="ko-KR" sz="1000" b="1" i="1" dirty="0">
                    <a:latin typeface="Arial"/>
                    <a:cs typeface="Arial"/>
                  </a:rPr>
                  <a:t>I-equivalent</a:t>
                </a:r>
                <a:r>
                  <a:rPr lang="en-US" altLang="ko-KR" sz="1000" i="1" dirty="0">
                    <a:latin typeface="Arial"/>
                    <a:cs typeface="Arial"/>
                  </a:rPr>
                  <a:t> if </a:t>
                </a:r>
                <a14:m>
                  <m:oMath xmlns:m="http://schemas.openxmlformats.org/officeDocument/2006/math">
                    <m:r>
                      <a:rPr lang="en-US" altLang="ko-KR" sz="1000" b="0" i="1" smtClean="0">
                        <a:latin typeface="Cambria Math" panose="02040503050406030204" pitchFamily="18" charset="0"/>
                        <a:cs typeface="Arial"/>
                      </a:rPr>
                      <m:t>𝐼</m:t>
                    </m:r>
                    <m:d>
                      <m:dPr>
                        <m:ctrlPr>
                          <a:rPr lang="en-US" altLang="ko-KR" sz="1000" b="0" i="1" smtClean="0">
                            <a:latin typeface="Cambria Math" panose="02040503050406030204" pitchFamily="18" charset="0"/>
                            <a:cs typeface="Arial"/>
                          </a:rPr>
                        </m:ctrlPr>
                      </m:dPr>
                      <m:e>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𝐾</m:t>
                            </m:r>
                          </m:e>
                          <m:sub>
                            <m:r>
                              <a:rPr lang="en-US" altLang="ko-KR" sz="1000" b="0" i="1" smtClean="0">
                                <a:latin typeface="Cambria Math" panose="02040503050406030204" pitchFamily="18" charset="0"/>
                                <a:cs typeface="Arial"/>
                              </a:rPr>
                              <m:t>1</m:t>
                            </m:r>
                          </m:sub>
                        </m:sSub>
                      </m:e>
                    </m:d>
                    <m:r>
                      <a:rPr lang="en-US" altLang="ko-KR" sz="1000" b="0" i="1" smtClean="0">
                        <a:latin typeface="Cambria Math" panose="02040503050406030204" pitchFamily="18" charset="0"/>
                        <a:cs typeface="Arial"/>
                      </a:rPr>
                      <m:t>=</m:t>
                    </m:r>
                    <m:r>
                      <a:rPr lang="en-US" altLang="ko-KR" sz="1000" b="0" i="1" smtClean="0">
                        <a:latin typeface="Cambria Math" panose="02040503050406030204" pitchFamily="18" charset="0"/>
                        <a:cs typeface="Arial"/>
                      </a:rPr>
                      <m:t>𝐼</m:t>
                    </m:r>
                    <m:r>
                      <a:rPr lang="en-US" altLang="ko-KR" sz="1000" b="0" i="1" smtClean="0">
                        <a:latin typeface="Cambria Math" panose="02040503050406030204" pitchFamily="18" charset="0"/>
                        <a:cs typeface="Arial"/>
                      </a:rPr>
                      <m:t>(</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𝐾</m:t>
                        </m:r>
                      </m:e>
                      <m:sub>
                        <m:r>
                          <a:rPr lang="en-US" altLang="ko-KR" sz="1000" b="0" i="1" smtClean="0">
                            <a:latin typeface="Cambria Math" panose="02040503050406030204" pitchFamily="18" charset="0"/>
                            <a:cs typeface="Arial"/>
                          </a:rPr>
                          <m:t>2</m:t>
                        </m:r>
                      </m:sub>
                    </m:sSub>
                    <m:r>
                      <a:rPr lang="en-US" altLang="ko-KR" sz="1000" b="0" i="1" smtClean="0">
                        <a:latin typeface="Cambria Math" panose="02040503050406030204" pitchFamily="18" charset="0"/>
                        <a:cs typeface="Arial"/>
                      </a:rPr>
                      <m:t>)</m:t>
                    </m:r>
                  </m:oMath>
                </a14:m>
                <a:r>
                  <a:rPr lang="en-US" altLang="ko-KR" sz="1000" i="1" dirty="0">
                    <a:latin typeface="Arial"/>
                    <a:cs typeface="Arial"/>
                  </a:rPr>
                  <a:t>. The set of all graphs over X is partitioned into a set of mutually exclusive and exhaustive I-equivalence classes, which are the set of equivalence classes induced by the I-equivalence relation.</a:t>
                </a:r>
              </a:p>
              <a:p>
                <a:pPr marL="184150" indent="-171450">
                  <a:lnSpc>
                    <a:spcPct val="100000"/>
                  </a:lnSpc>
                  <a:spcBef>
                    <a:spcPts val="95"/>
                  </a:spcBef>
                  <a:buFont typeface="Arial" panose="020B0604020202020204" pitchFamily="34" charset="0"/>
                  <a:buChar char="•"/>
                  <a:tabLst>
                    <a:tab pos="224154" algn="l"/>
                  </a:tabLst>
                </a:pPr>
                <a:endParaRPr lang="en-US" altLang="ko-KR" sz="1000" i="1"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Definition) The </a:t>
                </a:r>
                <a:r>
                  <a:rPr lang="en-US" altLang="ko-KR" sz="1000" b="1" i="1" dirty="0">
                    <a:latin typeface="Arial"/>
                    <a:cs typeface="Arial"/>
                  </a:rPr>
                  <a:t>skeleton</a:t>
                </a:r>
                <a:r>
                  <a:rPr lang="en-US" altLang="ko-KR" sz="1000" i="1" dirty="0">
                    <a:latin typeface="Arial"/>
                    <a:cs typeface="Arial"/>
                  </a:rPr>
                  <a:t> of a Bayesian network graph </a:t>
                </a:r>
                <a14:m>
                  <m:oMath xmlns:m="http://schemas.openxmlformats.org/officeDocument/2006/math">
                    <m:r>
                      <m:rPr>
                        <m:nor/>
                      </m:rPr>
                      <a:rPr lang="en-US" altLang="ko-KR" sz="1000" smtClean="0">
                        <a:latin typeface="Cambria Math" panose="02040503050406030204" pitchFamily="18" charset="0"/>
                        <a:cs typeface="Arial"/>
                      </a:rPr>
                      <m:t>G</m:t>
                    </m:r>
                  </m:oMath>
                </a14:m>
                <a:r>
                  <a:rPr lang="en-US" altLang="ko-KR" sz="1000" i="1" dirty="0">
                    <a:latin typeface="Arial"/>
                    <a:cs typeface="Arial"/>
                  </a:rPr>
                  <a:t> over </a:t>
                </a:r>
                <a14:m>
                  <m:oMath xmlns:m="http://schemas.openxmlformats.org/officeDocument/2006/math">
                    <m:r>
                      <m:rPr>
                        <m:nor/>
                      </m:rPr>
                      <a:rPr lang="en-US" altLang="ko-KR" sz="1000" smtClean="0">
                        <a:latin typeface="Cambria Math" panose="02040503050406030204" pitchFamily="18" charset="0"/>
                        <a:cs typeface="Arial"/>
                      </a:rPr>
                      <m:t>X</m:t>
                    </m:r>
                  </m:oMath>
                </a14:m>
                <a:r>
                  <a:rPr lang="en-US" altLang="ko-KR" sz="1000" i="1" dirty="0">
                    <a:latin typeface="Arial"/>
                    <a:cs typeface="Arial"/>
                  </a:rPr>
                  <a:t> is an undirected graph over </a:t>
                </a:r>
                <a14:m>
                  <m:oMath xmlns:m="http://schemas.openxmlformats.org/officeDocument/2006/math">
                    <m:r>
                      <m:rPr>
                        <m:nor/>
                      </m:rPr>
                      <a:rPr lang="en-US" altLang="ko-KR" sz="1000" smtClean="0">
                        <a:latin typeface="Cambria Math" panose="02040503050406030204" pitchFamily="18" charset="0"/>
                        <a:cs typeface="Arial"/>
                      </a:rPr>
                      <m:t>X</m:t>
                    </m:r>
                  </m:oMath>
                </a14:m>
                <a:r>
                  <a:rPr lang="en-US" altLang="ko-KR" sz="1000" i="1" dirty="0">
                    <a:latin typeface="Arial"/>
                    <a:cs typeface="Arial"/>
                  </a:rPr>
                  <a:t> that contains an edge </a:t>
                </a:r>
                <a14:m>
                  <m:oMath xmlns:m="http://schemas.openxmlformats.org/officeDocument/2006/math">
                    <m:r>
                      <m:rPr>
                        <m:nor/>
                      </m:rPr>
                      <a:rPr lang="en-US" altLang="ko-KR" sz="1000" smtClean="0">
                        <a:latin typeface="Cambria Math" panose="02040503050406030204" pitchFamily="18" charset="0"/>
                        <a:cs typeface="Arial"/>
                      </a:rPr>
                      <m:t>{</m:t>
                    </m:r>
                    <m:r>
                      <m:rPr>
                        <m:nor/>
                      </m:rPr>
                      <a:rPr lang="en-US" altLang="ko-KR" sz="1000" b="0" i="0" smtClean="0">
                        <a:latin typeface="Cambria Math" panose="02040503050406030204" pitchFamily="18" charset="0"/>
                        <a:cs typeface="Arial"/>
                      </a:rPr>
                      <m:t>X</m:t>
                    </m:r>
                    <m:r>
                      <m:rPr>
                        <m:nor/>
                      </m:rPr>
                      <a:rPr lang="en-US" altLang="ko-KR" sz="1000" b="0" i="0" smtClean="0">
                        <a:latin typeface="Cambria Math" panose="02040503050406030204" pitchFamily="18" charset="0"/>
                        <a:cs typeface="Arial"/>
                      </a:rPr>
                      <m:t>, </m:t>
                    </m:r>
                    <m:r>
                      <m:rPr>
                        <m:nor/>
                      </m:rPr>
                      <a:rPr lang="en-US" altLang="ko-KR" sz="1000" b="0" i="0" smtClean="0">
                        <a:latin typeface="Cambria Math" panose="02040503050406030204" pitchFamily="18" charset="0"/>
                        <a:cs typeface="Arial"/>
                      </a:rPr>
                      <m:t>Y</m:t>
                    </m:r>
                    <m:r>
                      <m:rPr>
                        <m:nor/>
                      </m:rPr>
                      <a:rPr lang="en-US" altLang="ko-KR" sz="1000" b="0" i="0" smtClean="0">
                        <a:latin typeface="Cambria Math" panose="02040503050406030204" pitchFamily="18" charset="0"/>
                        <a:cs typeface="Arial"/>
                      </a:rPr>
                      <m:t>}</m:t>
                    </m:r>
                  </m:oMath>
                </a14:m>
                <a:r>
                  <a:rPr lang="en-US" altLang="ko-KR" sz="1000" i="1" dirty="0">
                    <a:latin typeface="Arial"/>
                    <a:cs typeface="Arial"/>
                  </a:rPr>
                  <a:t> for every edge </a:t>
                </a:r>
                <a14:m>
                  <m:oMath xmlns:m="http://schemas.openxmlformats.org/officeDocument/2006/math">
                    <m:r>
                      <m:rPr>
                        <m:nor/>
                      </m:rPr>
                      <a:rPr lang="en-US" altLang="ko-KR" sz="1000" smtClean="0">
                        <a:latin typeface="Cambria Math" panose="02040503050406030204" pitchFamily="18" charset="0"/>
                        <a:cs typeface="Arial"/>
                      </a:rPr>
                      <m:t>(</m:t>
                    </m:r>
                    <m:r>
                      <m:rPr>
                        <m:nor/>
                      </m:rPr>
                      <a:rPr lang="en-US" altLang="ko-KR" sz="1000" b="0" i="0" smtClean="0">
                        <a:latin typeface="Cambria Math" panose="02040503050406030204" pitchFamily="18" charset="0"/>
                        <a:cs typeface="Arial"/>
                      </a:rPr>
                      <m:t>X</m:t>
                    </m:r>
                    <m:r>
                      <m:rPr>
                        <m:nor/>
                      </m:rPr>
                      <a:rPr lang="en-US" altLang="ko-KR" sz="1000" b="0" i="0" smtClean="0">
                        <a:latin typeface="Cambria Math" panose="02040503050406030204" pitchFamily="18" charset="0"/>
                        <a:cs typeface="Arial"/>
                      </a:rPr>
                      <m:t>, </m:t>
                    </m:r>
                    <m:r>
                      <m:rPr>
                        <m:nor/>
                      </m:rPr>
                      <a:rPr lang="en-US" altLang="ko-KR" sz="1000" b="0" i="0" smtClean="0">
                        <a:latin typeface="Cambria Math" panose="02040503050406030204" pitchFamily="18" charset="0"/>
                        <a:cs typeface="Arial"/>
                      </a:rPr>
                      <m:t>Y</m:t>
                    </m:r>
                    <m:r>
                      <m:rPr>
                        <m:nor/>
                      </m:rPr>
                      <a:rPr lang="en-US" altLang="ko-KR" sz="1000" b="0" i="0" smtClean="0">
                        <a:latin typeface="Cambria Math" panose="02040503050406030204" pitchFamily="18" charset="0"/>
                        <a:cs typeface="Arial"/>
                      </a:rPr>
                      <m:t>)</m:t>
                    </m:r>
                  </m:oMath>
                </a14:m>
                <a:r>
                  <a:rPr lang="en-US" altLang="ko-KR" sz="1000" i="1" dirty="0">
                    <a:latin typeface="Arial"/>
                    <a:cs typeface="Arial"/>
                  </a:rPr>
                  <a:t> in </a:t>
                </a:r>
                <a14:m>
                  <m:oMath xmlns:m="http://schemas.openxmlformats.org/officeDocument/2006/math">
                    <m:r>
                      <m:rPr>
                        <m:nor/>
                      </m:rPr>
                      <a:rPr lang="en-US" altLang="ko-KR" sz="1000" smtClean="0">
                        <a:latin typeface="Cambria Math" panose="02040503050406030204" pitchFamily="18" charset="0"/>
                        <a:cs typeface="Arial"/>
                      </a:rPr>
                      <m:t>G</m:t>
                    </m:r>
                    <m:r>
                      <m:rPr>
                        <m:nor/>
                      </m:rPr>
                      <a:rPr lang="en-US" altLang="ko-KR" sz="1000" b="0" i="0" smtClean="0">
                        <a:latin typeface="Cambria Math" panose="02040503050406030204" pitchFamily="18" charset="0"/>
                        <a:cs typeface="Arial"/>
                      </a:rPr>
                      <m:t>.</m:t>
                    </m:r>
                  </m:oMath>
                </a14:m>
                <a:endParaRPr lang="en-US" altLang="ko-KR" sz="1000" i="1"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US" altLang="ko-KR" sz="1000" i="1" dirty="0">
                  <a:latin typeface="Arial"/>
                  <a:cs typeface="Arial"/>
                </a:endParaRPr>
              </a:p>
              <a:p>
                <a:pPr marL="12700">
                  <a:lnSpc>
                    <a:spcPct val="100000"/>
                  </a:lnSpc>
                  <a:spcBef>
                    <a:spcPts val="95"/>
                  </a:spcBef>
                  <a:tabLst>
                    <a:tab pos="224154" algn="l"/>
                  </a:tabLst>
                </a:pPr>
                <a:endParaRPr lang="en-US" altLang="ko-KR" sz="1000" i="1" dirty="0">
                  <a:latin typeface="Arial"/>
                  <a:cs typeface="Arial"/>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1756250"/>
              </a:xfrm>
              <a:prstGeom prst="rect">
                <a:avLst/>
              </a:prstGeom>
              <a:blipFill>
                <a:blip r:embed="rId3"/>
                <a:stretch>
                  <a:fillRect l="-1667" t="-714"/>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21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12" name="그림 11" descr="개체, 손목시계, 시계이(가) 표시된 사진&#10;&#10;&#10;&#10;자동 생성된 설명">
            <a:extLst>
              <a:ext uri="{FF2B5EF4-FFF2-40B4-BE49-F238E27FC236}">
                <a16:creationId xmlns:a16="http://schemas.microsoft.com/office/drawing/2014/main" id="{B0FA1DBB-E097-1740-988A-EDAFFB304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59" y="2187575"/>
            <a:ext cx="3793810" cy="916584"/>
          </a:xfrm>
          <a:prstGeom prst="rect">
            <a:avLst/>
          </a:prstGeom>
        </p:spPr>
      </p:pic>
    </p:spTree>
    <p:extLst>
      <p:ext uri="{BB962C8B-B14F-4D97-AF65-F5344CB8AC3E}">
        <p14:creationId xmlns:p14="http://schemas.microsoft.com/office/powerpoint/2010/main" val="2180455510"/>
      </p:ext>
    </p:extLst>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a:cs typeface="Arial"/>
              </a:rPr>
              <a:t>Bayesian Structure </a:t>
            </a:r>
            <a:r>
              <a:rPr lang="en-US" altLang="ko-KR" sz="1400" spc="15" dirty="0">
                <a:solidFill>
                  <a:srgbClr val="FFFFFF"/>
                </a:solidFill>
                <a:latin typeface="Arial"/>
                <a:cs typeface="Arial"/>
              </a:rPr>
              <a:t>Learning</a:t>
            </a:r>
            <a:endParaRPr lang="en" altLang="ko-KR"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1294585"/>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*Theorem) Let </a:t>
                </a:r>
                <a14:m>
                  <m:oMath xmlns:m="http://schemas.openxmlformats.org/officeDocument/2006/math">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𝐺</m:t>
                        </m:r>
                      </m:e>
                      <m:sub>
                        <m:r>
                          <a:rPr lang="en-US" altLang="ko-KR" sz="1000" b="0" i="1" smtClean="0">
                            <a:latin typeface="Cambria Math" panose="02040503050406030204" pitchFamily="18" charset="0"/>
                            <a:cs typeface="Arial"/>
                          </a:rPr>
                          <m:t>1</m:t>
                        </m:r>
                      </m:sub>
                    </m:sSub>
                  </m:oMath>
                </a14:m>
                <a:r>
                  <a:rPr lang="en-US" altLang="ko-KR" sz="1000" i="1" dirty="0">
                    <a:latin typeface="Arial"/>
                    <a:cs typeface="Arial"/>
                  </a:rPr>
                  <a:t> and </a:t>
                </a:r>
                <a14:m>
                  <m:oMath xmlns:m="http://schemas.openxmlformats.org/officeDocument/2006/math">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𝐺</m:t>
                        </m:r>
                      </m:e>
                      <m:sub>
                        <m:r>
                          <a:rPr lang="en-US" altLang="ko-KR" sz="1000" b="0" i="1" smtClean="0">
                            <a:latin typeface="Cambria Math" panose="02040503050406030204" pitchFamily="18" charset="0"/>
                            <a:cs typeface="Arial"/>
                          </a:rPr>
                          <m:t>2</m:t>
                        </m:r>
                      </m:sub>
                    </m:sSub>
                  </m:oMath>
                </a14:m>
                <a:r>
                  <a:rPr lang="en-US" altLang="ko-KR" sz="1000" i="1" dirty="0">
                    <a:latin typeface="Arial"/>
                    <a:cs typeface="Arial"/>
                  </a:rPr>
                  <a:t> be two graphs over </a:t>
                </a:r>
                <a14:m>
                  <m:oMath xmlns:m="http://schemas.openxmlformats.org/officeDocument/2006/math">
                    <m:r>
                      <m:rPr>
                        <m:nor/>
                      </m:rPr>
                      <a:rPr lang="en-US" altLang="ko-KR" sz="1000" smtClean="0">
                        <a:latin typeface="Cambria Math" panose="02040503050406030204" pitchFamily="18" charset="0"/>
                        <a:cs typeface="Arial"/>
                      </a:rPr>
                      <m:t>X</m:t>
                    </m:r>
                    <m:r>
                      <m:rPr>
                        <m:nor/>
                      </m:rPr>
                      <a:rPr lang="en-US" altLang="ko-KR" sz="1000" b="0" i="0" smtClean="0">
                        <a:latin typeface="Cambria Math" panose="02040503050406030204" pitchFamily="18" charset="0"/>
                        <a:cs typeface="Arial"/>
                      </a:rPr>
                      <m:t>.</m:t>
                    </m:r>
                  </m:oMath>
                </a14:m>
                <a:r>
                  <a:rPr lang="en-US" altLang="ko-KR" sz="1000" i="1" dirty="0">
                    <a:latin typeface="Arial"/>
                    <a:cs typeface="Arial"/>
                  </a:rPr>
                  <a:t> If </a:t>
                </a:r>
                <a14:m>
                  <m:oMath xmlns:m="http://schemas.openxmlformats.org/officeDocument/2006/math">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𝐺</m:t>
                        </m:r>
                      </m:e>
                      <m:sub>
                        <m:r>
                          <a:rPr lang="en-US" altLang="ko-KR" sz="1000" b="0" i="1" smtClean="0">
                            <a:latin typeface="Cambria Math" panose="02040503050406030204" pitchFamily="18" charset="0"/>
                            <a:cs typeface="Arial"/>
                          </a:rPr>
                          <m:t>1</m:t>
                        </m:r>
                      </m:sub>
                    </m:sSub>
                  </m:oMath>
                </a14:m>
                <a:r>
                  <a:rPr lang="en-US" altLang="ko-KR" sz="1000" i="1" dirty="0">
                    <a:latin typeface="Arial"/>
                    <a:cs typeface="Arial"/>
                  </a:rPr>
                  <a:t> and </a:t>
                </a:r>
                <a14:m>
                  <m:oMath xmlns:m="http://schemas.openxmlformats.org/officeDocument/2006/math">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𝐺</m:t>
                        </m:r>
                      </m:e>
                      <m:sub>
                        <m:r>
                          <a:rPr lang="en-US" altLang="ko-KR" sz="1000" b="0" i="1" smtClean="0">
                            <a:latin typeface="Cambria Math" panose="02040503050406030204" pitchFamily="18" charset="0"/>
                            <a:cs typeface="Arial"/>
                          </a:rPr>
                          <m:t>2</m:t>
                        </m:r>
                      </m:sub>
                    </m:sSub>
                  </m:oMath>
                </a14:m>
                <a:r>
                  <a:rPr lang="en-US" altLang="ko-KR" sz="1000" i="1" dirty="0">
                    <a:latin typeface="Arial"/>
                    <a:cs typeface="Arial"/>
                  </a:rPr>
                  <a:t> have the same </a:t>
                </a:r>
                <a:r>
                  <a:rPr lang="en-US" altLang="ko-KR" sz="1000" b="1" i="1" dirty="0">
                    <a:latin typeface="Arial"/>
                    <a:cs typeface="Arial"/>
                  </a:rPr>
                  <a:t>skeleton</a:t>
                </a:r>
                <a:r>
                  <a:rPr lang="en-US" altLang="ko-KR" sz="1000" i="1" dirty="0">
                    <a:latin typeface="Arial"/>
                    <a:cs typeface="Arial"/>
                  </a:rPr>
                  <a:t> and the same set of </a:t>
                </a:r>
                <a:r>
                  <a:rPr lang="en-US" altLang="ko-KR" sz="1000" b="1" i="1" dirty="0">
                    <a:latin typeface="Arial"/>
                    <a:cs typeface="Arial"/>
                  </a:rPr>
                  <a:t>v-structures</a:t>
                </a:r>
                <a:r>
                  <a:rPr lang="en-US" altLang="ko-KR" sz="1000" i="1" dirty="0">
                    <a:latin typeface="Arial"/>
                    <a:cs typeface="Arial"/>
                  </a:rPr>
                  <a:t> then they are </a:t>
                </a:r>
                <a:r>
                  <a:rPr lang="en-US" altLang="ko-KR" sz="1000" b="1" i="1" dirty="0">
                    <a:latin typeface="Arial"/>
                    <a:cs typeface="Arial"/>
                  </a:rPr>
                  <a:t>I-equivalent</a:t>
                </a:r>
              </a:p>
              <a:p>
                <a:pPr marL="184150" indent="-171450">
                  <a:lnSpc>
                    <a:spcPct val="100000"/>
                  </a:lnSpc>
                  <a:spcBef>
                    <a:spcPts val="95"/>
                  </a:spcBef>
                  <a:buFont typeface="Arial" panose="020B0604020202020204" pitchFamily="34" charset="0"/>
                  <a:buChar char="•"/>
                  <a:tabLst>
                    <a:tab pos="224154" algn="l"/>
                  </a:tabLst>
                </a:pPr>
                <a:endParaRPr lang="en-US" altLang="ko-KR" sz="1000" i="1"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This is one of the most important building blocks in the structure learning.</a:t>
                </a:r>
              </a:p>
              <a:p>
                <a:pPr marL="184150" indent="-171450">
                  <a:lnSpc>
                    <a:spcPct val="100000"/>
                  </a:lnSpc>
                  <a:spcBef>
                    <a:spcPts val="95"/>
                  </a:spcBef>
                  <a:buFont typeface="Arial" panose="020B0604020202020204" pitchFamily="34" charset="0"/>
                  <a:buChar char="•"/>
                  <a:tabLst>
                    <a:tab pos="224154" algn="l"/>
                  </a:tabLst>
                </a:pPr>
                <a:endParaRPr lang="en-US" altLang="ko-KR" sz="10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From here, I’ll borrow some slides of [32] </a:t>
                </a:r>
                <a:r>
                  <a:rPr lang="en" altLang="ko-KR" sz="1000" dirty="0">
                    <a:latin typeface="Arial" panose="020B0604020202020204" pitchFamily="34" charset="0"/>
                    <a:cs typeface="Arial" panose="020B0604020202020204" pitchFamily="34" charset="0"/>
                  </a:rPr>
                  <a:t>Eberhardt’s.</a:t>
                </a:r>
                <a:endParaRPr lang="en-US" altLang="ko-KR" sz="1000" dirty="0">
                  <a:latin typeface="Arial"/>
                  <a:cs typeface="Arial"/>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1294585"/>
              </a:xfrm>
              <a:prstGeom prst="rect">
                <a:avLst/>
              </a:prstGeom>
              <a:blipFill>
                <a:blip r:embed="rId3"/>
                <a:stretch>
                  <a:fillRect l="-1667" t="-971" r="-1333" b="-4854"/>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22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1969782391"/>
      </p:ext>
    </p:extLst>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BE3E688F-DC2D-FF4A-A89E-93B3F385BBD8}"/>
              </a:ext>
            </a:extLst>
          </p:cNvPr>
          <p:cNvPicPr>
            <a:picLocks noChangeAspect="1"/>
          </p:cNvPicPr>
          <p:nvPr/>
        </p:nvPicPr>
        <p:blipFill>
          <a:blip r:embed="rId2"/>
          <a:stretch>
            <a:fillRect/>
          </a:stretch>
        </p:blipFill>
        <p:spPr>
          <a:xfrm>
            <a:off x="0" y="4012"/>
            <a:ext cx="4610100" cy="3452726"/>
          </a:xfrm>
          <a:prstGeom prst="rect">
            <a:avLst/>
          </a:prstGeom>
        </p:spPr>
      </p:pic>
    </p:spTree>
    <p:extLst>
      <p:ext uri="{BB962C8B-B14F-4D97-AF65-F5344CB8AC3E}">
        <p14:creationId xmlns:p14="http://schemas.microsoft.com/office/powerpoint/2010/main" val="2441396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31BB83FE-4AD4-2844-865F-753FE18E7DFC}"/>
              </a:ext>
            </a:extLst>
          </p:cNvPr>
          <p:cNvPicPr>
            <a:picLocks noChangeAspect="1"/>
          </p:cNvPicPr>
          <p:nvPr/>
        </p:nvPicPr>
        <p:blipFill>
          <a:blip r:embed="rId2"/>
          <a:stretch>
            <a:fillRect/>
          </a:stretch>
        </p:blipFill>
        <p:spPr>
          <a:xfrm>
            <a:off x="0" y="4012"/>
            <a:ext cx="4610100" cy="3452726"/>
          </a:xfrm>
          <a:prstGeom prst="rect">
            <a:avLst/>
          </a:prstGeom>
        </p:spPr>
      </p:pic>
    </p:spTree>
    <p:extLst>
      <p:ext uri="{BB962C8B-B14F-4D97-AF65-F5344CB8AC3E}">
        <p14:creationId xmlns:p14="http://schemas.microsoft.com/office/powerpoint/2010/main" val="2535261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1BC7AB35-EDB0-3442-B1DF-BA46E79F4404}"/>
              </a:ext>
            </a:extLst>
          </p:cNvPr>
          <p:cNvPicPr>
            <a:picLocks noChangeAspect="1"/>
          </p:cNvPicPr>
          <p:nvPr/>
        </p:nvPicPr>
        <p:blipFill>
          <a:blip r:embed="rId2"/>
          <a:stretch>
            <a:fillRect/>
          </a:stretch>
        </p:blipFill>
        <p:spPr>
          <a:xfrm>
            <a:off x="0" y="4012"/>
            <a:ext cx="4610100" cy="3452726"/>
          </a:xfrm>
          <a:prstGeom prst="rect">
            <a:avLst/>
          </a:prstGeom>
        </p:spPr>
      </p:pic>
    </p:spTree>
    <p:extLst>
      <p:ext uri="{BB962C8B-B14F-4D97-AF65-F5344CB8AC3E}">
        <p14:creationId xmlns:p14="http://schemas.microsoft.com/office/powerpoint/2010/main" val="1428998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021C1170-3E7B-DE43-AC9A-AAE1175E006A}"/>
              </a:ext>
            </a:extLst>
          </p:cNvPr>
          <p:cNvPicPr>
            <a:picLocks noChangeAspect="1"/>
          </p:cNvPicPr>
          <p:nvPr/>
        </p:nvPicPr>
        <p:blipFill>
          <a:blip r:embed="rId2"/>
          <a:stretch>
            <a:fillRect/>
          </a:stretch>
        </p:blipFill>
        <p:spPr>
          <a:xfrm>
            <a:off x="0" y="4012"/>
            <a:ext cx="4610100" cy="3452726"/>
          </a:xfrm>
          <a:prstGeom prst="rect">
            <a:avLst/>
          </a:prstGeom>
        </p:spPr>
      </p:pic>
    </p:spTree>
    <p:extLst>
      <p:ext uri="{BB962C8B-B14F-4D97-AF65-F5344CB8AC3E}">
        <p14:creationId xmlns:p14="http://schemas.microsoft.com/office/powerpoint/2010/main" val="1164206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18E13C91-6CA8-5F43-B17D-A25C5E2532AA}"/>
              </a:ext>
            </a:extLst>
          </p:cNvPr>
          <p:cNvPicPr>
            <a:picLocks noChangeAspect="1"/>
          </p:cNvPicPr>
          <p:nvPr/>
        </p:nvPicPr>
        <p:blipFill>
          <a:blip r:embed="rId2"/>
          <a:stretch>
            <a:fillRect/>
          </a:stretch>
        </p:blipFill>
        <p:spPr>
          <a:xfrm>
            <a:off x="0" y="4012"/>
            <a:ext cx="4610100" cy="3452726"/>
          </a:xfrm>
          <a:prstGeom prst="rect">
            <a:avLst/>
          </a:prstGeom>
        </p:spPr>
      </p:pic>
    </p:spTree>
    <p:extLst>
      <p:ext uri="{BB962C8B-B14F-4D97-AF65-F5344CB8AC3E}">
        <p14:creationId xmlns:p14="http://schemas.microsoft.com/office/powerpoint/2010/main" val="3584053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BC974FEA-84FA-334B-8BB2-F9FD23310C3F}"/>
              </a:ext>
            </a:extLst>
          </p:cNvPr>
          <p:cNvPicPr>
            <a:picLocks noChangeAspect="1"/>
          </p:cNvPicPr>
          <p:nvPr/>
        </p:nvPicPr>
        <p:blipFill>
          <a:blip r:embed="rId2"/>
          <a:stretch>
            <a:fillRect/>
          </a:stretch>
        </p:blipFill>
        <p:spPr>
          <a:xfrm>
            <a:off x="0" y="4012"/>
            <a:ext cx="4610100" cy="3452726"/>
          </a:xfrm>
          <a:prstGeom prst="rect">
            <a:avLst/>
          </a:prstGeom>
        </p:spPr>
      </p:pic>
    </p:spTree>
    <p:extLst>
      <p:ext uri="{BB962C8B-B14F-4D97-AF65-F5344CB8AC3E}">
        <p14:creationId xmlns:p14="http://schemas.microsoft.com/office/powerpoint/2010/main" val="3579560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a:extLst>
              <a:ext uri="{FF2B5EF4-FFF2-40B4-BE49-F238E27FC236}">
                <a16:creationId xmlns:a16="http://schemas.microsoft.com/office/drawing/2014/main" id="{BD4FDE0A-E332-0543-9AB8-A1F9E2669DA2}"/>
              </a:ext>
            </a:extLst>
          </p:cNvPr>
          <p:cNvPicPr>
            <a:picLocks noChangeAspect="1"/>
          </p:cNvPicPr>
          <p:nvPr/>
        </p:nvPicPr>
        <p:blipFill>
          <a:blip r:embed="rId2"/>
          <a:stretch>
            <a:fillRect/>
          </a:stretch>
        </p:blipFill>
        <p:spPr>
          <a:xfrm>
            <a:off x="0" y="4012"/>
            <a:ext cx="4610100" cy="3452726"/>
          </a:xfrm>
          <a:prstGeom prst="rect">
            <a:avLst/>
          </a:prstGeom>
        </p:spPr>
      </p:pic>
    </p:spTree>
    <p:extLst>
      <p:ext uri="{BB962C8B-B14F-4D97-AF65-F5344CB8AC3E}">
        <p14:creationId xmlns:p14="http://schemas.microsoft.com/office/powerpoint/2010/main" val="2043314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r>
              <a:rPr lang="en" altLang="ko-KR" spc="15" dirty="0">
                <a:solidFill>
                  <a:srgbClr val="FFFFFF"/>
                </a:solidFill>
              </a:rPr>
              <a:t>Why NAS(Neural Architecture Search)?</a:t>
            </a:r>
            <a:endParaRPr kumimoji="1" lang="ko-KR" altLang="en-US"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691514" y="1577975"/>
            <a:ext cx="3227070" cy="307777"/>
          </a:xfrm>
        </p:spPr>
        <p:txBody>
          <a:bodyPr/>
          <a:lstStyle/>
          <a:p>
            <a:pPr algn="ctr"/>
            <a:r>
              <a:rPr kumimoji="1" lang="en-US" altLang="ko-KR" sz="2000" dirty="0"/>
              <a:t>Why NAS?</a:t>
            </a:r>
            <a:endParaRPr kumimoji="1" lang="ko-KR" altLang="en-US" sz="2000" dirty="0"/>
          </a:p>
        </p:txBody>
      </p:sp>
    </p:spTree>
    <p:extLst>
      <p:ext uri="{BB962C8B-B14F-4D97-AF65-F5344CB8AC3E}">
        <p14:creationId xmlns:p14="http://schemas.microsoft.com/office/powerpoint/2010/main" val="3261684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nSpc>
                <a:spcPct val="100000"/>
              </a:lnSpc>
              <a:spcBef>
                <a:spcPts val="135"/>
              </a:spcBef>
            </a:pPr>
            <a:r>
              <a:rPr lang="en" altLang="ko-KR" spc="15" dirty="0">
                <a:solidFill>
                  <a:srgbClr val="FFFFFF"/>
                </a:solidFill>
              </a:rPr>
              <a:t>A Direct Approach using Causal Discovery</a:t>
            </a:r>
            <a:endParaRPr lang="en" altLang="ko-KR"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255886"/>
            <a:ext cx="4267200" cy="948978"/>
          </a:xfrm>
        </p:spPr>
        <p:txBody>
          <a:bodyPr/>
          <a:lstStyle/>
          <a:p>
            <a:pPr marL="12700" algn="ctr">
              <a:spcBef>
                <a:spcPts val="95"/>
              </a:spcBef>
              <a:tabLst>
                <a:tab pos="224154" algn="l"/>
              </a:tabLst>
            </a:pPr>
            <a:r>
              <a:rPr lang="en" altLang="ko-KR" sz="2000" spc="-5" dirty="0">
                <a:latin typeface="Arial"/>
                <a:cs typeface="Arial"/>
              </a:rPr>
              <a:t>A Direct Approach</a:t>
            </a:r>
          </a:p>
          <a:p>
            <a:pPr marL="12700" algn="ctr">
              <a:spcBef>
                <a:spcPts val="95"/>
              </a:spcBef>
              <a:tabLst>
                <a:tab pos="224154" algn="l"/>
              </a:tabLst>
            </a:pPr>
            <a:r>
              <a:rPr lang="en" altLang="ko-KR" sz="2000" spc="-5" dirty="0">
                <a:latin typeface="Arial"/>
                <a:cs typeface="Arial"/>
              </a:rPr>
              <a:t>using</a:t>
            </a:r>
          </a:p>
          <a:p>
            <a:pPr marL="12700" algn="ctr">
              <a:spcBef>
                <a:spcPts val="95"/>
              </a:spcBef>
              <a:tabLst>
                <a:tab pos="224154" algn="l"/>
              </a:tabLst>
            </a:pPr>
            <a:r>
              <a:rPr lang="en" altLang="ko-KR" sz="2000" spc="-5" dirty="0">
                <a:latin typeface="Arial"/>
                <a:cs typeface="Arial"/>
              </a:rPr>
              <a:t>Causal Discovery</a:t>
            </a:r>
          </a:p>
        </p:txBody>
      </p:sp>
    </p:spTree>
    <p:extLst>
      <p:ext uri="{BB962C8B-B14F-4D97-AF65-F5344CB8AC3E}">
        <p14:creationId xmlns:p14="http://schemas.microsoft.com/office/powerpoint/2010/main" val="1377875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sz="1400" spc="15" dirty="0">
                <a:solidFill>
                  <a:srgbClr val="FFFFFF"/>
                </a:solidFill>
                <a:latin typeface="Arial"/>
                <a:cs typeface="Arial"/>
              </a:rPr>
              <a:t>Constructing DNN by BN Structure Learning</a:t>
            </a:r>
            <a:endParaRPr sz="1400" dirty="0">
              <a:latin typeface="Arial"/>
              <a:cs typeface="Arial"/>
            </a:endParaRPr>
          </a:p>
        </p:txBody>
      </p:sp>
      <p:sp>
        <p:nvSpPr>
          <p:cNvPr id="3" name="object 3"/>
          <p:cNvSpPr txBox="1"/>
          <p:nvPr/>
        </p:nvSpPr>
        <p:spPr>
          <a:xfrm>
            <a:off x="95300" y="587375"/>
            <a:ext cx="2209750" cy="2482090"/>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900" dirty="0">
                <a:latin typeface="Arial"/>
                <a:cs typeface="Arial"/>
              </a:rPr>
              <a:t>We now know that there is a way that finds the structure which fits the data.</a:t>
            </a:r>
          </a:p>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900" dirty="0">
                <a:latin typeface="Arial"/>
                <a:cs typeface="Arial"/>
              </a:rPr>
              <a:t>[1]</a:t>
            </a:r>
            <a:r>
              <a:rPr lang="ko-KR" altLang="en-US" sz="900" dirty="0">
                <a:latin typeface="Arial"/>
                <a:cs typeface="Arial"/>
              </a:rPr>
              <a:t> </a:t>
            </a:r>
            <a:r>
              <a:rPr lang="en-US" altLang="ko-KR" sz="900" dirty="0" err="1">
                <a:latin typeface="Arial"/>
                <a:cs typeface="Arial"/>
              </a:rPr>
              <a:t>Rohekear</a:t>
            </a:r>
            <a:r>
              <a:rPr lang="en-US" altLang="ko-KR" sz="900" dirty="0">
                <a:latin typeface="Arial"/>
                <a:cs typeface="Arial"/>
              </a:rPr>
              <a:t> et al.</a:t>
            </a:r>
            <a:r>
              <a:rPr lang="ko-KR" altLang="en-US" sz="900" dirty="0">
                <a:latin typeface="Arial"/>
                <a:cs typeface="Arial"/>
              </a:rPr>
              <a:t> </a:t>
            </a:r>
            <a:r>
              <a:rPr lang="en-US" altLang="ko-KR" sz="900" dirty="0">
                <a:latin typeface="Arial"/>
                <a:cs typeface="Arial"/>
              </a:rPr>
              <a:t>introduced a method to find independence from shallow to deep level. </a:t>
            </a:r>
          </a:p>
          <a:p>
            <a:pPr marL="641350" lvl="1" indent="-171450">
              <a:spcBef>
                <a:spcPts val="95"/>
              </a:spcBef>
              <a:buFont typeface="Arial" panose="020B0604020202020204" pitchFamily="34" charset="0"/>
              <a:buChar char="•"/>
              <a:tabLst>
                <a:tab pos="224154" algn="l"/>
              </a:tabLst>
            </a:pPr>
            <a:r>
              <a:rPr lang="en-US" altLang="ko-KR" sz="900" dirty="0">
                <a:latin typeface="Arial"/>
                <a:cs typeface="Arial"/>
              </a:rPr>
              <a:t>This is done by searching an autonomous structure like (e).</a:t>
            </a:r>
          </a:p>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900" dirty="0">
                <a:latin typeface="Arial"/>
                <a:cs typeface="Arial"/>
              </a:rPr>
              <a:t>Then, the algorithm finds a [33] stochastic inverse to generate a sigmoid-belief-network-like structure.</a:t>
            </a:r>
          </a:p>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900" dirty="0">
                <a:latin typeface="Arial"/>
                <a:cs typeface="Arial"/>
              </a:rPr>
              <a:t>Finally, the structure is converted to a fully-connected network.</a:t>
            </a:r>
          </a:p>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31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12" name="그림 11" descr="텍스트, 지도이(가) 표시된 사진&#10;&#10;&#10;&#10;자동 생성된 설명">
            <a:extLst>
              <a:ext uri="{FF2B5EF4-FFF2-40B4-BE49-F238E27FC236}">
                <a16:creationId xmlns:a16="http://schemas.microsoft.com/office/drawing/2014/main" id="{BF98D9C0-6D03-1A46-92B4-BD6284E89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703" y="815975"/>
            <a:ext cx="1796660" cy="1890757"/>
          </a:xfrm>
          <a:prstGeom prst="rect">
            <a:avLst/>
          </a:prstGeom>
        </p:spPr>
      </p:pic>
    </p:spTree>
    <p:extLst>
      <p:ext uri="{BB962C8B-B14F-4D97-AF65-F5344CB8AC3E}">
        <p14:creationId xmlns:p14="http://schemas.microsoft.com/office/powerpoint/2010/main" val="1956289296"/>
      </p:ext>
    </p:extLst>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a:cs typeface="Arial"/>
              </a:rPr>
              <a:t>Constructing DNN by BN Structure Learning (</a:t>
            </a:r>
            <a:r>
              <a:rPr lang="en" altLang="ko-KR" sz="1400" spc="15" dirty="0" err="1">
                <a:solidFill>
                  <a:srgbClr val="FFFFFF"/>
                </a:solidFill>
                <a:latin typeface="Arial"/>
                <a:cs typeface="Arial"/>
              </a:rPr>
              <a:t>cont</a:t>
            </a:r>
            <a:r>
              <a:rPr lang="en" altLang="ko-KR" sz="1400" spc="15" dirty="0">
                <a:solidFill>
                  <a:srgbClr val="FFFFFF"/>
                </a:solidFill>
                <a:latin typeface="Arial"/>
                <a:cs typeface="Arial"/>
              </a:rPr>
              <a:t>…)</a:t>
            </a:r>
            <a:endParaRPr lang="en" altLang="ko-KR" sz="1400" dirty="0">
              <a:latin typeface="Arial"/>
              <a:cs typeface="Arial"/>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32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35951"/>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US" altLang="ko-KR" sz="900" dirty="0">
              <a:latin typeface="Arial"/>
              <a:cs typeface="Arial"/>
            </a:endParaRPr>
          </a:p>
          <a:p>
            <a:pPr marL="12700">
              <a:lnSpc>
                <a:spcPct val="100000"/>
              </a:lnSpc>
              <a:spcBef>
                <a:spcPts val="95"/>
              </a:spcBef>
              <a:tabLst>
                <a:tab pos="224154" algn="l"/>
              </a:tabLst>
            </a:pPr>
            <a:endParaRPr lang="en-US" altLang="ko-KR" sz="900" dirty="0">
              <a:latin typeface="Arial"/>
              <a:cs typeface="Arial"/>
            </a:endParaRPr>
          </a:p>
          <a:p>
            <a:pPr marL="12700">
              <a:lnSpc>
                <a:spcPct val="100000"/>
              </a:lnSpc>
              <a:spcBef>
                <a:spcPts val="95"/>
              </a:spcBef>
              <a:tabLst>
                <a:tab pos="224154" algn="l"/>
              </a:tabLst>
            </a:pPr>
            <a:endParaRPr lang="en-US"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900" dirty="0">
                <a:latin typeface="Arial"/>
                <a:cs typeface="Arial"/>
              </a:rPr>
              <a:t>Experiment has been conducted by using existing CNNs as feature extractors and use the learned structure above the CNNS to classify data.</a:t>
            </a:r>
          </a:p>
          <a:p>
            <a:pPr marL="641350" lvl="1" indent="-171450">
              <a:spcBef>
                <a:spcPts val="95"/>
              </a:spcBef>
              <a:buFont typeface="Arial" panose="020B0604020202020204" pitchFamily="34" charset="0"/>
              <a:buChar char="•"/>
              <a:tabLst>
                <a:tab pos="224154" algn="l"/>
              </a:tabLst>
            </a:pPr>
            <a:r>
              <a:rPr lang="en-US" altLang="ko-KR" sz="900" dirty="0">
                <a:latin typeface="Arial"/>
                <a:cs typeface="Arial"/>
              </a:rPr>
              <a:t>Advantages</a:t>
            </a:r>
          </a:p>
          <a:p>
            <a:pPr marL="1098550" lvl="2" indent="-171450">
              <a:spcBef>
                <a:spcPts val="95"/>
              </a:spcBef>
              <a:buFont typeface="Arial" panose="020B0604020202020204" pitchFamily="34" charset="0"/>
              <a:buChar char="•"/>
              <a:tabLst>
                <a:tab pos="224154" algn="l"/>
              </a:tabLst>
            </a:pPr>
            <a:r>
              <a:rPr lang="en-US" altLang="ko-KR" sz="900" dirty="0">
                <a:latin typeface="Arial"/>
                <a:cs typeface="Arial"/>
              </a:rPr>
              <a:t>The size of the learned network is small compared to the vanilla fully-connected network.</a:t>
            </a:r>
          </a:p>
          <a:p>
            <a:pPr marL="1098550" lvl="2" indent="-171450">
              <a:spcBef>
                <a:spcPts val="95"/>
              </a:spcBef>
              <a:buFont typeface="Arial" panose="020B0604020202020204" pitchFamily="34" charset="0"/>
              <a:buChar char="•"/>
              <a:tabLst>
                <a:tab pos="224154" algn="l"/>
              </a:tabLst>
            </a:pPr>
            <a:r>
              <a:rPr lang="en-US" altLang="ko-KR" sz="900" dirty="0">
                <a:latin typeface="Arial"/>
                <a:cs typeface="Arial"/>
              </a:rPr>
              <a:t>There is a slight performance gain.</a:t>
            </a:r>
          </a:p>
          <a:p>
            <a:pPr marL="641350" lvl="1" indent="-171450">
              <a:spcBef>
                <a:spcPts val="95"/>
              </a:spcBef>
              <a:buFont typeface="Arial" panose="020B0604020202020204" pitchFamily="34" charset="0"/>
              <a:buChar char="•"/>
              <a:tabLst>
                <a:tab pos="224154" algn="l"/>
              </a:tabLst>
            </a:pPr>
            <a:r>
              <a:rPr lang="en-US" altLang="ko-KR" sz="900" dirty="0">
                <a:latin typeface="Arial"/>
                <a:cs typeface="Arial"/>
              </a:rPr>
              <a:t>Drawbacks</a:t>
            </a:r>
          </a:p>
          <a:p>
            <a:pPr marL="1098550" lvl="2" indent="-171450">
              <a:spcBef>
                <a:spcPts val="95"/>
              </a:spcBef>
              <a:buFont typeface="Arial" panose="020B0604020202020204" pitchFamily="34" charset="0"/>
              <a:buChar char="•"/>
              <a:tabLst>
                <a:tab pos="224154" algn="l"/>
              </a:tabLst>
            </a:pPr>
            <a:r>
              <a:rPr lang="en-US" altLang="ko-KR" sz="900" dirty="0">
                <a:latin typeface="Arial"/>
                <a:cs typeface="Arial"/>
              </a:rPr>
              <a:t>Without existing CNNs, the learned network itself has </a:t>
            </a:r>
            <a:r>
              <a:rPr lang="en-US" altLang="ko-KR" sz="900">
                <a:latin typeface="Arial"/>
                <a:cs typeface="Arial"/>
              </a:rPr>
              <a:t>no practical use.</a:t>
            </a:r>
            <a:r>
              <a:rPr lang="en-US" altLang="ko-KR" sz="1000" i="1">
                <a:latin typeface="Arial"/>
                <a:cs typeface="Arial"/>
              </a:rPr>
              <a:t> </a:t>
            </a:r>
            <a:endParaRPr lang="en-US" altLang="ko-KR" sz="1000" i="1" dirty="0">
              <a:latin typeface="Arial"/>
              <a:cs typeface="Arial"/>
            </a:endParaRPr>
          </a:p>
        </p:txBody>
      </p:sp>
      <p:pic>
        <p:nvPicPr>
          <p:cNvPr id="4" name="그림 3" descr="지도, 텍스트이(가) 표시된 사진&#10;&#10;&#10;&#10;자동 생성된 설명">
            <a:extLst>
              <a:ext uri="{FF2B5EF4-FFF2-40B4-BE49-F238E27FC236}">
                <a16:creationId xmlns:a16="http://schemas.microsoft.com/office/drawing/2014/main" id="{0BF3DFA0-2CA9-E142-99DD-9710CC25F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708" y="564763"/>
            <a:ext cx="2452599" cy="885661"/>
          </a:xfrm>
          <a:prstGeom prst="rect">
            <a:avLst/>
          </a:prstGeom>
        </p:spPr>
      </p:pic>
    </p:spTree>
    <p:extLst>
      <p:ext uri="{BB962C8B-B14F-4D97-AF65-F5344CB8AC3E}">
        <p14:creationId xmlns:p14="http://schemas.microsoft.com/office/powerpoint/2010/main" val="4208496254"/>
      </p:ext>
    </p:extLst>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nSpc>
                <a:spcPct val="100000"/>
              </a:lnSpc>
              <a:spcBef>
                <a:spcPts val="135"/>
              </a:spcBef>
            </a:pPr>
            <a:r>
              <a:rPr lang="en" altLang="ko-KR" spc="15" dirty="0">
                <a:solidFill>
                  <a:srgbClr val="FFFFFF"/>
                </a:solidFill>
              </a:rPr>
              <a:t>Some Primitive Approaches</a:t>
            </a:r>
            <a:endParaRPr lang="en" altLang="ko-KR"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576486"/>
            <a:ext cx="4267200" cy="307777"/>
          </a:xfrm>
        </p:spPr>
        <p:txBody>
          <a:bodyPr/>
          <a:lstStyle/>
          <a:p>
            <a:pPr marL="12700" algn="ctr">
              <a:spcBef>
                <a:spcPts val="95"/>
              </a:spcBef>
              <a:tabLst>
                <a:tab pos="224154" algn="l"/>
              </a:tabLst>
            </a:pPr>
            <a:r>
              <a:rPr lang="en" altLang="ko-KR" sz="2000" spc="-5" dirty="0">
                <a:latin typeface="Arial"/>
                <a:cs typeface="Arial"/>
              </a:rPr>
              <a:t>Some Primitive Approaches</a:t>
            </a:r>
          </a:p>
        </p:txBody>
      </p:sp>
    </p:spTree>
    <p:extLst>
      <p:ext uri="{BB962C8B-B14F-4D97-AF65-F5344CB8AC3E}">
        <p14:creationId xmlns:p14="http://schemas.microsoft.com/office/powerpoint/2010/main" val="3866330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Shortcoming in the applications (</a:t>
            </a:r>
            <a:r>
              <a:rPr lang="en" altLang="ko-KR" sz="1400" spc="15" dirty="0" err="1">
                <a:solidFill>
                  <a:srgbClr val="FFFFFF"/>
                </a:solidFill>
                <a:latin typeface="Arial" panose="020B0604020202020204" pitchFamily="34" charset="0"/>
                <a:cs typeface="Arial" panose="020B0604020202020204" pitchFamily="34" charset="0"/>
              </a:rPr>
              <a:t>cont</a:t>
            </a:r>
            <a:r>
              <a:rPr lang="en" altLang="ko-KR" sz="1400" spc="15" dirty="0">
                <a:solidFill>
                  <a:srgbClr val="FFFFFF"/>
                </a:solidFill>
                <a:latin typeface="Arial" panose="020B0604020202020204" pitchFamily="34" charset="0"/>
                <a:cs typeface="Arial" panose="020B0604020202020204" pitchFamily="34" charset="0"/>
              </a:rPr>
              <a: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34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76988"/>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[4] Network Morphism</a:t>
                </a:r>
              </a:p>
              <a:p>
                <a:pPr marL="641350" lvl="1" indent="-171450">
                  <a:spcBef>
                    <a:spcPts val="95"/>
                  </a:spcBef>
                  <a:buFont typeface="Arial" panose="020B0604020202020204" pitchFamily="34" charset="0"/>
                  <a:buChar char="•"/>
                  <a:tabLst>
                    <a:tab pos="224154" algn="l"/>
                  </a:tabLst>
                </a:pPr>
                <a:r>
                  <a:rPr lang="en-US" altLang="ko-KR" sz="1000" dirty="0">
                    <a:latin typeface="Arial"/>
                    <a:cs typeface="Arial"/>
                  </a:rPr>
                  <a:t>We need to know how to morph a well-trained neural network to a new one with its network function completely preserved.</a:t>
                </a:r>
              </a:p>
              <a:p>
                <a:pPr marL="184150" indent="-171450">
                  <a:lnSpc>
                    <a:spcPct val="100000"/>
                  </a:lnSpc>
                  <a:spcBef>
                    <a:spcPts val="95"/>
                  </a:spcBef>
                  <a:buFont typeface="Arial" panose="020B0604020202020204" pitchFamily="34" charset="0"/>
                  <a:buChar char="•"/>
                  <a:tabLst>
                    <a:tab pos="224154" algn="l"/>
                  </a:tabLst>
                </a:pPr>
                <a:endParaRPr lang="en-US" altLang="ko-KR" sz="10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Definition) A </a:t>
                </a:r>
                <a:r>
                  <a:rPr lang="en-US" altLang="ko-KR" sz="1000" b="1" i="1" dirty="0">
                    <a:latin typeface="Arial"/>
                    <a:cs typeface="Arial"/>
                  </a:rPr>
                  <a:t>function preserving morph </a:t>
                </a:r>
                <a:r>
                  <a:rPr lang="en-US" altLang="ko-KR" sz="1000" i="1" dirty="0">
                    <a:latin typeface="Arial"/>
                    <a:cs typeface="Arial"/>
                  </a:rPr>
                  <a:t>is to choose a new set of parameter </a:t>
                </a:r>
                <a14:m>
                  <m:oMath xmlns:m="http://schemas.openxmlformats.org/officeDocument/2006/math">
                    <m:r>
                      <a:rPr lang="en-US" altLang="ko-KR" sz="1000" b="0" i="1" smtClean="0">
                        <a:latin typeface="Cambria Math" panose="02040503050406030204" pitchFamily="18" charset="0"/>
                        <a:cs typeface="Arial"/>
                      </a:rPr>
                      <m:t>𝜃</m:t>
                    </m:r>
                    <m:r>
                      <a:rPr lang="en-US" altLang="ko-KR" sz="1000" b="0" i="1" smtClean="0">
                        <a:latin typeface="Cambria Math" panose="02040503050406030204" pitchFamily="18" charset="0"/>
                        <a:cs typeface="Arial"/>
                      </a:rPr>
                      <m:t>′</m:t>
                    </m:r>
                  </m:oMath>
                </a14:m>
                <a:r>
                  <a:rPr lang="en-US" altLang="ko-KR" sz="1000" i="1" dirty="0">
                    <a:latin typeface="Arial"/>
                    <a:cs typeface="Arial"/>
                  </a:rPr>
                  <a:t> for a student network </a:t>
                </a:r>
                <a14:m>
                  <m:oMath xmlns:m="http://schemas.openxmlformats.org/officeDocument/2006/math">
                    <m:r>
                      <a:rPr lang="en-US" altLang="ko-KR" sz="1000" b="0" i="1" smtClean="0">
                        <a:latin typeface="Cambria Math" panose="02040503050406030204" pitchFamily="18" charset="0"/>
                        <a:cs typeface="Arial"/>
                      </a:rPr>
                      <m:t>𝑔</m:t>
                    </m:r>
                    <m:r>
                      <a:rPr lang="en-US" altLang="ko-KR" sz="1000" b="0" i="1" smtClean="0">
                        <a:latin typeface="Cambria Math" panose="02040503050406030204" pitchFamily="18" charset="0"/>
                        <a:cs typeface="Arial"/>
                      </a:rPr>
                      <m:t>(</m:t>
                    </m:r>
                    <m:r>
                      <a:rPr lang="en-US" altLang="ko-KR" sz="1000" b="0" i="1" smtClean="0">
                        <a:latin typeface="Cambria Math" panose="02040503050406030204" pitchFamily="18" charset="0"/>
                        <a:cs typeface="Arial"/>
                      </a:rPr>
                      <m:t>𝑥</m:t>
                    </m:r>
                    <m:r>
                      <a:rPr lang="en-US" altLang="ko-KR" sz="1000" b="0" i="1" smtClean="0">
                        <a:latin typeface="Cambria Math" panose="02040503050406030204" pitchFamily="18" charset="0"/>
                        <a:cs typeface="Arial"/>
                      </a:rPr>
                      <m:t>;</m:t>
                    </m:r>
                    <m:sSup>
                      <m:sSupPr>
                        <m:ctrlPr>
                          <a:rPr lang="en-US" altLang="ko-KR" sz="1000" b="0" i="1" smtClean="0">
                            <a:latin typeface="Cambria Math" panose="02040503050406030204" pitchFamily="18" charset="0"/>
                            <a:cs typeface="Arial"/>
                          </a:rPr>
                        </m:ctrlPr>
                      </m:sSupPr>
                      <m:e>
                        <m:r>
                          <a:rPr lang="en-US" altLang="ko-KR" sz="1000" b="0" i="1" smtClean="0">
                            <a:latin typeface="Cambria Math" panose="02040503050406030204" pitchFamily="18" charset="0"/>
                            <a:cs typeface="Arial"/>
                          </a:rPr>
                          <m:t>𝜃</m:t>
                        </m:r>
                      </m:e>
                      <m:sup>
                        <m:r>
                          <a:rPr lang="en-US" altLang="ko-KR" sz="1000" b="0" i="1" smtClean="0">
                            <a:latin typeface="Cambria Math" panose="02040503050406030204" pitchFamily="18" charset="0"/>
                            <a:cs typeface="Arial"/>
                          </a:rPr>
                          <m:t>′</m:t>
                        </m:r>
                      </m:sup>
                    </m:sSup>
                    <m:r>
                      <a:rPr lang="en-US" altLang="ko-KR" sz="1000" b="0" i="1" smtClean="0">
                        <a:latin typeface="Cambria Math" panose="02040503050406030204" pitchFamily="18" charset="0"/>
                        <a:cs typeface="Arial"/>
                      </a:rPr>
                      <m:t>)</m:t>
                    </m:r>
                  </m:oMath>
                </a14:m>
                <a:r>
                  <a:rPr lang="en-US" altLang="ko-KR" sz="1000" i="1" dirty="0">
                    <a:latin typeface="Arial"/>
                    <a:cs typeface="Arial"/>
                  </a:rPr>
                  <a:t> such that</a:t>
                </a:r>
              </a:p>
              <a:p>
                <a:pPr marL="184150" indent="-171450">
                  <a:lnSpc>
                    <a:spcPct val="100000"/>
                  </a:lnSpc>
                  <a:spcBef>
                    <a:spcPts val="95"/>
                  </a:spcBef>
                  <a:buFont typeface="Arial" panose="020B0604020202020204" pitchFamily="34" charset="0"/>
                  <a:buChar char="•"/>
                  <a:tabLst>
                    <a:tab pos="224154" algn="l"/>
                  </a:tabLst>
                </a:pPr>
                <a:endParaRPr lang="en-US" altLang="ko-KR" sz="1000" i="1" dirty="0">
                  <a:latin typeface="Arial"/>
                  <a:cs typeface="Arial"/>
                </a:endParaRPr>
              </a:p>
              <a:p>
                <a:pPr marL="469900" lvl="1">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1000" i="1">
                          <a:latin typeface="Cambria Math" panose="02040503050406030204" pitchFamily="18" charset="0"/>
                          <a:cs typeface="Arial"/>
                        </a:rPr>
                        <m:t>∀</m:t>
                      </m:r>
                      <m:r>
                        <a:rPr lang="en-US" altLang="ko-KR" sz="1000" i="1">
                          <a:latin typeface="Cambria Math" panose="02040503050406030204" pitchFamily="18" charset="0"/>
                          <a:cs typeface="Arial"/>
                        </a:rPr>
                        <m:t>𝑥</m:t>
                      </m:r>
                      <m:r>
                        <a:rPr lang="en-US" altLang="ko-KR" sz="1000" i="1">
                          <a:latin typeface="Cambria Math" panose="02040503050406030204" pitchFamily="18" charset="0"/>
                          <a:cs typeface="Arial"/>
                        </a:rPr>
                        <m:t>, </m:t>
                      </m:r>
                      <m:r>
                        <a:rPr lang="en-US" altLang="ko-KR" sz="1000" i="1">
                          <a:latin typeface="Cambria Math" panose="02040503050406030204" pitchFamily="18" charset="0"/>
                          <a:cs typeface="Arial"/>
                        </a:rPr>
                        <m:t>𝑓</m:t>
                      </m:r>
                      <m:d>
                        <m:dPr>
                          <m:ctrlPr>
                            <a:rPr lang="en-US" altLang="ko-KR" sz="1000" i="1">
                              <a:latin typeface="Cambria Math" panose="02040503050406030204" pitchFamily="18" charset="0"/>
                              <a:cs typeface="Arial"/>
                            </a:rPr>
                          </m:ctrlPr>
                        </m:dPr>
                        <m:e>
                          <m:r>
                            <a:rPr lang="en-US" altLang="ko-KR" sz="1000" i="1">
                              <a:latin typeface="Cambria Math" panose="02040503050406030204" pitchFamily="18" charset="0"/>
                              <a:cs typeface="Arial"/>
                            </a:rPr>
                            <m:t>𝑥</m:t>
                          </m:r>
                          <m:r>
                            <a:rPr lang="en-US" altLang="ko-KR" sz="1000" i="1">
                              <a:latin typeface="Cambria Math" panose="02040503050406030204" pitchFamily="18" charset="0"/>
                              <a:cs typeface="Arial"/>
                            </a:rPr>
                            <m:t>;</m:t>
                          </m:r>
                          <m:r>
                            <a:rPr lang="en-US" altLang="ko-KR" sz="1000" i="1">
                              <a:latin typeface="Cambria Math" panose="02040503050406030204" pitchFamily="18" charset="0"/>
                              <a:cs typeface="Arial"/>
                            </a:rPr>
                            <m:t>𝜃</m:t>
                          </m:r>
                        </m:e>
                      </m:d>
                      <m:r>
                        <a:rPr lang="en-US" altLang="ko-KR" sz="1000" i="1">
                          <a:latin typeface="Cambria Math" panose="02040503050406030204" pitchFamily="18" charset="0"/>
                          <a:cs typeface="Arial"/>
                        </a:rPr>
                        <m:t>=</m:t>
                      </m:r>
                      <m:r>
                        <a:rPr lang="en-US" altLang="ko-KR" sz="1000" i="1">
                          <a:latin typeface="Cambria Math" panose="02040503050406030204" pitchFamily="18" charset="0"/>
                          <a:cs typeface="Arial"/>
                        </a:rPr>
                        <m:t>𝑔</m:t>
                      </m:r>
                      <m:r>
                        <a:rPr lang="en-US" altLang="ko-KR" sz="1000" i="1">
                          <a:latin typeface="Cambria Math" panose="02040503050406030204" pitchFamily="18" charset="0"/>
                          <a:cs typeface="Arial"/>
                        </a:rPr>
                        <m:t>(</m:t>
                      </m:r>
                      <m:r>
                        <a:rPr lang="en-US" altLang="ko-KR" sz="1000" i="1">
                          <a:latin typeface="Cambria Math" panose="02040503050406030204" pitchFamily="18" charset="0"/>
                          <a:cs typeface="Arial"/>
                        </a:rPr>
                        <m:t>𝑥</m:t>
                      </m:r>
                      <m:r>
                        <a:rPr lang="en-US" altLang="ko-KR" sz="1000" i="1">
                          <a:latin typeface="Cambria Math" panose="02040503050406030204" pitchFamily="18" charset="0"/>
                          <a:cs typeface="Arial"/>
                        </a:rPr>
                        <m:t>;</m:t>
                      </m:r>
                      <m:sSup>
                        <m:sSupPr>
                          <m:ctrlPr>
                            <a:rPr lang="en-US" altLang="ko-KR" sz="1000" i="1">
                              <a:latin typeface="Cambria Math" panose="02040503050406030204" pitchFamily="18" charset="0"/>
                              <a:cs typeface="Arial"/>
                            </a:rPr>
                          </m:ctrlPr>
                        </m:sSupPr>
                        <m:e>
                          <m:r>
                            <a:rPr lang="en-US" altLang="ko-KR" sz="1000" i="1">
                              <a:latin typeface="Cambria Math" panose="02040503050406030204" pitchFamily="18" charset="0"/>
                              <a:cs typeface="Arial"/>
                            </a:rPr>
                            <m:t>𝜃</m:t>
                          </m:r>
                        </m:e>
                        <m:sup>
                          <m:r>
                            <a:rPr lang="en-US" altLang="ko-KR" sz="1000" i="1">
                              <a:latin typeface="Cambria Math" panose="02040503050406030204" pitchFamily="18" charset="0"/>
                              <a:cs typeface="Arial"/>
                            </a:rPr>
                            <m:t>′</m:t>
                          </m:r>
                        </m:sup>
                      </m:sSup>
                      <m:r>
                        <a:rPr lang="en-US" altLang="ko-KR" sz="1000" i="1">
                          <a:latin typeface="Cambria Math" panose="02040503050406030204" pitchFamily="18" charset="0"/>
                          <a:cs typeface="Arial"/>
                        </a:rPr>
                        <m:t>)</m:t>
                      </m:r>
                    </m:oMath>
                  </m:oMathPara>
                </a14:m>
                <a:endParaRPr lang="en-US" altLang="ko-KR" sz="1000" i="1" dirty="0">
                  <a:latin typeface="Arial"/>
                  <a:cs typeface="Arial"/>
                </a:endParaRPr>
              </a:p>
              <a:p>
                <a:pPr marL="469900" lvl="1">
                  <a:spcBef>
                    <a:spcPts val="95"/>
                  </a:spcBef>
                  <a:tabLst>
                    <a:tab pos="224154" algn="l"/>
                  </a:tabLst>
                </a:pPr>
                <a:endParaRPr lang="en-US" altLang="ko-KR" sz="1000" i="1"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Upon completion of such morphism, the child network(like descendant in BSS) shall not only inherit the entire knowledge from the parent network, but also be capable growing into a more powerful one.</a:t>
                </a:r>
              </a:p>
              <a:p>
                <a:pPr marL="184150" indent="-171450">
                  <a:lnSpc>
                    <a:spcPct val="100000"/>
                  </a:lnSpc>
                  <a:spcBef>
                    <a:spcPts val="95"/>
                  </a:spcBef>
                  <a:buFont typeface="Arial" panose="020B0604020202020204" pitchFamily="34" charset="0"/>
                  <a:buChar char="•"/>
                  <a:tabLst>
                    <a:tab pos="224154" algn="l"/>
                  </a:tabLst>
                </a:pPr>
                <a:endParaRPr lang="en-US" altLang="ko-KR" sz="1000" i="1" dirty="0">
                  <a:latin typeface="Arial"/>
                  <a:cs typeface="Arial"/>
                </a:endParaRPr>
              </a:p>
              <a:p>
                <a:pPr marL="469900" lvl="1">
                  <a:spcBef>
                    <a:spcPts val="95"/>
                  </a:spcBef>
                  <a:tabLst>
                    <a:tab pos="224154" algn="l"/>
                  </a:tabLst>
                </a:pPr>
                <a:r>
                  <a:rPr lang="en-US" altLang="ko-KR" sz="1000" i="1" dirty="0">
                    <a:latin typeface="Arial"/>
                    <a:cs typeface="Arial"/>
                  </a:rPr>
                  <a:t> </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576988"/>
              </a:xfrm>
              <a:prstGeom prst="rect">
                <a:avLst/>
              </a:prstGeom>
              <a:blipFill>
                <a:blip r:embed="rId3"/>
                <a:stretch>
                  <a:fillRect l="-1672" t="-49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689994190"/>
      </p:ext>
    </p:extLst>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Shortcoming in the applications (</a:t>
            </a:r>
            <a:r>
              <a:rPr lang="en" altLang="ko-KR" sz="1400" spc="15" dirty="0" err="1">
                <a:solidFill>
                  <a:srgbClr val="FFFFFF"/>
                </a:solidFill>
                <a:latin typeface="Arial" panose="020B0604020202020204" pitchFamily="34" charset="0"/>
                <a:cs typeface="Arial" panose="020B0604020202020204" pitchFamily="34" charset="0"/>
              </a:rPr>
              <a:t>cont</a:t>
            </a:r>
            <a:r>
              <a:rPr lang="en" altLang="ko-KR" sz="1400" spc="15" dirty="0">
                <a:solidFill>
                  <a:srgbClr val="FFFFFF"/>
                </a:solidFill>
                <a:latin typeface="Arial" panose="020B0604020202020204" pitchFamily="34" charset="0"/>
                <a:cs typeface="Arial" panose="020B0604020202020204" pitchFamily="34" charset="0"/>
              </a:rPr>
              <a: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35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785232"/>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An example of function preserving morph is as follows</a:t>
                </a:r>
              </a:p>
              <a:p>
                <a:pPr marL="641350" lvl="1" indent="-171450">
                  <a:spcBef>
                    <a:spcPts val="95"/>
                  </a:spcBef>
                  <a:buFont typeface="Arial" panose="020B0604020202020204" pitchFamily="34" charset="0"/>
                  <a:buChar char="•"/>
                  <a:tabLst>
                    <a:tab pos="224154" algn="l"/>
                  </a:tabLst>
                </a:pPr>
                <a:r>
                  <a:rPr lang="en-US" altLang="ko-KR" sz="1000" dirty="0">
                    <a:latin typeface="Arial"/>
                    <a:cs typeface="Arial"/>
                  </a:rPr>
                  <a:t>Width Morphing</a:t>
                </a:r>
              </a:p>
              <a:p>
                <a:pPr marL="469900" lvl="1">
                  <a:spcBef>
                    <a:spcPts val="95"/>
                  </a:spcBef>
                  <a:tabLst>
                    <a:tab pos="224154" algn="l"/>
                  </a:tabLst>
                </a:pPr>
                <a:endParaRPr lang="en-US" altLang="ko-KR" sz="1000" dirty="0">
                  <a:latin typeface="Arial"/>
                  <a:cs typeface="Arial"/>
                </a:endParaRPr>
              </a:p>
              <a:p>
                <a:pPr marL="469900" lvl="1">
                  <a:spcBef>
                    <a:spcPts val="95"/>
                  </a:spcBef>
                  <a:tabLst>
                    <a:tab pos="224154" algn="l"/>
                  </a:tabLst>
                </a:pPr>
                <a:r>
                  <a:rPr lang="en-US" altLang="ko-KR" sz="1000" dirty="0">
                    <a:latin typeface="Arial"/>
                    <a:cs typeface="Arial"/>
                  </a:rPr>
                  <a:t>	For the parent network, we have</a:t>
                </a:r>
              </a:p>
              <a:p>
                <a:pPr marL="927100" lvl="2">
                  <a:spcBef>
                    <a:spcPts val="95"/>
                  </a:spcBef>
                  <a:tabLst>
                    <a:tab pos="224154" algn="l"/>
                  </a:tabLst>
                </a:pPr>
                <a14:m>
                  <m:oMathPara xmlns:m="http://schemas.openxmlformats.org/officeDocument/2006/math">
                    <m:oMathParaPr>
                      <m:jc m:val="centerGroup"/>
                    </m:oMathParaPr>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d>
                        <m:dPr>
                          <m:ctrlPr>
                            <a:rPr lang="en-US" altLang="ko-KR" sz="1000" i="1">
                              <a:latin typeface="Cambria Math" panose="02040503050406030204" pitchFamily="18" charset="0"/>
                              <a:cs typeface="Arial"/>
                            </a:rPr>
                          </m:ctrlPr>
                        </m:d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d>
                      <m:r>
                        <a:rPr lang="en-US" altLang="ko-KR" sz="1000" i="1">
                          <a:latin typeface="Cambria Math" panose="02040503050406030204" pitchFamily="18" charset="0"/>
                          <a:cs typeface="Arial"/>
                        </a:rPr>
                        <m:t>=</m:t>
                      </m:r>
                      <m:nary>
                        <m:naryPr>
                          <m:chr m:val="∑"/>
                          <m:supHide m:val="on"/>
                          <m:ctrlPr>
                            <a:rPr lang="en-US" altLang="ko-KR" sz="1000" i="1">
                              <a:latin typeface="Cambria Math" panose="02040503050406030204" pitchFamily="18" charset="0"/>
                              <a:cs typeface="Arial"/>
                            </a:rPr>
                          </m:ctrlPr>
                        </m:naryPr>
                        <m:sub>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r>
                            <a:rPr lang="en-US" altLang="ko-KR" sz="1000" i="1">
                              <a:latin typeface="Cambria Math" panose="02040503050406030204" pitchFamily="18" charset="0"/>
                              <a:cs typeface="Arial"/>
                            </a:rPr>
                            <m:t>−1</m:t>
                          </m:r>
                        </m:sub>
                        <m:sup/>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d>
                            <m:dPr>
                              <m:ctrlPr>
                                <a:rPr lang="en-US" altLang="ko-KR" sz="1000" i="1">
                                  <a:latin typeface="Cambria Math" panose="02040503050406030204" pitchFamily="18" charset="0"/>
                                  <a:cs typeface="Arial"/>
                                </a:rPr>
                              </m:ctrlPr>
                            </m:d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e>
                          </m:d>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𝐹</m:t>
                              </m:r>
                            </m:e>
                            <m:sub>
                              <m:r>
                                <a:rPr lang="en-US" altLang="ko-KR" sz="1000" i="1">
                                  <a:latin typeface="Cambria Math" panose="02040503050406030204" pitchFamily="18" charset="0"/>
                                  <a:cs typeface="Arial"/>
                                </a:rPr>
                                <m:t>𝑙</m:t>
                              </m:r>
                            </m:sub>
                          </m:sSub>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r>
                            <a:rPr lang="en-US" altLang="ko-KR" sz="1000" i="1">
                              <a:latin typeface="Cambria Math" panose="02040503050406030204" pitchFamily="18" charset="0"/>
                              <a:cs typeface="Arial"/>
                            </a:rPr>
                            <m:t>, </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r>
                            <a:rPr lang="en-US" altLang="ko-KR" sz="1000" i="1">
                              <a:latin typeface="Cambria Math" panose="02040503050406030204" pitchFamily="18" charset="0"/>
                              <a:cs typeface="Arial"/>
                            </a:rPr>
                            <m:t>)</m:t>
                          </m:r>
                        </m:e>
                      </m:nary>
                    </m:oMath>
                  </m:oMathPara>
                </a14:m>
                <a:endParaRPr lang="en-US" altLang="ko-KR" sz="1000" dirty="0">
                  <a:latin typeface="Arial"/>
                  <a:cs typeface="Arial"/>
                </a:endParaRPr>
              </a:p>
              <a:p>
                <a:pPr marL="927100" lvl="2">
                  <a:spcBef>
                    <a:spcPts val="95"/>
                  </a:spcBef>
                  <a:tabLst>
                    <a:tab pos="224154" algn="l"/>
                  </a:tabLst>
                </a:pPr>
                <a14:m>
                  <m:oMathPara xmlns:m="http://schemas.openxmlformats.org/officeDocument/2006/math">
                    <m:oMathParaPr>
                      <m:jc m:val="centerGroup"/>
                    </m:oMathParaPr>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d>
                        <m:dPr>
                          <m:ctrlPr>
                            <a:rPr lang="en-US" altLang="ko-KR" sz="1000" i="1">
                              <a:latin typeface="Cambria Math" panose="02040503050406030204" pitchFamily="18" charset="0"/>
                              <a:cs typeface="Arial"/>
                            </a:rPr>
                          </m:ctrlPr>
                        </m:d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e>
                      </m:d>
                      <m:r>
                        <a:rPr lang="en-US" altLang="ko-KR" sz="1000" i="1">
                          <a:latin typeface="Cambria Math" panose="02040503050406030204" pitchFamily="18" charset="0"/>
                          <a:cs typeface="Arial"/>
                        </a:rPr>
                        <m:t>=</m:t>
                      </m:r>
                      <m:nary>
                        <m:naryPr>
                          <m:chr m:val="∑"/>
                          <m:supHide m:val="on"/>
                          <m:ctrlPr>
                            <a:rPr lang="en-US" altLang="ko-KR" sz="1000" i="1">
                              <a:latin typeface="Cambria Math" panose="02040503050406030204" pitchFamily="18" charset="0"/>
                              <a:cs typeface="Arial"/>
                            </a:rPr>
                          </m:ctrlPr>
                        </m:naryPr>
                        <m:sub>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sub>
                        <m:sup/>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d>
                            <m:dPr>
                              <m:ctrlPr>
                                <a:rPr lang="en-US" altLang="ko-KR" sz="1000" i="1">
                                  <a:latin typeface="Cambria Math" panose="02040503050406030204" pitchFamily="18" charset="0"/>
                                  <a:cs typeface="Arial"/>
                                </a:rPr>
                              </m:ctrlPr>
                            </m:d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d>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𝐹</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r>
                            <a:rPr lang="en-US" altLang="ko-KR" sz="1000" i="1">
                              <a:latin typeface="Cambria Math" panose="02040503050406030204" pitchFamily="18" charset="0"/>
                              <a:cs typeface="Arial"/>
                            </a:rPr>
                            <m:t>, </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r>
                            <a:rPr lang="en-US" altLang="ko-KR" sz="1000" i="1">
                              <a:latin typeface="Cambria Math" panose="02040503050406030204" pitchFamily="18" charset="0"/>
                              <a:cs typeface="Arial"/>
                            </a:rPr>
                            <m:t>)</m:t>
                          </m:r>
                        </m:e>
                      </m:nary>
                    </m:oMath>
                  </m:oMathPara>
                </a14:m>
                <a:endParaRPr lang="en-US" altLang="ko-KR" sz="1000" dirty="0">
                  <a:latin typeface="Arial"/>
                  <a:cs typeface="Arial"/>
                </a:endParaRPr>
              </a:p>
              <a:p>
                <a:pPr marL="927100" lvl="2">
                  <a:spcBef>
                    <a:spcPts val="95"/>
                  </a:spcBef>
                  <a:tabLst>
                    <a:tab pos="224154" algn="l"/>
                  </a:tabLst>
                </a:pPr>
                <a:endParaRPr lang="en-US" altLang="ko-KR" sz="1000" dirty="0">
                  <a:latin typeface="Arial"/>
                  <a:cs typeface="Arial"/>
                </a:endParaRPr>
              </a:p>
              <a:p>
                <a:pPr marL="1098550" lvl="2" indent="-171450">
                  <a:spcBef>
                    <a:spcPts val="95"/>
                  </a:spcBef>
                  <a:buFont typeface="Arial" panose="020B0604020202020204" pitchFamily="34" charset="0"/>
                  <a:buChar char="•"/>
                  <a:tabLst>
                    <a:tab pos="224154" algn="l"/>
                  </a:tabLst>
                </a:pPr>
                <a:endParaRPr lang="en-US" altLang="ko-KR" sz="1000" dirty="0">
                  <a:latin typeface="Arial"/>
                  <a:cs typeface="Arial"/>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1785232"/>
              </a:xfrm>
              <a:prstGeom prst="rect">
                <a:avLst/>
              </a:prstGeom>
              <a:blipFill>
                <a:blip r:embed="rId3"/>
                <a:stretch>
                  <a:fillRect l="-1672" t="-704" b="-2253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4C4AD26-B014-2D48-97E0-D8A2790D0BB6}"/>
                  </a:ext>
                </a:extLst>
              </p:cNvPr>
              <p:cNvSpPr txBox="1"/>
              <p:nvPr/>
            </p:nvSpPr>
            <p:spPr>
              <a:xfrm>
                <a:off x="413359" y="2349995"/>
                <a:ext cx="3783382" cy="712759"/>
              </a:xfrm>
              <a:prstGeom prst="rect">
                <a:avLst/>
              </a:prstGeom>
              <a:noFill/>
            </p:spPr>
            <p:txBody>
              <a:bodyPr wrap="square"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For width morphing, we assume </a:t>
                </a:r>
                <a14:m>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 −1</m:t>
                        </m:r>
                      </m:sub>
                    </m:sSub>
                    <m:r>
                      <a:rPr lang="en-US" altLang="ko-KR" sz="1000" i="1">
                        <a:latin typeface="Cambria Math" panose="02040503050406030204" pitchFamily="18" charset="0"/>
                        <a:cs typeface="Arial"/>
                      </a:rPr>
                      <m:t>, </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oMath>
                </a14:m>
                <a:r>
                  <a:rPr lang="en-US" altLang="ko-KR" sz="1000" dirty="0">
                    <a:latin typeface="Arial" panose="020B0604020202020204" pitchFamily="34" charset="0"/>
                    <a:cs typeface="Arial" panose="020B0604020202020204" pitchFamily="34" charset="0"/>
                  </a:rPr>
                  <a:t> are all parent network layers, and the target is to expand the width(channel size) of </a:t>
                </a:r>
                <a14:m>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oMath>
                </a14:m>
                <a:r>
                  <a:rPr lang="en-US" altLang="ko-KR" sz="1000" dirty="0">
                    <a:latin typeface="Arial" panose="020B0604020202020204" pitchFamily="34" charset="0"/>
                    <a:cs typeface="Arial" panose="020B0604020202020204" pitchFamily="34" charset="0"/>
                  </a:rPr>
                  <a:t> from </a:t>
                </a:r>
                <a14:m>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oMath>
                </a14:m>
                <a:r>
                  <a:rPr lang="en-US" altLang="ko-KR" sz="1000" dirty="0">
                    <a:latin typeface="Arial" panose="020B0604020202020204" pitchFamily="34" charset="0"/>
                    <a:cs typeface="Arial" panose="020B0604020202020204" pitchFamily="34" charset="0"/>
                  </a:rPr>
                  <a:t> to </a:t>
                </a:r>
                <a14:m>
                  <m:oMath xmlns:m="http://schemas.openxmlformats.org/officeDocument/2006/math">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oMath>
                </a14:m>
                <a:endParaRPr lang="en-US" altLang="ko-KR" sz="1000" dirty="0">
                  <a:latin typeface="Arial" panose="020B0604020202020204" pitchFamily="34" charset="0"/>
                  <a:cs typeface="Arial" panose="020B0604020202020204" pitchFamily="34" charset="0"/>
                </a:endParaRPr>
              </a:p>
              <a:p>
                <a:endParaRPr kumimoji="1" lang="ko-KR" altLang="en-US" sz="10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24C4AD26-B014-2D48-97E0-D8A2790D0BB6}"/>
                  </a:ext>
                </a:extLst>
              </p:cNvPr>
              <p:cNvSpPr txBox="1">
                <a:spLocks noRot="1" noChangeAspect="1" noMove="1" noResize="1" noEditPoints="1" noAdjustHandles="1" noChangeArrowheads="1" noChangeShapeType="1" noTextEdit="1"/>
              </p:cNvSpPr>
              <p:nvPr/>
            </p:nvSpPr>
            <p:spPr>
              <a:xfrm>
                <a:off x="413359" y="2349995"/>
                <a:ext cx="3783382" cy="712759"/>
              </a:xfrm>
              <a:prstGeom prst="rect">
                <a:avLst/>
              </a:prstGeom>
              <a:blipFill>
                <a:blip r:embed="rId4"/>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200995661"/>
      </p:ext>
    </p:extLst>
  </p:cSld>
  <p:clrMapOvr>
    <a:masterClrMapping/>
  </p:clrMapOvr>
  <p:transition>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Shortcoming in the applications (</a:t>
            </a:r>
            <a:r>
              <a:rPr lang="en" altLang="ko-KR" sz="1400" spc="15" dirty="0" err="1">
                <a:solidFill>
                  <a:srgbClr val="FFFFFF"/>
                </a:solidFill>
                <a:latin typeface="Arial" panose="020B0604020202020204" pitchFamily="34" charset="0"/>
                <a:cs typeface="Arial" panose="020B0604020202020204" pitchFamily="34" charset="0"/>
              </a:rPr>
              <a:t>cont</a:t>
            </a:r>
            <a:r>
              <a:rPr lang="en" altLang="ko-KR" sz="1400" spc="15" dirty="0">
                <a:solidFill>
                  <a:srgbClr val="FFFFFF"/>
                </a:solidFill>
                <a:latin typeface="Arial" panose="020B0604020202020204" pitchFamily="34" charset="0"/>
                <a:cs typeface="Arial" panose="020B0604020202020204" pitchFamily="34" charset="0"/>
              </a:rPr>
              <a: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36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628138"/>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An example of function preserving morph is as follows</a:t>
                </a:r>
              </a:p>
              <a:p>
                <a:pPr marL="641350" lvl="1" indent="-171450">
                  <a:spcBef>
                    <a:spcPts val="95"/>
                  </a:spcBef>
                  <a:buFont typeface="Arial" panose="020B0604020202020204" pitchFamily="34" charset="0"/>
                  <a:buChar char="•"/>
                  <a:tabLst>
                    <a:tab pos="224154" algn="l"/>
                  </a:tabLst>
                </a:pPr>
                <a:r>
                  <a:rPr lang="en-US" altLang="ko-KR" sz="1000" dirty="0">
                    <a:latin typeface="Arial"/>
                    <a:cs typeface="Arial"/>
                  </a:rPr>
                  <a:t>Width Morphing</a:t>
                </a:r>
              </a:p>
              <a:p>
                <a:pPr marL="469900" lvl="1">
                  <a:spcBef>
                    <a:spcPts val="95"/>
                  </a:spcBef>
                  <a:tabLst>
                    <a:tab pos="224154" algn="l"/>
                  </a:tabLst>
                </a:pPr>
                <a:endParaRPr lang="en-US" altLang="ko-KR" sz="1000" dirty="0">
                  <a:latin typeface="Arial"/>
                  <a:cs typeface="Arial"/>
                </a:endParaRPr>
              </a:p>
              <a:p>
                <a:pPr marL="469900" lvl="1">
                  <a:spcBef>
                    <a:spcPts val="95"/>
                  </a:spcBef>
                  <a:tabLst>
                    <a:tab pos="224154" algn="l"/>
                  </a:tabLst>
                </a:pPr>
                <a:r>
                  <a:rPr lang="en-US" altLang="ko-KR" sz="1000" dirty="0">
                    <a:latin typeface="Arial"/>
                    <a:cs typeface="Arial"/>
                  </a:rPr>
                  <a:t>	For the child network, we have</a:t>
                </a:r>
              </a:p>
              <a:p>
                <a:pPr marL="927100" lvl="2">
                  <a:spcBef>
                    <a:spcPts val="95"/>
                  </a:spcBef>
                  <a:tabLst>
                    <a:tab pos="224154" algn="l"/>
                  </a:tabLst>
                </a:pPr>
                <a14:m>
                  <m:oMathPara xmlns:m="http://schemas.openxmlformats.org/officeDocument/2006/math">
                    <m:oMathParaPr>
                      <m:jc m:val="centerGroup"/>
                    </m:oMathParaPr>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d>
                        <m:dPr>
                          <m:ctrlPr>
                            <a:rPr lang="en-US" altLang="ko-KR" sz="1000" i="1">
                              <a:latin typeface="Cambria Math" panose="02040503050406030204" pitchFamily="18" charset="0"/>
                              <a:cs typeface="Arial"/>
                            </a:rPr>
                          </m:ctrlPr>
                        </m:d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e>
                      </m:d>
                      <m:r>
                        <a:rPr lang="en-US" altLang="ko-KR" sz="1000" i="1">
                          <a:latin typeface="Cambria Math" panose="02040503050406030204" pitchFamily="18" charset="0"/>
                          <a:cs typeface="Arial"/>
                        </a:rPr>
                        <m:t>=</m:t>
                      </m:r>
                      <m:nary>
                        <m:naryPr>
                          <m:chr m:val="∑"/>
                          <m:supHide m:val="on"/>
                          <m:ctrlPr>
                            <a:rPr lang="en-US" altLang="ko-KR" sz="1000" i="1">
                              <a:latin typeface="Cambria Math" panose="02040503050406030204" pitchFamily="18" charset="0"/>
                              <a:cs typeface="Arial"/>
                            </a:rPr>
                          </m:ctrlPr>
                        </m:naryPr>
                        <m:sub>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e>
                          </m:acc>
                        </m:sub>
                        <m:sup/>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r>
                            <a:rPr lang="en-US" altLang="ko-KR" sz="1000" i="1">
                              <a:latin typeface="Cambria Math" panose="02040503050406030204" pitchFamily="18" charset="0"/>
                              <a:cs typeface="Arial"/>
                            </a:rPr>
                            <m:t>(</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𝐹</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 (</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r>
                            <a:rPr lang="en-US" altLang="ko-KR" sz="1000" i="1">
                              <a:latin typeface="Cambria Math" panose="02040503050406030204" pitchFamily="18" charset="0"/>
                              <a:cs typeface="Arial"/>
                            </a:rPr>
                            <m:t>,</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m:t>
                          </m:r>
                        </m:e>
                      </m:nary>
                      <m:r>
                        <a:rPr lang="en-US" altLang="ko-KR" sz="1000" i="1">
                          <a:latin typeface="Cambria Math" panose="02040503050406030204" pitchFamily="18" charset="0"/>
                          <a:cs typeface="Arial"/>
                        </a:rPr>
                        <m:t>=</m:t>
                      </m:r>
                      <m:nary>
                        <m:naryPr>
                          <m:chr m:val="∑"/>
                          <m:supHide m:val="on"/>
                          <m:ctrlPr>
                            <a:rPr lang="en-US" altLang="ko-KR" sz="1000" i="1">
                              <a:latin typeface="Cambria Math" panose="02040503050406030204" pitchFamily="18" charset="0"/>
                              <a:cs typeface="Arial"/>
                            </a:rPr>
                          </m:ctrlPr>
                        </m:naryPr>
                        <m:sub>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sub>
                        <m:sup/>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d>
                            <m:dPr>
                              <m:ctrlPr>
                                <a:rPr lang="en-US" altLang="ko-KR" sz="1000" i="1">
                                  <a:latin typeface="Cambria Math" panose="02040503050406030204" pitchFamily="18" charset="0"/>
                                  <a:cs typeface="Arial"/>
                                </a:rPr>
                              </m:ctrlPr>
                            </m:d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d>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𝐹</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d>
                            <m:dPr>
                              <m:ctrlPr>
                                <a:rPr lang="en-US" altLang="ko-KR" sz="1000" i="1">
                                  <a:latin typeface="Cambria Math" panose="02040503050406030204" pitchFamily="18" charset="0"/>
                                  <a:cs typeface="Arial"/>
                                </a:rPr>
                              </m:ctrlPr>
                            </m:d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d>
                          <m:r>
                            <a:rPr lang="en-US" altLang="ko-KR" sz="1000" i="1">
                              <a:latin typeface="Cambria Math" panose="02040503050406030204" pitchFamily="18" charset="0"/>
                              <a:cs typeface="Arial"/>
                            </a:rPr>
                            <m:t>+</m:t>
                          </m:r>
                          <m:nary>
                            <m:naryPr>
                              <m:chr m:val="∑"/>
                              <m:supHide m:val="on"/>
                              <m:ctrlPr>
                                <a:rPr lang="en-US" altLang="ko-KR" sz="1000" i="1">
                                  <a:latin typeface="Cambria Math" panose="02040503050406030204" pitchFamily="18" charset="0"/>
                                  <a:cs typeface="Arial"/>
                                </a:rPr>
                              </m:ctrlPr>
                            </m:naryPr>
                            <m:sub>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sub>
                            <m:sup/>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d>
                                <m:dPr>
                                  <m:ctrlPr>
                                    <a:rPr lang="en-US" altLang="ko-KR" sz="1000" i="1">
                                      <a:latin typeface="Cambria Math" panose="02040503050406030204" pitchFamily="18" charset="0"/>
                                      <a:cs typeface="Arial"/>
                                    </a:rPr>
                                  </m:ctrlPr>
                                </m:dPr>
                                <m:e>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e>
                              </m:d>
                              <m:r>
                                <a:rPr lang="en-US" altLang="ko-KR" sz="1000" i="1">
                                  <a:latin typeface="Cambria Math" panose="02040503050406030204" pitchFamily="18" charset="0"/>
                                  <a:cs typeface="Arial"/>
                                </a:rPr>
                                <m:t>∗</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𝐹</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e>
                              </m:acc>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r>
                                <a:rPr lang="en-US" altLang="ko-KR" sz="1000" i="1">
                                  <a:latin typeface="Cambria Math" panose="02040503050406030204" pitchFamily="18" charset="0"/>
                                  <a:cs typeface="Arial"/>
                                </a:rPr>
                                <m:t>,</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m:t>
                              </m:r>
                            </m:e>
                          </m:nary>
                        </m:e>
                      </m:nary>
                    </m:oMath>
                  </m:oMathPara>
                </a14:m>
                <a:endParaRPr lang="en-US" altLang="ko-KR" sz="1000" dirty="0">
                  <a:latin typeface="Arial"/>
                  <a:cs typeface="Arial"/>
                </a:endParaRPr>
              </a:p>
              <a:p>
                <a:pPr marL="1098550" lvl="2" indent="-171450">
                  <a:spcBef>
                    <a:spcPts val="95"/>
                  </a:spcBef>
                  <a:buFont typeface="Arial" panose="020B0604020202020204" pitchFamily="34" charset="0"/>
                  <a:buChar char="•"/>
                  <a:tabLst>
                    <a:tab pos="224154" algn="l"/>
                  </a:tabLst>
                </a:pPr>
                <a:endParaRPr lang="en-US" altLang="ko-KR" sz="1000" dirty="0">
                  <a:latin typeface="Arial"/>
                  <a:cs typeface="Arial"/>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1628138"/>
              </a:xfrm>
              <a:prstGeom prst="rect">
                <a:avLst/>
              </a:prstGeom>
              <a:blipFill>
                <a:blip r:embed="rId3"/>
                <a:stretch>
                  <a:fillRect l="-1672" t="-769" r="-3344" b="-34615"/>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4C4AD26-B014-2D48-97E0-D8A2790D0BB6}"/>
                  </a:ext>
                </a:extLst>
              </p:cNvPr>
              <p:cNvSpPr txBox="1"/>
              <p:nvPr/>
            </p:nvSpPr>
            <p:spPr>
              <a:xfrm>
                <a:off x="413359" y="2349995"/>
                <a:ext cx="3783382" cy="712759"/>
              </a:xfrm>
              <a:prstGeom prst="rect">
                <a:avLst/>
              </a:prstGeom>
              <a:noFill/>
            </p:spPr>
            <p:txBody>
              <a:bodyPr wrap="square"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For width morphing, we assume </a:t>
                </a:r>
                <a14:m>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 −1</m:t>
                        </m:r>
                      </m:sub>
                    </m:sSub>
                    <m:r>
                      <a:rPr lang="en-US" altLang="ko-KR" sz="1000" i="1">
                        <a:latin typeface="Cambria Math" panose="02040503050406030204" pitchFamily="18" charset="0"/>
                        <a:cs typeface="Arial"/>
                      </a:rPr>
                      <m:t>, </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oMath>
                </a14:m>
                <a:r>
                  <a:rPr lang="en-US" altLang="ko-KR" sz="1000" dirty="0">
                    <a:latin typeface="Arial" panose="020B0604020202020204" pitchFamily="34" charset="0"/>
                    <a:cs typeface="Arial" panose="020B0604020202020204" pitchFamily="34" charset="0"/>
                  </a:rPr>
                  <a:t> are all parent network layers, and the target is to expand the width(channel size) of </a:t>
                </a:r>
                <a14:m>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oMath>
                </a14:m>
                <a:r>
                  <a:rPr lang="en-US" altLang="ko-KR" sz="1000" dirty="0">
                    <a:latin typeface="Arial" panose="020B0604020202020204" pitchFamily="34" charset="0"/>
                    <a:cs typeface="Arial" panose="020B0604020202020204" pitchFamily="34" charset="0"/>
                  </a:rPr>
                  <a:t> from </a:t>
                </a:r>
                <a14:m>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oMath>
                </a14:m>
                <a:r>
                  <a:rPr lang="en-US" altLang="ko-KR" sz="1000" dirty="0">
                    <a:latin typeface="Arial" panose="020B0604020202020204" pitchFamily="34" charset="0"/>
                    <a:cs typeface="Arial" panose="020B0604020202020204" pitchFamily="34" charset="0"/>
                  </a:rPr>
                  <a:t> to </a:t>
                </a:r>
                <a14:m>
                  <m:oMath xmlns:m="http://schemas.openxmlformats.org/officeDocument/2006/math">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oMath>
                </a14:m>
                <a:endParaRPr lang="en-US" altLang="ko-KR" sz="1000" dirty="0">
                  <a:latin typeface="Arial" panose="020B0604020202020204" pitchFamily="34" charset="0"/>
                  <a:cs typeface="Arial" panose="020B0604020202020204" pitchFamily="34" charset="0"/>
                </a:endParaRPr>
              </a:p>
              <a:p>
                <a:endParaRPr kumimoji="1" lang="ko-KR" altLang="en-US" sz="10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24C4AD26-B014-2D48-97E0-D8A2790D0BB6}"/>
                  </a:ext>
                </a:extLst>
              </p:cNvPr>
              <p:cNvSpPr txBox="1">
                <a:spLocks noRot="1" noChangeAspect="1" noMove="1" noResize="1" noEditPoints="1" noAdjustHandles="1" noChangeArrowheads="1" noChangeShapeType="1" noTextEdit="1"/>
              </p:cNvSpPr>
              <p:nvPr/>
            </p:nvSpPr>
            <p:spPr>
              <a:xfrm>
                <a:off x="413359" y="2349995"/>
                <a:ext cx="3783382" cy="712759"/>
              </a:xfrm>
              <a:prstGeom prst="rect">
                <a:avLst/>
              </a:prstGeom>
              <a:blipFill>
                <a:blip r:embed="rId4"/>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294207146"/>
      </p:ext>
    </p:extLst>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Shortcoming in the applications (</a:t>
            </a:r>
            <a:r>
              <a:rPr lang="en" altLang="ko-KR" sz="1400" spc="15" dirty="0" err="1">
                <a:solidFill>
                  <a:srgbClr val="FFFFFF"/>
                </a:solidFill>
                <a:latin typeface="Arial" panose="020B0604020202020204" pitchFamily="34" charset="0"/>
                <a:cs typeface="Arial" panose="020B0604020202020204" pitchFamily="34" charset="0"/>
              </a:rPr>
              <a:t>cont</a:t>
            </a:r>
            <a:r>
              <a:rPr lang="en" altLang="ko-KR" sz="1400" spc="15" dirty="0">
                <a:solidFill>
                  <a:srgbClr val="FFFFFF"/>
                </a:solidFill>
                <a:latin typeface="Arial" panose="020B0604020202020204" pitchFamily="34" charset="0"/>
                <a:cs typeface="Arial" panose="020B0604020202020204" pitchFamily="34" charset="0"/>
              </a:rPr>
              <a: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37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951945"/>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An example of function preserving morph is as follows</a:t>
                </a:r>
              </a:p>
              <a:p>
                <a:pPr marL="641350" lvl="1" indent="-171450">
                  <a:spcBef>
                    <a:spcPts val="95"/>
                  </a:spcBef>
                  <a:buFont typeface="Arial" panose="020B0604020202020204" pitchFamily="34" charset="0"/>
                  <a:buChar char="•"/>
                  <a:tabLst>
                    <a:tab pos="224154" algn="l"/>
                  </a:tabLst>
                </a:pPr>
                <a:r>
                  <a:rPr lang="en-US" altLang="ko-KR" sz="1000" dirty="0">
                    <a:latin typeface="Arial"/>
                    <a:cs typeface="Arial"/>
                  </a:rPr>
                  <a:t>Width Morphing</a:t>
                </a:r>
              </a:p>
              <a:p>
                <a:pPr marL="641350" lvl="1" indent="-171450">
                  <a:spcBef>
                    <a:spcPts val="95"/>
                  </a:spcBef>
                  <a:buFont typeface="Arial" panose="020B0604020202020204" pitchFamily="34" charset="0"/>
                  <a:buChar char="•"/>
                  <a:tabLst>
                    <a:tab pos="224154" algn="l"/>
                  </a:tabLst>
                </a:pPr>
                <a:endParaRPr lang="en-US" altLang="ko-KR" sz="1000" dirty="0">
                  <a:latin typeface="Arial"/>
                  <a:cs typeface="Arial"/>
                </a:endParaRPr>
              </a:p>
              <a:p>
                <a:pPr marL="927100" lvl="2">
                  <a:spcBef>
                    <a:spcPts val="95"/>
                  </a:spcBef>
                  <a:tabLst>
                    <a:tab pos="224154" algn="l"/>
                  </a:tabLst>
                </a:pPr>
                <a:r>
                  <a:rPr lang="en-US" altLang="ko-KR" sz="1000" dirty="0">
                    <a:latin typeface="Arial"/>
                    <a:cs typeface="Arial"/>
                  </a:rPr>
                  <a:t>Thus we need to satisfy</a:t>
                </a:r>
              </a:p>
              <a:p>
                <a:pPr marL="927100" lvl="2">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1000" i="1">
                          <a:latin typeface="Cambria Math" panose="02040503050406030204" pitchFamily="18" charset="0"/>
                          <a:cs typeface="Arial"/>
                        </a:rPr>
                        <m:t>0=</m:t>
                      </m:r>
                      <m:nary>
                        <m:naryPr>
                          <m:chr m:val="∑"/>
                          <m:supHide m:val="on"/>
                          <m:ctrlPr>
                            <a:rPr lang="en-US" altLang="ko-KR" sz="1000" i="1">
                              <a:latin typeface="Cambria Math" panose="02040503050406030204" pitchFamily="18" charset="0"/>
                              <a:cs typeface="Arial"/>
                            </a:rPr>
                          </m:ctrlPr>
                        </m:naryPr>
                        <m:sub>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sub>
                        <m:sup/>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d>
                            <m:dPr>
                              <m:ctrlPr>
                                <a:rPr lang="en-US" altLang="ko-KR" sz="1000" i="1">
                                  <a:latin typeface="Cambria Math" panose="02040503050406030204" pitchFamily="18" charset="0"/>
                                  <a:cs typeface="Arial"/>
                                </a:rPr>
                              </m:ctrlPr>
                            </m:dPr>
                            <m:e>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e>
                          </m:d>
                          <m:r>
                            <a:rPr lang="en-US" altLang="ko-KR" sz="1000" i="1">
                              <a:latin typeface="Cambria Math" panose="02040503050406030204" pitchFamily="18" charset="0"/>
                              <a:cs typeface="Arial"/>
                            </a:rPr>
                            <m:t>∗ </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𝐹</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e>
                          </m:acc>
                        </m:e>
                      </m:nary>
                      <m:d>
                        <m:dPr>
                          <m:ctrlPr>
                            <a:rPr lang="en-US" altLang="ko-KR" sz="1000" i="1">
                              <a:latin typeface="Cambria Math" panose="02040503050406030204" pitchFamily="18" charset="0"/>
                              <a:cs typeface="Arial"/>
                            </a:rPr>
                          </m:ctrlPr>
                        </m:d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r>
                            <a:rPr lang="en-US" altLang="ko-KR" sz="1000" i="1">
                              <a:latin typeface="Cambria Math" panose="02040503050406030204" pitchFamily="18" charset="0"/>
                              <a:cs typeface="Arial"/>
                            </a:rPr>
                            <m:t>, </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e>
                      </m:d>
                      <m:r>
                        <a:rPr lang="en-US" altLang="ko-KR" sz="1000" i="1">
                          <a:latin typeface="Cambria Math" panose="02040503050406030204" pitchFamily="18" charset="0"/>
                          <a:cs typeface="Arial"/>
                        </a:rPr>
                        <m:t>=</m:t>
                      </m:r>
                      <m:nary>
                        <m:naryPr>
                          <m:chr m:val="∑"/>
                          <m:supHide m:val="on"/>
                          <m:ctrlPr>
                            <a:rPr lang="en-US" altLang="ko-KR" sz="1000" i="1">
                              <a:latin typeface="Cambria Math" panose="02040503050406030204" pitchFamily="18" charset="0"/>
                              <a:cs typeface="Arial"/>
                            </a:rPr>
                          </m:ctrlPr>
                        </m:naryPr>
                        <m:sub>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sub>
                        <m:sup/>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d>
                            <m:dPr>
                              <m:ctrlPr>
                                <a:rPr lang="en-US" altLang="ko-KR" sz="1000" i="1">
                                  <a:latin typeface="Cambria Math" panose="02040503050406030204" pitchFamily="18" charset="0"/>
                                  <a:cs typeface="Arial"/>
                                </a:rPr>
                              </m:ctrlPr>
                            </m:d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e>
                          </m:d>
                          <m:r>
                            <a:rPr lang="en-US" altLang="ko-KR" sz="1000" i="1">
                              <a:latin typeface="Cambria Math" panose="02040503050406030204" pitchFamily="18" charset="0"/>
                              <a:cs typeface="Arial"/>
                            </a:rPr>
                            <m:t>∗ </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𝐹</m:t>
                                  </m:r>
                                </m:e>
                                <m:sub>
                                  <m:r>
                                    <a:rPr lang="en-US" altLang="ko-KR" sz="1000" i="1">
                                      <a:latin typeface="Cambria Math" panose="02040503050406030204" pitchFamily="18" charset="0"/>
                                      <a:cs typeface="Arial"/>
                                    </a:rPr>
                                    <m:t>𝑙</m:t>
                                  </m:r>
                                </m:sub>
                              </m:sSub>
                            </m:e>
                          </m:acc>
                          <m:d>
                            <m:dPr>
                              <m:ctrlPr>
                                <a:rPr lang="en-US" altLang="ko-KR" sz="1000" i="1">
                                  <a:latin typeface="Cambria Math" panose="02040503050406030204" pitchFamily="18" charset="0"/>
                                  <a:cs typeface="Arial"/>
                                </a:rPr>
                              </m:ctrlPr>
                            </m:dPr>
                            <m:e>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 </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e>
                          </m:d>
                          <m:r>
                            <a:rPr lang="en-US" altLang="ko-KR" sz="1000" i="1">
                              <a:latin typeface="Cambria Math" panose="02040503050406030204" pitchFamily="18" charset="0"/>
                              <a:cs typeface="Arial"/>
                            </a:rPr>
                            <m:t>∗ </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𝐹</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e>
                          </m:acc>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r>
                            <a:rPr lang="en-US" altLang="ko-KR" sz="1000" i="1">
                              <a:latin typeface="Cambria Math" panose="02040503050406030204" pitchFamily="18" charset="0"/>
                              <a:cs typeface="Arial"/>
                            </a:rPr>
                            <m:t>, </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𝑐</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 )</m:t>
                          </m:r>
                        </m:e>
                      </m:nary>
                    </m:oMath>
                  </m:oMathPara>
                </a14:m>
                <a:endParaRPr lang="en-US" altLang="ko-KR" sz="1000" dirty="0">
                  <a:latin typeface="Arial"/>
                  <a:cs typeface="Arial"/>
                </a:endParaRPr>
              </a:p>
              <a:p>
                <a:pPr marL="1098550" lvl="2" indent="-171450">
                  <a:spcBef>
                    <a:spcPts val="95"/>
                  </a:spcBef>
                  <a:buFont typeface="Arial" panose="020B0604020202020204" pitchFamily="34" charset="0"/>
                  <a:buChar char="•"/>
                  <a:tabLst>
                    <a:tab pos="224154" algn="l"/>
                  </a:tabLst>
                </a:pPr>
                <a:endParaRPr lang="en-US" altLang="ko-KR" sz="1000" dirty="0">
                  <a:latin typeface="Arial"/>
                  <a:cs typeface="Arial"/>
                </a:endParaRPr>
              </a:p>
              <a:p>
                <a:pPr marL="469900" lvl="1">
                  <a:spcBef>
                    <a:spcPts val="95"/>
                  </a:spcBef>
                  <a:tabLst>
                    <a:tab pos="224154" algn="l"/>
                  </a:tabLst>
                </a:pPr>
                <a:endParaRPr lang="en-US" altLang="ko-KR" sz="1000" dirty="0">
                  <a:latin typeface="Arial"/>
                  <a:cs typeface="Arial"/>
                </a:endParaRPr>
              </a:p>
              <a:p>
                <a:pPr marL="469900" lvl="1">
                  <a:spcBef>
                    <a:spcPts val="95"/>
                  </a:spcBef>
                  <a:tabLst>
                    <a:tab pos="224154" algn="l"/>
                  </a:tabLst>
                </a:pPr>
                <a:r>
                  <a:rPr lang="en-US" altLang="ko-KR" sz="1000" dirty="0">
                    <a:latin typeface="Arial"/>
                    <a:cs typeface="Arial"/>
                  </a:rPr>
                  <a:t>	</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1951945"/>
              </a:xfrm>
              <a:prstGeom prst="rect">
                <a:avLst/>
              </a:prstGeom>
              <a:blipFill>
                <a:blip r:embed="rId3"/>
                <a:stretch>
                  <a:fillRect l="-1672" t="-645" b="-12258"/>
                </a:stretch>
              </a:blipFill>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4C4AD26-B014-2D48-97E0-D8A2790D0BB6}"/>
                  </a:ext>
                </a:extLst>
              </p:cNvPr>
              <p:cNvSpPr txBox="1"/>
              <p:nvPr/>
            </p:nvSpPr>
            <p:spPr>
              <a:xfrm>
                <a:off x="413359" y="2349995"/>
                <a:ext cx="3783382" cy="712759"/>
              </a:xfrm>
              <a:prstGeom prst="rect">
                <a:avLst/>
              </a:prstGeom>
              <a:noFill/>
            </p:spPr>
            <p:txBody>
              <a:bodyPr wrap="square"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For width morphing, we assume </a:t>
                </a:r>
                <a14:m>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 −1</m:t>
                        </m:r>
                      </m:sub>
                    </m:sSub>
                    <m:r>
                      <a:rPr lang="en-US" altLang="ko-KR" sz="1000" i="1">
                        <a:latin typeface="Cambria Math" panose="02040503050406030204" pitchFamily="18" charset="0"/>
                        <a:cs typeface="Arial"/>
                      </a:rPr>
                      <m:t>, </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r>
                          <a:rPr lang="en-US" altLang="ko-KR" sz="1000" i="1">
                            <a:latin typeface="Cambria Math" panose="02040503050406030204" pitchFamily="18" charset="0"/>
                            <a:cs typeface="Arial"/>
                          </a:rPr>
                          <m:t>+1</m:t>
                        </m:r>
                      </m:sub>
                    </m:sSub>
                  </m:oMath>
                </a14:m>
                <a:r>
                  <a:rPr lang="en-US" altLang="ko-KR" sz="1000" dirty="0">
                    <a:latin typeface="Arial" panose="020B0604020202020204" pitchFamily="34" charset="0"/>
                    <a:cs typeface="Arial" panose="020B0604020202020204" pitchFamily="34" charset="0"/>
                  </a:rPr>
                  <a:t> are all parent network layers, and the target is to expand the width(channel size) of </a:t>
                </a:r>
                <a14:m>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𝐵</m:t>
                        </m:r>
                      </m:e>
                      <m:sub>
                        <m:r>
                          <a:rPr lang="en-US" altLang="ko-KR" sz="1000" i="1">
                            <a:latin typeface="Cambria Math" panose="02040503050406030204" pitchFamily="18" charset="0"/>
                            <a:cs typeface="Arial"/>
                          </a:rPr>
                          <m:t>𝑙</m:t>
                        </m:r>
                      </m:sub>
                    </m:sSub>
                  </m:oMath>
                </a14:m>
                <a:r>
                  <a:rPr lang="en-US" altLang="ko-KR" sz="1000" dirty="0">
                    <a:latin typeface="Arial" panose="020B0604020202020204" pitchFamily="34" charset="0"/>
                    <a:cs typeface="Arial" panose="020B0604020202020204" pitchFamily="34" charset="0"/>
                  </a:rPr>
                  <a:t> from </a:t>
                </a:r>
                <a14:m>
                  <m:oMath xmlns:m="http://schemas.openxmlformats.org/officeDocument/2006/math">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oMath>
                </a14:m>
                <a:r>
                  <a:rPr lang="en-US" altLang="ko-KR" sz="1000" dirty="0">
                    <a:latin typeface="Arial" panose="020B0604020202020204" pitchFamily="34" charset="0"/>
                    <a:cs typeface="Arial" panose="020B0604020202020204" pitchFamily="34" charset="0"/>
                  </a:rPr>
                  <a:t> to </a:t>
                </a:r>
                <a14:m>
                  <m:oMath xmlns:m="http://schemas.openxmlformats.org/officeDocument/2006/math">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m:t>
                    </m:r>
                    <m:acc>
                      <m:accPr>
                        <m:chr m:val="̃"/>
                        <m:ctrlPr>
                          <a:rPr lang="en-US" altLang="ko-KR" sz="1000" i="1">
                            <a:latin typeface="Cambria Math" panose="02040503050406030204" pitchFamily="18" charset="0"/>
                            <a:cs typeface="Arial"/>
                          </a:rPr>
                        </m:ctrlPr>
                      </m:accPr>
                      <m:e>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e>
                    </m:acc>
                    <m:r>
                      <a:rPr lang="en-US" altLang="ko-KR" sz="1000" i="1">
                        <a:latin typeface="Cambria Math" panose="02040503050406030204" pitchFamily="18" charset="0"/>
                        <a:cs typeface="Arial"/>
                      </a:rPr>
                      <m:t>≥</m:t>
                    </m:r>
                    <m:sSub>
                      <m:sSubPr>
                        <m:ctrlPr>
                          <a:rPr lang="en-US" altLang="ko-KR" sz="1000" i="1">
                            <a:latin typeface="Cambria Math" panose="02040503050406030204" pitchFamily="18" charset="0"/>
                            <a:cs typeface="Arial"/>
                          </a:rPr>
                        </m:ctrlPr>
                      </m:sSubPr>
                      <m:e>
                        <m:r>
                          <a:rPr lang="en-US" altLang="ko-KR" sz="1000" i="1">
                            <a:latin typeface="Cambria Math" panose="02040503050406030204" pitchFamily="18" charset="0"/>
                            <a:cs typeface="Arial"/>
                          </a:rPr>
                          <m:t>𝐶</m:t>
                        </m:r>
                      </m:e>
                      <m:sub>
                        <m:r>
                          <a:rPr lang="en-US" altLang="ko-KR" sz="1000" i="1">
                            <a:latin typeface="Cambria Math" panose="02040503050406030204" pitchFamily="18" charset="0"/>
                            <a:cs typeface="Arial"/>
                          </a:rPr>
                          <m:t>𝑙</m:t>
                        </m:r>
                      </m:sub>
                    </m:sSub>
                  </m:oMath>
                </a14:m>
                <a:endParaRPr lang="en-US" altLang="ko-KR" sz="1000" dirty="0">
                  <a:latin typeface="Arial" panose="020B0604020202020204" pitchFamily="34" charset="0"/>
                  <a:cs typeface="Arial" panose="020B0604020202020204" pitchFamily="34" charset="0"/>
                </a:endParaRPr>
              </a:p>
              <a:p>
                <a:endParaRPr kumimoji="1" lang="ko-KR" altLang="en-US" sz="10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24C4AD26-B014-2D48-97E0-D8A2790D0BB6}"/>
                  </a:ext>
                </a:extLst>
              </p:cNvPr>
              <p:cNvSpPr txBox="1">
                <a:spLocks noRot="1" noChangeAspect="1" noMove="1" noResize="1" noEditPoints="1" noAdjustHandles="1" noChangeArrowheads="1" noChangeShapeType="1" noTextEdit="1"/>
              </p:cNvSpPr>
              <p:nvPr/>
            </p:nvSpPr>
            <p:spPr>
              <a:xfrm>
                <a:off x="413359" y="2349995"/>
                <a:ext cx="3783382" cy="712759"/>
              </a:xfrm>
              <a:prstGeom prst="rect">
                <a:avLst/>
              </a:prstGeom>
              <a:blipFill>
                <a:blip r:embed="rId4"/>
                <a:stretch>
                  <a:fillRect/>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774424845"/>
      </p:ext>
    </p:extLst>
  </p:cSld>
  <p:clrMapOvr>
    <a:masterClrMapping/>
  </p:clrMapOvr>
  <p:transition>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nSpc>
                <a:spcPct val="100000"/>
              </a:lnSpc>
              <a:spcBef>
                <a:spcPts val="135"/>
              </a:spcBef>
            </a:pPr>
            <a:r>
              <a:rPr lang="en" altLang="ko-KR" spc="15" dirty="0">
                <a:solidFill>
                  <a:srgbClr val="FFFFFF"/>
                </a:solidFill>
              </a:rPr>
              <a:t>Indirect Approaches </a:t>
            </a:r>
            <a:endParaRPr lang="en" altLang="ko-KR"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895348" y="1577975"/>
            <a:ext cx="2819402" cy="307777"/>
          </a:xfrm>
        </p:spPr>
        <p:txBody>
          <a:bodyPr/>
          <a:lstStyle/>
          <a:p>
            <a:pPr marL="12700" algn="ctr">
              <a:spcBef>
                <a:spcPts val="95"/>
              </a:spcBef>
              <a:tabLst>
                <a:tab pos="224154" algn="l"/>
              </a:tabLst>
            </a:pPr>
            <a:r>
              <a:rPr lang="en" altLang="ko-KR" sz="2000" spc="-5" dirty="0">
                <a:latin typeface="Arial"/>
                <a:cs typeface="Arial"/>
              </a:rPr>
              <a:t>Indirect Approaches</a:t>
            </a:r>
            <a:endParaRPr lang="en" altLang="ko-KR" sz="2000" dirty="0">
              <a:latin typeface="Arial"/>
              <a:cs typeface="Arial"/>
            </a:endParaRPr>
          </a:p>
        </p:txBody>
      </p:sp>
    </p:spTree>
    <p:extLst>
      <p:ext uri="{BB962C8B-B14F-4D97-AF65-F5344CB8AC3E}">
        <p14:creationId xmlns:p14="http://schemas.microsoft.com/office/powerpoint/2010/main" val="420236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nSpc>
                <a:spcPct val="100000"/>
              </a:lnSpc>
              <a:spcBef>
                <a:spcPts val="135"/>
              </a:spcBef>
            </a:pPr>
            <a:r>
              <a:rPr lang="en-US" altLang="ko-KR" spc="15" dirty="0">
                <a:solidFill>
                  <a:srgbClr val="FFFFFF"/>
                </a:solidFill>
              </a:rPr>
              <a:t>Reinforcement Learning</a:t>
            </a:r>
            <a:endParaRPr lang="en" altLang="ko-KR"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576486"/>
            <a:ext cx="4267200" cy="307777"/>
          </a:xfrm>
        </p:spPr>
        <p:txBody>
          <a:bodyPr/>
          <a:lstStyle/>
          <a:p>
            <a:pPr algn="ctr"/>
            <a:r>
              <a:rPr lang="en" altLang="ko-KR" sz="2000" dirty="0">
                <a:latin typeface="Arial"/>
                <a:cs typeface="Arial"/>
              </a:rPr>
              <a:t>Reinforcement Learning</a:t>
            </a:r>
          </a:p>
        </p:txBody>
      </p:sp>
    </p:spTree>
    <p:extLst>
      <p:ext uri="{BB962C8B-B14F-4D97-AF65-F5344CB8AC3E}">
        <p14:creationId xmlns:p14="http://schemas.microsoft.com/office/powerpoint/2010/main" val="746159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sz="1400" spc="15" dirty="0">
                <a:solidFill>
                  <a:srgbClr val="FFFFFF"/>
                </a:solidFill>
                <a:latin typeface="Arial"/>
                <a:cs typeface="Arial"/>
              </a:rPr>
              <a:t>Why NAS(Neural Architecture Search)? (</a:t>
            </a:r>
            <a:r>
              <a:rPr lang="en-US" sz="1400" spc="15" dirty="0" err="1">
                <a:solidFill>
                  <a:srgbClr val="FFFFFF"/>
                </a:solidFill>
                <a:latin typeface="Arial"/>
                <a:cs typeface="Arial"/>
              </a:rPr>
              <a:t>cont</a:t>
            </a:r>
            <a:r>
              <a:rPr lang="en-US" sz="1400" spc="15" dirty="0">
                <a:solidFill>
                  <a:srgbClr val="FFFFFF"/>
                </a:solidFill>
                <a:latin typeface="Arial"/>
                <a:cs typeface="Arial"/>
              </a:rPr>
              <a:t>…)</a:t>
            </a:r>
            <a:endParaRPr sz="1400" dirty="0">
              <a:latin typeface="Arial"/>
              <a:cs typeface="Arial"/>
            </a:endParaRPr>
          </a:p>
        </p:txBody>
      </p:sp>
      <p:sp>
        <p:nvSpPr>
          <p:cNvPr id="3" name="object 3"/>
          <p:cNvSpPr txBox="1"/>
          <p:nvPr/>
        </p:nvSpPr>
        <p:spPr>
          <a:xfrm>
            <a:off x="416240" y="587375"/>
            <a:ext cx="1812610" cy="2384627"/>
          </a:xfrm>
          <a:prstGeom prst="rect">
            <a:avLst/>
          </a:prstGeom>
        </p:spPr>
        <p:txBody>
          <a:bodyPr vert="horz" wrap="square" lIns="0" tIns="12065" rIns="0" bIns="0" rtlCol="0">
            <a:spAutoFit/>
          </a:bodyPr>
          <a:lstStyle/>
          <a:p>
            <a:pPr marL="184150" indent="-171450">
              <a:lnSpc>
                <a:spcPct val="100000"/>
              </a:lnSpc>
              <a:spcBef>
                <a:spcPts val="95"/>
              </a:spcBef>
              <a:buFont typeface="Wingdings" pitchFamily="2" charset="2"/>
              <a:buChar char="§"/>
              <a:tabLst>
                <a:tab pos="224154" algn="l"/>
              </a:tabLst>
            </a:pPr>
            <a:r>
              <a:rPr lang="en" altLang="ko-KR" sz="1000" dirty="0">
                <a:latin typeface="Arial"/>
                <a:cs typeface="Arial"/>
              </a:rPr>
              <a:t>Neural networks has showed </a:t>
            </a:r>
            <a:r>
              <a:rPr lang="en-US" altLang="ko-KR" sz="1000" dirty="0">
                <a:latin typeface="Arial"/>
                <a:cs typeface="Arial"/>
              </a:rPr>
              <a:t>great performance recently.</a:t>
            </a:r>
          </a:p>
          <a:p>
            <a:pPr marL="184150" indent="-171450">
              <a:lnSpc>
                <a:spcPct val="100000"/>
              </a:lnSpc>
              <a:spcBef>
                <a:spcPts val="95"/>
              </a:spcBef>
              <a:buFont typeface="Wingdings" pitchFamily="2" charset="2"/>
              <a:buChar char="§"/>
              <a:tabLst>
                <a:tab pos="224154" algn="l"/>
              </a:tabLst>
            </a:pPr>
            <a:endParaRPr lang="en-US" altLang="ko-KR" sz="1000" dirty="0">
              <a:latin typeface="Arial"/>
              <a:cs typeface="Arial"/>
            </a:endParaRPr>
          </a:p>
          <a:p>
            <a:pPr marL="184150" indent="-171450">
              <a:lnSpc>
                <a:spcPct val="100000"/>
              </a:lnSpc>
              <a:spcBef>
                <a:spcPts val="95"/>
              </a:spcBef>
              <a:buFont typeface="Wingdings" pitchFamily="2" charset="2"/>
              <a:buChar char="§"/>
              <a:tabLst>
                <a:tab pos="224154" algn="l"/>
              </a:tabLst>
            </a:pPr>
            <a:r>
              <a:rPr lang="en" altLang="ko-KR" sz="1000" dirty="0">
                <a:latin typeface="Arial"/>
                <a:cs typeface="Arial"/>
              </a:rPr>
              <a:t> Combining neural networks with thousands of GPUs makes a breakthrough in non-linear function approximation.</a:t>
            </a:r>
          </a:p>
          <a:p>
            <a:pPr marL="184150" indent="-171450">
              <a:lnSpc>
                <a:spcPct val="100000"/>
              </a:lnSpc>
              <a:spcBef>
                <a:spcPts val="95"/>
              </a:spcBef>
              <a:buFont typeface="Wingdings" pitchFamily="2" charset="2"/>
              <a:buChar char="§"/>
              <a:tabLst>
                <a:tab pos="224154" algn="l"/>
              </a:tabLst>
            </a:pPr>
            <a:endParaRPr lang="en" altLang="ko-KR" sz="1000" dirty="0">
              <a:latin typeface="Arial"/>
              <a:cs typeface="Arial"/>
            </a:endParaRPr>
          </a:p>
          <a:p>
            <a:pPr marL="184150" indent="-171450">
              <a:lnSpc>
                <a:spcPct val="100000"/>
              </a:lnSpc>
              <a:spcBef>
                <a:spcPts val="95"/>
              </a:spcBef>
              <a:buFont typeface="Wingdings" pitchFamily="2" charset="2"/>
              <a:buChar char="§"/>
              <a:tabLst>
                <a:tab pos="224154" algn="l"/>
              </a:tabLst>
            </a:pPr>
            <a:r>
              <a:rPr lang="en" altLang="ko-KR" sz="1000" dirty="0">
                <a:latin typeface="Arial"/>
                <a:cs typeface="Arial"/>
              </a:rPr>
              <a:t>Problem?</a:t>
            </a:r>
          </a:p>
          <a:p>
            <a:pPr marL="12700">
              <a:lnSpc>
                <a:spcPct val="100000"/>
              </a:lnSpc>
              <a:spcBef>
                <a:spcPts val="95"/>
              </a:spcBef>
              <a:tabLst>
                <a:tab pos="224154" algn="l"/>
              </a:tabLst>
            </a:pPr>
            <a:r>
              <a:rPr lang="en" altLang="ko-KR" sz="1000" dirty="0">
                <a:latin typeface="Arial"/>
                <a:cs typeface="Arial"/>
              </a:rPr>
              <a:t>	* Finding an optimal neural 	network structure by hand	takes a hundreds of hours 	under the supervision of 	human.	</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12" name="그림 11" descr="텍스트, 지도이(가) 표시된 사진&#10;&#10;&#10;&#10;자동 생성된 설명">
            <a:extLst>
              <a:ext uri="{FF2B5EF4-FFF2-40B4-BE49-F238E27FC236}">
                <a16:creationId xmlns:a16="http://schemas.microsoft.com/office/drawing/2014/main" id="{3403B33D-4932-844F-8526-AE23B63D7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52" y="584815"/>
            <a:ext cx="1904998" cy="2205034"/>
          </a:xfrm>
          <a:prstGeom prst="rect">
            <a:avLst/>
          </a:prstGeom>
        </p:spPr>
      </p:pic>
    </p:spTree>
    <p:extLst>
      <p:ext uri="{BB962C8B-B14F-4D97-AF65-F5344CB8AC3E}">
        <p14:creationId xmlns:p14="http://schemas.microsoft.com/office/powerpoint/2010/main" val="3889299711"/>
      </p:ext>
    </p:extLst>
  </p:cSld>
  <p:clrMapOvr>
    <a:masterClrMapping/>
  </p:clrMapOvr>
  <p:transition>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Reinforcement Learning (</a:t>
            </a:r>
            <a:r>
              <a:rPr lang="en" altLang="ko-KR" sz="1400" spc="15" dirty="0" err="1">
                <a:solidFill>
                  <a:srgbClr val="FFFFFF"/>
                </a:solidFill>
                <a:latin typeface="Arial" panose="020B0604020202020204" pitchFamily="34" charset="0"/>
                <a:cs typeface="Arial" panose="020B0604020202020204" pitchFamily="34" charset="0"/>
              </a:rPr>
              <a:t>cont</a:t>
            </a:r>
            <a:r>
              <a:rPr lang="en" altLang="ko-KR" sz="1400" spc="15" dirty="0">
                <a:solidFill>
                  <a:srgbClr val="FFFFFF"/>
                </a:solidFill>
                <a:latin typeface="Arial" panose="020B0604020202020204" pitchFamily="34" charset="0"/>
                <a:cs typeface="Arial" panose="020B0604020202020204" pitchFamily="34" charset="0"/>
              </a:rPr>
              <a:t>…)</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269211"/>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To avoid searching through the hypothesis space randomly, we use reinforcement learning.</a:t>
            </a:r>
          </a:p>
          <a:p>
            <a:pPr marL="184150" indent="-171450">
              <a:lnSpc>
                <a:spcPct val="100000"/>
              </a:lnSpc>
              <a:spcBef>
                <a:spcPts val="95"/>
              </a:spcBef>
              <a:buFont typeface="Arial" panose="020B0604020202020204" pitchFamily="34" charset="0"/>
              <a:buChar char="•"/>
              <a:tabLst>
                <a:tab pos="224154" algn="l"/>
              </a:tabLst>
            </a:pPr>
            <a:endParaRPr lang="en-US" altLang="ko-KR" sz="10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Though reinforcement learning can search the space stochastically, we can say that it is more guided than naively morphing a network.</a:t>
            </a:r>
          </a:p>
          <a:p>
            <a:pPr marL="184150" indent="-171450">
              <a:lnSpc>
                <a:spcPct val="100000"/>
              </a:lnSpc>
              <a:spcBef>
                <a:spcPts val="95"/>
              </a:spcBef>
              <a:buFont typeface="Arial" panose="020B0604020202020204" pitchFamily="34" charset="0"/>
              <a:buChar char="•"/>
              <a:tabLst>
                <a:tab pos="224154" algn="l"/>
              </a:tabLst>
            </a:pPr>
            <a:endParaRPr lang="en-US" altLang="ko-KR" sz="10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Problem!</a:t>
            </a:r>
          </a:p>
          <a:p>
            <a:pPr marL="641350" lvl="1" indent="-171450">
              <a:spcBef>
                <a:spcPts val="95"/>
              </a:spcBef>
              <a:buFont typeface="Arial" panose="020B0604020202020204" pitchFamily="34" charset="0"/>
              <a:buChar char="•"/>
              <a:tabLst>
                <a:tab pos="224154" algn="l"/>
              </a:tabLst>
            </a:pPr>
            <a:r>
              <a:rPr lang="en-US" altLang="ko-KR" sz="1000" dirty="0">
                <a:latin typeface="Arial"/>
                <a:cs typeface="Arial"/>
              </a:rPr>
              <a:t>How do we get the gradient of such algorithm?</a:t>
            </a:r>
          </a:p>
          <a:p>
            <a:pPr marL="1098550" lvl="2" indent="-171450">
              <a:spcBef>
                <a:spcPts val="95"/>
              </a:spcBef>
              <a:buFont typeface="Arial" panose="020B0604020202020204" pitchFamily="34" charset="0"/>
              <a:buChar char="•"/>
              <a:tabLst>
                <a:tab pos="224154" algn="l"/>
              </a:tabLst>
            </a:pPr>
            <a:r>
              <a:rPr lang="en-US" altLang="ko-KR" sz="1000" dirty="0">
                <a:latin typeface="Arial"/>
                <a:cs typeface="Arial"/>
              </a:rPr>
              <a:t>The domain of the algorithm operating on is discrete.</a:t>
            </a:r>
          </a:p>
          <a:p>
            <a:pPr marL="1098550" lvl="2" indent="-171450">
              <a:spcBef>
                <a:spcPts val="95"/>
              </a:spcBef>
              <a:buFont typeface="Arial" panose="020B0604020202020204" pitchFamily="34" charset="0"/>
              <a:buChar char="•"/>
              <a:tabLst>
                <a:tab pos="224154" algn="l"/>
              </a:tabLst>
            </a:pPr>
            <a:endParaRPr lang="en-US" altLang="ko-KR" sz="1000" dirty="0">
              <a:latin typeface="Arial"/>
              <a:cs typeface="Arial"/>
            </a:endParaRPr>
          </a:p>
          <a:p>
            <a:pPr marL="641350" lvl="1" indent="-171450">
              <a:spcBef>
                <a:spcPts val="95"/>
              </a:spcBef>
              <a:buFont typeface="Arial" panose="020B0604020202020204" pitchFamily="34" charset="0"/>
              <a:buChar char="•"/>
              <a:tabLst>
                <a:tab pos="224154" algn="l"/>
              </a:tabLst>
            </a:pPr>
            <a:r>
              <a:rPr lang="en-US" altLang="ko-KR" sz="1000" dirty="0">
                <a:latin typeface="Arial"/>
                <a:cs typeface="Arial"/>
              </a:rPr>
              <a:t>Instead of directly differentiating the algorithm, we differentiate the parametric policy of the algorithm</a:t>
            </a:r>
          </a:p>
        </p:txBody>
      </p:sp>
    </p:spTree>
    <p:extLst>
      <p:ext uri="{BB962C8B-B14F-4D97-AF65-F5344CB8AC3E}">
        <p14:creationId xmlns:p14="http://schemas.microsoft.com/office/powerpoint/2010/main" val="884509014"/>
      </p:ext>
    </p:extLst>
  </p:cSld>
  <p:clrMapOvr>
    <a:masterClrMapping/>
  </p:clrMapOvr>
  <p:transition>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dirty="0">
                <a:solidFill>
                  <a:schemeClr val="bg1"/>
                </a:solidFill>
                <a:latin typeface="Arial" panose="020B0604020202020204" pitchFamily="34" charset="0"/>
                <a:cs typeface="Arial" panose="020B0604020202020204" pitchFamily="34" charset="0"/>
              </a:rPr>
              <a:t>Neural architecture search with reinforcement learning</a:t>
            </a:r>
            <a:endParaRPr sz="1400" dirty="0">
              <a:solidFill>
                <a:schemeClr val="bg1"/>
              </a:solidFill>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95464"/>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i="1" dirty="0">
                    <a:latin typeface="Arial"/>
                    <a:cs typeface="Arial"/>
                  </a:rPr>
                  <a:t>[2] </a:t>
                </a:r>
                <a:r>
                  <a:rPr lang="en-US" altLang="ko-KR" sz="1000" i="1" dirty="0" err="1">
                    <a:latin typeface="Arial"/>
                    <a:cs typeface="Arial"/>
                  </a:rPr>
                  <a:t>Zoph</a:t>
                </a:r>
                <a:r>
                  <a:rPr lang="en-US" altLang="ko-KR" sz="1000" i="1" dirty="0">
                    <a:latin typeface="Arial"/>
                    <a:cs typeface="Arial"/>
                  </a:rPr>
                  <a:t> et al. </a:t>
                </a:r>
                <a:r>
                  <a:rPr lang="en-US" altLang="ko-KR" sz="1000" dirty="0">
                    <a:latin typeface="Arial"/>
                    <a:cs typeface="Arial"/>
                  </a:rPr>
                  <a:t>introduced a novel algorithm.</a:t>
                </a:r>
              </a:p>
              <a:p>
                <a:pPr marL="184150" indent="-171450">
                  <a:lnSpc>
                    <a:spcPct val="100000"/>
                  </a:lnSpc>
                  <a:spcBef>
                    <a:spcPts val="95"/>
                  </a:spcBef>
                  <a:buFont typeface="Arial" panose="020B0604020202020204" pitchFamily="34" charset="0"/>
                  <a:buChar char="•"/>
                  <a:tabLst>
                    <a:tab pos="224154" algn="l"/>
                  </a:tabLst>
                </a:pPr>
                <a:endParaRPr lang="en-US" altLang="ko-KR" sz="1000" i="1"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By differentiating the reward signal on Recurrent Neural Network(RNN) policy, we now have a way to optimize the search procedure.</a:t>
                </a:r>
              </a:p>
              <a:p>
                <a:pPr marL="184150" indent="-171450">
                  <a:lnSpc>
                    <a:spcPct val="100000"/>
                  </a:lnSpc>
                  <a:spcBef>
                    <a:spcPts val="95"/>
                  </a:spcBef>
                  <a:buFont typeface="Arial" panose="020B0604020202020204" pitchFamily="34" charset="0"/>
                  <a:buChar char="•"/>
                  <a:tabLst>
                    <a:tab pos="224154" algn="l"/>
                  </a:tabLst>
                </a:pPr>
                <a:endParaRPr lang="en-US" altLang="ko-KR" sz="1000" dirty="0">
                  <a:latin typeface="Arial"/>
                  <a:cs typeface="Arial"/>
                </a:endParaRPr>
              </a:p>
              <a:p>
                <a:pPr marL="641350" lvl="1" indent="-171450">
                  <a:spcBef>
                    <a:spcPts val="95"/>
                  </a:spcBef>
                  <a:buFont typeface="Arial" panose="020B0604020202020204" pitchFamily="34" charset="0"/>
                  <a:buChar char="•"/>
                  <a:tabLst>
                    <a:tab pos="224154" algn="l"/>
                  </a:tabLst>
                </a:pPr>
                <a:r>
                  <a:rPr lang="en-US" altLang="ko-KR" sz="1000" dirty="0">
                    <a:latin typeface="Arial"/>
                    <a:cs typeface="Arial"/>
                  </a:rPr>
                  <a:t>The objective function is</a:t>
                </a:r>
              </a:p>
              <a:p>
                <a:pPr marL="927100" lvl="2">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a:rPr>
                        <m:t>𝐽</m:t>
                      </m:r>
                      <m:d>
                        <m:dPr>
                          <m:ctrlPr>
                            <a:rPr lang="en-US" altLang="ko-KR" sz="1000" b="0" i="1" smtClean="0">
                              <a:latin typeface="Cambria Math" panose="02040503050406030204" pitchFamily="18" charset="0"/>
                              <a:cs typeface="Arial"/>
                            </a:rPr>
                          </m:ctrlPr>
                        </m:dPr>
                        <m:e>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𝜃</m:t>
                              </m:r>
                            </m:e>
                            <m:sub>
                              <m:r>
                                <a:rPr lang="en-US" altLang="ko-KR" sz="1000" b="0" i="1" smtClean="0">
                                  <a:latin typeface="Cambria Math" panose="02040503050406030204" pitchFamily="18" charset="0"/>
                                  <a:cs typeface="Arial"/>
                                </a:rPr>
                                <m:t>𝑐</m:t>
                              </m:r>
                            </m:sub>
                          </m:sSub>
                        </m:e>
                      </m:d>
                      <m:r>
                        <a:rPr lang="en-US" altLang="ko-KR" sz="1000" b="0" i="1" smtClean="0">
                          <a:latin typeface="Cambria Math" panose="02040503050406030204" pitchFamily="18" charset="0"/>
                          <a:cs typeface="Arial"/>
                        </a:rPr>
                        <m:t>=</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𝐸</m:t>
                          </m:r>
                        </m:e>
                        <m:sub>
                          <m:r>
                            <a:rPr lang="en-US" altLang="ko-KR" sz="1000" b="0" i="1" smtClean="0">
                              <a:latin typeface="Cambria Math" panose="02040503050406030204" pitchFamily="18" charset="0"/>
                              <a:cs typeface="Arial"/>
                            </a:rPr>
                            <m:t>𝑃</m:t>
                          </m:r>
                          <m:d>
                            <m:dPr>
                              <m:ctrlPr>
                                <a:rPr lang="en-US" altLang="ko-KR" sz="1000" b="0" i="1" smtClean="0">
                                  <a:latin typeface="Cambria Math" panose="02040503050406030204" pitchFamily="18" charset="0"/>
                                  <a:cs typeface="Arial"/>
                                </a:rPr>
                              </m:ctrlPr>
                            </m:dPr>
                            <m:e>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𝑎</m:t>
                                  </m:r>
                                </m:e>
                                <m:sub>
                                  <m:r>
                                    <a:rPr lang="en-US" altLang="ko-KR" sz="1000" b="0" i="1" smtClean="0">
                                      <a:latin typeface="Cambria Math" panose="02040503050406030204" pitchFamily="18" charset="0"/>
                                      <a:cs typeface="Arial"/>
                                    </a:rPr>
                                    <m:t>1:</m:t>
                                  </m:r>
                                  <m:r>
                                    <a:rPr lang="en-US" altLang="ko-KR" sz="1000" b="0" i="1" smtClean="0">
                                      <a:latin typeface="Cambria Math" panose="02040503050406030204" pitchFamily="18" charset="0"/>
                                      <a:cs typeface="Arial"/>
                                    </a:rPr>
                                    <m:t>𝑇</m:t>
                                  </m:r>
                                </m:sub>
                              </m:sSub>
                              <m:r>
                                <a:rPr lang="en-US" altLang="ko-KR" sz="1000" b="0" i="1" smtClean="0">
                                  <a:latin typeface="Cambria Math" panose="02040503050406030204" pitchFamily="18" charset="0"/>
                                  <a:cs typeface="Arial"/>
                                </a:rPr>
                                <m:t>;</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𝜃</m:t>
                                  </m:r>
                                </m:e>
                                <m:sub>
                                  <m:r>
                                    <a:rPr lang="en-US" altLang="ko-KR" sz="1000" b="0" i="1" smtClean="0">
                                      <a:latin typeface="Cambria Math" panose="02040503050406030204" pitchFamily="18" charset="0"/>
                                      <a:cs typeface="Arial"/>
                                    </a:rPr>
                                    <m:t>𝑐</m:t>
                                  </m:r>
                                </m:sub>
                              </m:sSub>
                            </m:e>
                          </m:d>
                        </m:sub>
                      </m:sSub>
                      <m:r>
                        <a:rPr lang="en-US" altLang="ko-KR" sz="1000" b="0" i="1" smtClean="0">
                          <a:latin typeface="Cambria Math" panose="02040503050406030204" pitchFamily="18" charset="0"/>
                          <a:cs typeface="Arial"/>
                        </a:rPr>
                        <m:t>[</m:t>
                      </m:r>
                      <m:r>
                        <a:rPr lang="en-US" altLang="ko-KR" sz="1000" b="0" i="1" smtClean="0">
                          <a:latin typeface="Cambria Math" panose="02040503050406030204" pitchFamily="18" charset="0"/>
                          <a:cs typeface="Arial"/>
                        </a:rPr>
                        <m:t>𝑅</m:t>
                      </m:r>
                      <m:r>
                        <a:rPr lang="en-US" altLang="ko-KR" sz="1000" b="0" i="1" smtClean="0">
                          <a:latin typeface="Cambria Math" panose="02040503050406030204" pitchFamily="18" charset="0"/>
                          <a:cs typeface="Arial"/>
                        </a:rPr>
                        <m:t>]</m:t>
                      </m:r>
                    </m:oMath>
                  </m:oMathPara>
                </a14:m>
                <a:endParaRPr lang="en-US" altLang="ko-KR" sz="1000" dirty="0">
                  <a:latin typeface="Arial"/>
                  <a:cs typeface="Arial"/>
                </a:endParaRPr>
              </a:p>
              <a:p>
                <a:pPr marL="927100" lvl="2">
                  <a:spcBef>
                    <a:spcPts val="95"/>
                  </a:spcBef>
                  <a:tabLst>
                    <a:tab pos="224154" algn="l"/>
                  </a:tabLst>
                </a:pPr>
                <a:endParaRPr lang="en-US" altLang="ko-KR" sz="1000" dirty="0">
                  <a:latin typeface="Arial"/>
                  <a:cs typeface="Arial"/>
                </a:endParaRPr>
              </a:p>
              <a:p>
                <a:pPr marL="641350" lvl="1" indent="-171450">
                  <a:spcBef>
                    <a:spcPts val="95"/>
                  </a:spcBef>
                  <a:buFont typeface="Arial" panose="020B0604020202020204" pitchFamily="34" charset="0"/>
                  <a:buChar char="•"/>
                  <a:tabLst>
                    <a:tab pos="224154" algn="l"/>
                  </a:tabLst>
                </a:pPr>
                <a:r>
                  <a:rPr lang="en-US" altLang="ko-KR" sz="1000" dirty="0">
                    <a:latin typeface="Arial"/>
                    <a:cs typeface="Arial"/>
                  </a:rPr>
                  <a:t>With REINFORCE algorithm, the gradient of the objective function is </a:t>
                </a:r>
              </a:p>
              <a:p>
                <a:pPr marL="927100" lvl="2">
                  <a:spcBef>
                    <a:spcPts val="95"/>
                  </a:spcBef>
                  <a:tabLst>
                    <a:tab pos="224154" algn="l"/>
                  </a:tabLst>
                </a:pPr>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cs typeface="Arial"/>
                            </a:rPr>
                          </m:ctrlPr>
                        </m:sSubPr>
                        <m:e>
                          <m:r>
                            <m:rPr>
                              <m:sty m:val="p"/>
                            </m:rPr>
                            <a:rPr lang="en-US" altLang="ko-KR" sz="1000" b="0" i="0" smtClean="0">
                              <a:latin typeface="Cambria Math" panose="02040503050406030204" pitchFamily="18" charset="0"/>
                              <a:cs typeface="Arial"/>
                            </a:rPr>
                            <m:t>∇</m:t>
                          </m:r>
                        </m:e>
                        <m:sub>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𝜃</m:t>
                              </m:r>
                            </m:e>
                            <m:sub>
                              <m:r>
                                <a:rPr lang="en-US" altLang="ko-KR" sz="1000" b="0" i="1" smtClean="0">
                                  <a:latin typeface="Cambria Math" panose="02040503050406030204" pitchFamily="18" charset="0"/>
                                  <a:cs typeface="Arial"/>
                                </a:rPr>
                                <m:t>𝑐</m:t>
                              </m:r>
                            </m:sub>
                          </m:sSub>
                        </m:sub>
                      </m:sSub>
                      <m:r>
                        <a:rPr lang="en-US" altLang="ko-KR" sz="1000" b="0" i="1" smtClean="0">
                          <a:latin typeface="Cambria Math" panose="02040503050406030204" pitchFamily="18" charset="0"/>
                          <a:cs typeface="Arial"/>
                        </a:rPr>
                        <m:t>𝐽</m:t>
                      </m:r>
                      <m:d>
                        <m:dPr>
                          <m:ctrlPr>
                            <a:rPr lang="en-US" altLang="ko-KR" sz="1000" b="0" i="1" smtClean="0">
                              <a:latin typeface="Cambria Math" panose="02040503050406030204" pitchFamily="18" charset="0"/>
                              <a:cs typeface="Arial"/>
                            </a:rPr>
                          </m:ctrlPr>
                        </m:dPr>
                        <m:e>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𝜃</m:t>
                              </m:r>
                            </m:e>
                            <m:sub>
                              <m:r>
                                <a:rPr lang="en-US" altLang="ko-KR" sz="1000" b="0" i="1" smtClean="0">
                                  <a:latin typeface="Cambria Math" panose="02040503050406030204" pitchFamily="18" charset="0"/>
                                  <a:cs typeface="Arial"/>
                                </a:rPr>
                                <m:t>𝑐</m:t>
                              </m:r>
                            </m:sub>
                          </m:sSub>
                        </m:e>
                      </m:d>
                      <m:r>
                        <a:rPr lang="en-US" altLang="ko-KR" sz="1000" b="0" i="1" smtClean="0">
                          <a:latin typeface="Cambria Math" panose="02040503050406030204" pitchFamily="18" charset="0"/>
                          <a:cs typeface="Arial"/>
                        </a:rPr>
                        <m:t>=</m:t>
                      </m:r>
                      <m:nary>
                        <m:naryPr>
                          <m:chr m:val="∑"/>
                          <m:ctrlPr>
                            <a:rPr lang="en-US" altLang="ko-KR" sz="1000" b="0" i="1" smtClean="0">
                              <a:latin typeface="Cambria Math" panose="02040503050406030204" pitchFamily="18" charset="0"/>
                              <a:cs typeface="Arial"/>
                            </a:rPr>
                          </m:ctrlPr>
                        </m:naryPr>
                        <m:sub>
                          <m:r>
                            <a:rPr lang="en-US" altLang="ko-KR" sz="1000" b="0" i="1" smtClean="0">
                              <a:latin typeface="Cambria Math" panose="02040503050406030204" pitchFamily="18" charset="0"/>
                              <a:cs typeface="Arial"/>
                            </a:rPr>
                            <m:t>𝑡</m:t>
                          </m:r>
                          <m:r>
                            <a:rPr lang="en-US" altLang="ko-KR" sz="1000" b="0" i="1" smtClean="0">
                              <a:latin typeface="Cambria Math" panose="02040503050406030204" pitchFamily="18" charset="0"/>
                              <a:cs typeface="Arial"/>
                            </a:rPr>
                            <m:t>=1</m:t>
                          </m:r>
                        </m:sub>
                        <m:sup>
                          <m:r>
                            <a:rPr lang="en-US" altLang="ko-KR" sz="1000" b="0" i="1" smtClean="0">
                              <a:latin typeface="Cambria Math" panose="02040503050406030204" pitchFamily="18" charset="0"/>
                              <a:cs typeface="Arial"/>
                            </a:rPr>
                            <m:t>𝑇</m:t>
                          </m:r>
                        </m:sup>
                        <m:e>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𝐸</m:t>
                              </m:r>
                            </m:e>
                            <m:sub>
                              <m:r>
                                <a:rPr lang="en-US" altLang="ko-KR" sz="1000" b="0" i="1" smtClean="0">
                                  <a:latin typeface="Cambria Math" panose="02040503050406030204" pitchFamily="18" charset="0"/>
                                  <a:cs typeface="Arial"/>
                                </a:rPr>
                                <m:t>𝑃</m:t>
                              </m:r>
                              <m:d>
                                <m:dPr>
                                  <m:ctrlPr>
                                    <a:rPr lang="en-US" altLang="ko-KR" sz="1000" b="0" i="1" smtClean="0">
                                      <a:latin typeface="Cambria Math" panose="02040503050406030204" pitchFamily="18" charset="0"/>
                                      <a:cs typeface="Arial"/>
                                    </a:rPr>
                                  </m:ctrlPr>
                                </m:dPr>
                                <m:e>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𝑎</m:t>
                                      </m:r>
                                    </m:e>
                                    <m:sub>
                                      <m:r>
                                        <a:rPr lang="en-US" altLang="ko-KR" sz="1000" b="0" i="1" smtClean="0">
                                          <a:latin typeface="Cambria Math" panose="02040503050406030204" pitchFamily="18" charset="0"/>
                                          <a:cs typeface="Arial"/>
                                        </a:rPr>
                                        <m:t>1:</m:t>
                                      </m:r>
                                      <m:r>
                                        <a:rPr lang="en-US" altLang="ko-KR" sz="1000" b="0" i="1" smtClean="0">
                                          <a:latin typeface="Cambria Math" panose="02040503050406030204" pitchFamily="18" charset="0"/>
                                          <a:cs typeface="Arial"/>
                                        </a:rPr>
                                        <m:t>𝑇</m:t>
                                      </m:r>
                                    </m:sub>
                                  </m:sSub>
                                  <m:r>
                                    <a:rPr lang="en-US" altLang="ko-KR" sz="1000" b="0" i="1" smtClean="0">
                                      <a:latin typeface="Cambria Math" panose="02040503050406030204" pitchFamily="18" charset="0"/>
                                      <a:cs typeface="Arial"/>
                                    </a:rPr>
                                    <m:t>;</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𝜃</m:t>
                                      </m:r>
                                    </m:e>
                                    <m:sub>
                                      <m:r>
                                        <a:rPr lang="en-US" altLang="ko-KR" sz="1000" b="0" i="1" smtClean="0">
                                          <a:latin typeface="Cambria Math" panose="02040503050406030204" pitchFamily="18" charset="0"/>
                                          <a:cs typeface="Arial"/>
                                        </a:rPr>
                                        <m:t>𝑐</m:t>
                                      </m:r>
                                    </m:sub>
                                  </m:sSub>
                                </m:e>
                              </m:d>
                            </m:sub>
                          </m:sSub>
                          <m:r>
                            <a:rPr lang="en-US" altLang="ko-KR" sz="1000" b="0" i="1" smtClean="0">
                              <a:latin typeface="Cambria Math" panose="02040503050406030204" pitchFamily="18" charset="0"/>
                              <a:cs typeface="Arial"/>
                            </a:rPr>
                            <m:t>[</m:t>
                          </m:r>
                          <m:sSub>
                            <m:sSubPr>
                              <m:ctrlPr>
                                <a:rPr lang="en-US" altLang="ko-KR" sz="1000" b="0" i="1" smtClean="0">
                                  <a:latin typeface="Cambria Math" panose="02040503050406030204" pitchFamily="18" charset="0"/>
                                  <a:cs typeface="Arial"/>
                                </a:rPr>
                              </m:ctrlPr>
                            </m:sSubPr>
                            <m:e>
                              <m:r>
                                <m:rPr>
                                  <m:sty m:val="p"/>
                                </m:rPr>
                                <a:rPr lang="en-US" altLang="ko-KR" sz="1000" b="0" i="0" smtClean="0">
                                  <a:latin typeface="Cambria Math" panose="02040503050406030204" pitchFamily="18" charset="0"/>
                                  <a:cs typeface="Arial"/>
                                </a:rPr>
                                <m:t>∇</m:t>
                              </m:r>
                            </m:e>
                            <m:sub>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𝜃</m:t>
                                  </m:r>
                                </m:e>
                                <m:sub>
                                  <m:r>
                                    <a:rPr lang="en-US" altLang="ko-KR" sz="1000" b="0" i="1" smtClean="0">
                                      <a:latin typeface="Cambria Math" panose="02040503050406030204" pitchFamily="18" charset="0"/>
                                      <a:cs typeface="Arial"/>
                                    </a:rPr>
                                    <m:t>𝑐</m:t>
                                  </m:r>
                                </m:sub>
                              </m:sSub>
                            </m:sub>
                          </m:sSub>
                          <m:func>
                            <m:funcPr>
                              <m:ctrlPr>
                                <a:rPr lang="en-US" altLang="ko-KR" sz="1000" b="0" i="1" smtClean="0">
                                  <a:latin typeface="Cambria Math" panose="02040503050406030204" pitchFamily="18" charset="0"/>
                                  <a:cs typeface="Arial"/>
                                </a:rPr>
                              </m:ctrlPr>
                            </m:funcPr>
                            <m:fName>
                              <m:r>
                                <m:rPr>
                                  <m:sty m:val="p"/>
                                </m:rPr>
                                <a:rPr lang="en-US" altLang="ko-KR" sz="1000" b="0" i="0" smtClean="0">
                                  <a:latin typeface="Cambria Math" panose="02040503050406030204" pitchFamily="18" charset="0"/>
                                  <a:cs typeface="Arial"/>
                                </a:rPr>
                                <m:t>log</m:t>
                              </m:r>
                            </m:fName>
                            <m:e>
                              <m:r>
                                <a:rPr lang="en-US" altLang="ko-KR" sz="1000" b="0" i="1" smtClean="0">
                                  <a:latin typeface="Cambria Math" panose="02040503050406030204" pitchFamily="18" charset="0"/>
                                  <a:cs typeface="Arial"/>
                                </a:rPr>
                                <m:t>𝑃</m:t>
                              </m:r>
                              <m:d>
                                <m:dPr>
                                  <m:ctrlPr>
                                    <a:rPr lang="en-US" altLang="ko-KR" sz="1000" b="0" i="1" smtClean="0">
                                      <a:latin typeface="Cambria Math" panose="02040503050406030204" pitchFamily="18" charset="0"/>
                                      <a:cs typeface="Arial"/>
                                    </a:rPr>
                                  </m:ctrlPr>
                                </m:dPr>
                                <m:e>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𝑎</m:t>
                                      </m:r>
                                    </m:e>
                                    <m:sub>
                                      <m:r>
                                        <a:rPr lang="en-US" altLang="ko-KR" sz="1000" b="0" i="1" smtClean="0">
                                          <a:latin typeface="Cambria Math" panose="02040503050406030204" pitchFamily="18" charset="0"/>
                                          <a:cs typeface="Arial"/>
                                        </a:rPr>
                                        <m:t>𝑡</m:t>
                                      </m:r>
                                    </m:sub>
                                  </m:sSub>
                                </m:e>
                                <m:e>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𝑎</m:t>
                                      </m:r>
                                    </m:e>
                                    <m:sub>
                                      <m:d>
                                        <m:dPr>
                                          <m:ctrlPr>
                                            <a:rPr lang="en-US" altLang="ko-KR" sz="1000" b="0" i="1" smtClean="0">
                                              <a:latin typeface="Cambria Math" panose="02040503050406030204" pitchFamily="18" charset="0"/>
                                              <a:cs typeface="Arial"/>
                                            </a:rPr>
                                          </m:ctrlPr>
                                        </m:dPr>
                                        <m:e>
                                          <m:r>
                                            <a:rPr lang="en-US" altLang="ko-KR" sz="1000" b="0" i="1" smtClean="0">
                                              <a:latin typeface="Cambria Math" panose="02040503050406030204" pitchFamily="18" charset="0"/>
                                              <a:cs typeface="Arial"/>
                                            </a:rPr>
                                            <m:t>𝑡</m:t>
                                          </m:r>
                                          <m:r>
                                            <a:rPr lang="en-US" altLang="ko-KR" sz="1000" b="0" i="1" smtClean="0">
                                              <a:latin typeface="Cambria Math" panose="02040503050406030204" pitchFamily="18" charset="0"/>
                                              <a:cs typeface="Arial"/>
                                            </a:rPr>
                                            <m:t>−1</m:t>
                                          </m:r>
                                        </m:e>
                                      </m:d>
                                      <m:r>
                                        <a:rPr lang="en-US" altLang="ko-KR" sz="1000" b="0" i="1" smtClean="0">
                                          <a:latin typeface="Cambria Math" panose="02040503050406030204" pitchFamily="18" charset="0"/>
                                          <a:cs typeface="Arial"/>
                                        </a:rPr>
                                        <m:t>:1</m:t>
                                      </m:r>
                                    </m:sub>
                                  </m:sSub>
                                  <m:r>
                                    <a:rPr lang="en-US" altLang="ko-KR" sz="1000" b="0" i="1" smtClean="0">
                                      <a:latin typeface="Cambria Math" panose="02040503050406030204" pitchFamily="18" charset="0"/>
                                      <a:cs typeface="Arial"/>
                                    </a:rPr>
                                    <m:t>;</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𝜃</m:t>
                                      </m:r>
                                    </m:e>
                                    <m:sub>
                                      <m:r>
                                        <a:rPr lang="en-US" altLang="ko-KR" sz="1000" b="0" i="1" smtClean="0">
                                          <a:latin typeface="Cambria Math" panose="02040503050406030204" pitchFamily="18" charset="0"/>
                                          <a:cs typeface="Arial"/>
                                        </a:rPr>
                                        <m:t>𝑐</m:t>
                                      </m:r>
                                    </m:sub>
                                  </m:sSub>
                                </m:e>
                              </m:d>
                            </m:e>
                          </m:func>
                          <m:r>
                            <a:rPr lang="en-US" altLang="ko-KR" sz="1000" b="0" i="1" smtClean="0">
                              <a:latin typeface="Cambria Math" panose="02040503050406030204" pitchFamily="18" charset="0"/>
                              <a:cs typeface="Arial"/>
                            </a:rPr>
                            <m:t>𝑅</m:t>
                          </m:r>
                          <m:r>
                            <a:rPr lang="en-US" altLang="ko-KR" sz="1000" b="0" i="1" smtClean="0">
                              <a:latin typeface="Cambria Math" panose="02040503050406030204" pitchFamily="18" charset="0"/>
                              <a:cs typeface="Arial"/>
                            </a:rPr>
                            <m:t>]</m:t>
                          </m:r>
                        </m:e>
                      </m:nary>
                    </m:oMath>
                  </m:oMathPara>
                </a14:m>
                <a:endParaRPr lang="en-US" altLang="ko-KR" sz="1000" dirty="0">
                  <a:latin typeface="Arial"/>
                  <a:cs typeface="Arial"/>
                </a:endParaRPr>
              </a:p>
              <a:p>
                <a:pPr marL="469900" lvl="1">
                  <a:spcBef>
                    <a:spcPts val="95"/>
                  </a:spcBef>
                  <a:tabLst>
                    <a:tab pos="224154" algn="l"/>
                  </a:tabLst>
                </a:pPr>
                <a:r>
                  <a:rPr lang="en-US" altLang="ko-KR" sz="1000" i="1" dirty="0">
                    <a:latin typeface="Arial"/>
                    <a:cs typeface="Arial"/>
                  </a:rPr>
                  <a:t> </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395464"/>
              </a:xfrm>
              <a:prstGeom prst="rect">
                <a:avLst/>
              </a:prstGeom>
              <a:blipFill>
                <a:blip r:embed="rId3"/>
                <a:stretch>
                  <a:fillRect l="-1672" t="-526" r="-1003" b="-2421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220347425"/>
      </p:ext>
    </p:extLst>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dirty="0">
                <a:solidFill>
                  <a:schemeClr val="bg1"/>
                </a:solidFill>
                <a:latin typeface="Arial" panose="020B0604020202020204" pitchFamily="34" charset="0"/>
                <a:cs typeface="Arial" panose="020B0604020202020204" pitchFamily="34" charset="0"/>
              </a:rPr>
              <a:t>Neural architecture search with reinforcement learning</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153521"/>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Another noteworthy thing is that the algorithm adopts Meta-Learning</a:t>
                </a:r>
              </a:p>
              <a:p>
                <a:pPr marL="184150" indent="-171450">
                  <a:lnSpc>
                    <a:spcPct val="100000"/>
                  </a:lnSpc>
                  <a:spcBef>
                    <a:spcPts val="95"/>
                  </a:spcBef>
                  <a:buFont typeface="Arial" panose="020B0604020202020204" pitchFamily="34" charset="0"/>
                  <a:buChar char="•"/>
                  <a:tabLst>
                    <a:tab pos="224154" algn="l"/>
                  </a:tabLst>
                </a:pPr>
                <a:endParaRPr lang="en-US" altLang="ko-KR" sz="10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US" altLang="ko-KR" sz="1000" dirty="0">
                    <a:latin typeface="Arial"/>
                    <a:cs typeface="Arial"/>
                  </a:rPr>
                  <a:t>Supervised Meta-Learning</a:t>
                </a:r>
              </a:p>
              <a:p>
                <a:pPr marL="469900" lvl="1">
                  <a:spcBef>
                    <a:spcPts val="95"/>
                  </a:spcBef>
                  <a:tabLst>
                    <a:tab pos="224154" algn="l"/>
                  </a:tabLst>
                </a:pPr>
                <a14:m>
                  <m:oMath xmlns:m="http://schemas.openxmlformats.org/officeDocument/2006/math">
                    <m:r>
                      <a:rPr lang="en-US" altLang="ko-KR" sz="1000" b="0" i="1" smtClean="0">
                        <a:latin typeface="Cambria Math" panose="02040503050406030204" pitchFamily="18" charset="0"/>
                        <a:cs typeface="Arial"/>
                      </a:rPr>
                      <m:t>𝑓</m:t>
                    </m:r>
                    <m:d>
                      <m:dPr>
                        <m:ctrlPr>
                          <a:rPr lang="en-US" altLang="ko-KR" sz="1000" b="0" i="1" smtClean="0">
                            <a:latin typeface="Cambria Math" panose="02040503050406030204" pitchFamily="18" charset="0"/>
                            <a:cs typeface="Arial"/>
                          </a:rPr>
                        </m:ctrlPr>
                      </m:dPr>
                      <m:e>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𝐷</m:t>
                            </m:r>
                          </m:e>
                          <m:sub>
                            <m:r>
                              <a:rPr lang="en-US" altLang="ko-KR" sz="1000" b="0" i="1" smtClean="0">
                                <a:latin typeface="Cambria Math" panose="02040503050406030204" pitchFamily="18" charset="0"/>
                                <a:cs typeface="Arial"/>
                              </a:rPr>
                              <m:t>𝑡𝑟𝑎𝑖𝑛</m:t>
                            </m:r>
                          </m:sub>
                        </m:sSub>
                        <m:r>
                          <a:rPr lang="en-US" altLang="ko-KR" sz="1000" b="0" i="1" smtClean="0">
                            <a:latin typeface="Cambria Math" panose="02040503050406030204" pitchFamily="18" charset="0"/>
                            <a:cs typeface="Arial"/>
                          </a:rPr>
                          <m:t>, </m:t>
                        </m:r>
                        <m:r>
                          <a:rPr lang="en-US" altLang="ko-KR" sz="1000" b="0" i="1" smtClean="0">
                            <a:latin typeface="Cambria Math" panose="02040503050406030204" pitchFamily="18" charset="0"/>
                            <a:cs typeface="Arial"/>
                          </a:rPr>
                          <m:t>𝑠</m:t>
                        </m:r>
                      </m:e>
                    </m:d>
                    <m:r>
                      <a:rPr lang="en-US" altLang="ko-KR" sz="1000" b="0" i="1" smtClean="0">
                        <a:latin typeface="Cambria Math" panose="02040503050406030204" pitchFamily="18" charset="0"/>
                        <a:cs typeface="Arial"/>
                      </a:rPr>
                      <m:t>→</m:t>
                    </m:r>
                    <m:r>
                      <a:rPr lang="en-US" altLang="ko-KR" sz="1000" b="0" i="1" smtClean="0">
                        <a:latin typeface="Cambria Math" panose="02040503050406030204" pitchFamily="18" charset="0"/>
                        <a:cs typeface="Arial"/>
                      </a:rPr>
                      <m:t>𝑎</m:t>
                    </m:r>
                    <m:r>
                      <a:rPr lang="en-US" altLang="ko-KR" sz="1000" b="0" i="0" smtClean="0">
                        <a:latin typeface="Cambria Math" panose="02040503050406030204" pitchFamily="18" charset="0"/>
                        <a:cs typeface="Arial"/>
                      </a:rPr>
                      <m:t>,</m:t>
                    </m:r>
                  </m:oMath>
                </a14:m>
                <a:r>
                  <a:rPr lang="en-US" altLang="ko-KR" sz="1000" b="0" dirty="0">
                    <a:latin typeface="Arial"/>
                    <a:cs typeface="Arial"/>
                  </a:rPr>
                  <a:t> </a:t>
                </a:r>
                <a14:m>
                  <m:oMath xmlns:m="http://schemas.openxmlformats.org/officeDocument/2006/math">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𝐷</m:t>
                        </m:r>
                      </m:e>
                      <m:sub>
                        <m:r>
                          <a:rPr lang="en-US" altLang="ko-KR" sz="1000" b="0" i="1" smtClean="0">
                            <a:latin typeface="Cambria Math" panose="02040503050406030204" pitchFamily="18" charset="0"/>
                            <a:cs typeface="Arial"/>
                          </a:rPr>
                          <m:t>𝑡𝑟𝑎𝑖𝑛</m:t>
                        </m:r>
                      </m:sub>
                    </m:sSub>
                    <m:r>
                      <a:rPr lang="en-US" altLang="ko-KR" sz="1000" b="0" i="1" smtClean="0">
                        <a:latin typeface="Cambria Math" panose="02040503050406030204" pitchFamily="18" charset="0"/>
                        <a:cs typeface="Arial"/>
                      </a:rPr>
                      <m:t>={</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𝑠</m:t>
                        </m:r>
                      </m:e>
                      <m:sub>
                        <m:r>
                          <a:rPr lang="en-US" altLang="ko-KR" sz="1000" b="0" i="1" smtClean="0">
                            <a:latin typeface="Cambria Math" panose="02040503050406030204" pitchFamily="18" charset="0"/>
                            <a:cs typeface="Arial"/>
                          </a:rPr>
                          <m:t>1</m:t>
                        </m:r>
                      </m:sub>
                    </m:sSub>
                    <m:r>
                      <a:rPr lang="en-US" altLang="ko-KR" sz="1000" b="0" i="1" smtClean="0">
                        <a:latin typeface="Cambria Math" panose="02040503050406030204" pitchFamily="18" charset="0"/>
                        <a:cs typeface="Arial"/>
                      </a:rPr>
                      <m:t>,</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𝑎</m:t>
                        </m:r>
                      </m:e>
                      <m:sub>
                        <m:r>
                          <a:rPr lang="en-US" altLang="ko-KR" sz="1000" b="0" i="1" smtClean="0">
                            <a:latin typeface="Cambria Math" panose="02040503050406030204" pitchFamily="18" charset="0"/>
                            <a:cs typeface="Arial"/>
                          </a:rPr>
                          <m:t>1</m:t>
                        </m:r>
                      </m:sub>
                    </m:sSub>
                    <m:r>
                      <a:rPr lang="en-US" altLang="ko-KR" sz="1000" b="0" i="1" smtClean="0">
                        <a:latin typeface="Cambria Math" panose="02040503050406030204" pitchFamily="18" charset="0"/>
                        <a:cs typeface="Arial"/>
                      </a:rPr>
                      <m:t>,</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𝑟</m:t>
                        </m:r>
                      </m:e>
                      <m:sub>
                        <m:r>
                          <a:rPr lang="en-US" altLang="ko-KR" sz="1000" b="0" i="1" smtClean="0">
                            <a:latin typeface="Cambria Math" panose="02040503050406030204" pitchFamily="18" charset="0"/>
                            <a:cs typeface="Arial"/>
                          </a:rPr>
                          <m:t>1</m:t>
                        </m:r>
                      </m:sub>
                    </m:sSub>
                    <m:r>
                      <a:rPr lang="en-US" altLang="ko-KR" sz="1000" b="0" i="1" smtClean="0">
                        <a:latin typeface="Cambria Math" panose="02040503050406030204" pitchFamily="18" charset="0"/>
                        <a:cs typeface="Arial"/>
                      </a:rPr>
                      <m:t>,…, </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𝑎</m:t>
                        </m:r>
                      </m:e>
                      <m:sub>
                        <m:r>
                          <a:rPr lang="en-US" altLang="ko-KR" sz="1000" b="0" i="1" smtClean="0">
                            <a:latin typeface="Cambria Math" panose="02040503050406030204" pitchFamily="18" charset="0"/>
                            <a:cs typeface="Arial"/>
                          </a:rPr>
                          <m:t>𝑁</m:t>
                        </m:r>
                      </m:sub>
                    </m:sSub>
                    <m:r>
                      <a:rPr lang="en-US" altLang="ko-KR" sz="1000" b="0" i="1" smtClean="0">
                        <a:latin typeface="Cambria Math" panose="02040503050406030204" pitchFamily="18" charset="0"/>
                        <a:cs typeface="Arial"/>
                      </a:rPr>
                      <m:t>, </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𝑟</m:t>
                        </m:r>
                      </m:e>
                      <m:sub>
                        <m:r>
                          <a:rPr lang="en-US" altLang="ko-KR" sz="1000" b="0" i="1" smtClean="0">
                            <a:latin typeface="Cambria Math" panose="02040503050406030204" pitchFamily="18" charset="0"/>
                            <a:cs typeface="Arial"/>
                          </a:rPr>
                          <m:t>𝑁</m:t>
                        </m:r>
                      </m:sub>
                    </m:sSub>
                    <m:r>
                      <a:rPr lang="en-US" altLang="ko-KR" sz="1000" b="0" i="1" smtClean="0">
                        <a:latin typeface="Cambria Math" panose="02040503050406030204" pitchFamily="18" charset="0"/>
                        <a:cs typeface="Arial"/>
                      </a:rPr>
                      <m:t>, </m:t>
                    </m:r>
                    <m:sSub>
                      <m:sSubPr>
                        <m:ctrlPr>
                          <a:rPr lang="en-US" altLang="ko-KR" sz="1000" b="0" i="1" smtClean="0">
                            <a:latin typeface="Cambria Math" panose="02040503050406030204" pitchFamily="18" charset="0"/>
                            <a:cs typeface="Arial"/>
                          </a:rPr>
                        </m:ctrlPr>
                      </m:sSubPr>
                      <m:e>
                        <m:r>
                          <a:rPr lang="en-US" altLang="ko-KR" sz="1000" b="0" i="1" smtClean="0">
                            <a:latin typeface="Cambria Math" panose="02040503050406030204" pitchFamily="18" charset="0"/>
                            <a:cs typeface="Arial"/>
                          </a:rPr>
                          <m:t>𝑠</m:t>
                        </m:r>
                      </m:e>
                      <m:sub>
                        <m:r>
                          <a:rPr lang="en-US" altLang="ko-KR" sz="1000" b="0" i="1" smtClean="0">
                            <a:latin typeface="Cambria Math" panose="02040503050406030204" pitchFamily="18" charset="0"/>
                            <a:cs typeface="Arial"/>
                          </a:rPr>
                          <m:t>𝑁</m:t>
                        </m:r>
                      </m:sub>
                    </m:sSub>
                    <m:r>
                      <a:rPr lang="en-US" altLang="ko-KR" sz="1000" b="0" i="1" smtClean="0">
                        <a:latin typeface="Cambria Math" panose="02040503050406030204" pitchFamily="18" charset="0"/>
                        <a:cs typeface="Arial"/>
                      </a:rPr>
                      <m:t>}</m:t>
                    </m:r>
                  </m:oMath>
                </a14:m>
                <a:endParaRPr lang="en-US" altLang="ko-KR" sz="1000" b="0" dirty="0">
                  <a:latin typeface="Arial"/>
                  <a:cs typeface="Arial"/>
                </a:endParaRPr>
              </a:p>
              <a:p>
                <a:pPr marL="469900" lvl="1">
                  <a:spcBef>
                    <a:spcPts val="95"/>
                  </a:spcBef>
                  <a:tabLst>
                    <a:tab pos="224154" algn="l"/>
                  </a:tabLst>
                </a:pPr>
                <a:endParaRPr lang="en-US" altLang="ko-KR" sz="10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US" altLang="ko-KR" sz="1000" dirty="0">
                  <a:latin typeface="Arial"/>
                  <a:cs typeface="Arial"/>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1153521"/>
              </a:xfrm>
              <a:prstGeom prst="rect">
                <a:avLst/>
              </a:prstGeom>
              <a:blipFill>
                <a:blip r:embed="rId3"/>
                <a:stretch>
                  <a:fillRect l="-1672" t="-1087"/>
                </a:stretch>
              </a:blipFill>
            </p:spPr>
            <p:txBody>
              <a:bodyPr/>
              <a:lstStyle/>
              <a:p>
                <a:r>
                  <a:rPr lang="ko-KR" altLang="en-US">
                    <a:noFill/>
                  </a:rPr>
                  <a:t> </a:t>
                </a:r>
              </a:p>
            </p:txBody>
          </p:sp>
        </mc:Fallback>
      </mc:AlternateContent>
      <p:pic>
        <p:nvPicPr>
          <p:cNvPr id="4" name="그림 3">
            <a:extLst>
              <a:ext uri="{FF2B5EF4-FFF2-40B4-BE49-F238E27FC236}">
                <a16:creationId xmlns:a16="http://schemas.microsoft.com/office/drawing/2014/main" id="{767B333C-AFC3-3842-83AE-C6C2A2CB4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577975"/>
            <a:ext cx="3012848" cy="1255353"/>
          </a:xfrm>
          <a:prstGeom prst="rect">
            <a:avLst/>
          </a:prstGeom>
        </p:spPr>
      </p:pic>
    </p:spTree>
    <p:extLst>
      <p:ext uri="{BB962C8B-B14F-4D97-AF65-F5344CB8AC3E}">
        <p14:creationId xmlns:p14="http://schemas.microsoft.com/office/powerpoint/2010/main" val="694178739"/>
      </p:ext>
    </p:extLst>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dirty="0">
                <a:solidFill>
                  <a:schemeClr val="bg1"/>
                </a:solidFill>
                <a:latin typeface="Arial" panose="020B0604020202020204" pitchFamily="34" charset="0"/>
                <a:cs typeface="Arial" panose="020B0604020202020204" pitchFamily="34" charset="0"/>
              </a:rPr>
              <a:t>Neural architecture search with reinforcement learning</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858842"/>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Why Meta-Learning?</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Deep reinforcement learning, especially model-free, requires a  huge number of samples</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If we can </a:t>
            </a:r>
            <a:r>
              <a:rPr lang="en" altLang="ko-KR" sz="1000" i="1" dirty="0">
                <a:latin typeface="Arial" panose="020B0604020202020204" pitchFamily="34" charset="0"/>
                <a:cs typeface="Arial" panose="020B0604020202020204" pitchFamily="34" charset="0"/>
              </a:rPr>
              <a:t>meta-learn </a:t>
            </a:r>
            <a:r>
              <a:rPr lang="en" altLang="ko-KR" sz="1000" dirty="0">
                <a:latin typeface="Arial" panose="020B0604020202020204" pitchFamily="34" charset="0"/>
                <a:cs typeface="Arial" panose="020B0604020202020204" pitchFamily="34" charset="0"/>
              </a:rPr>
              <a:t>a faster reinforcement learner, we can learn  new tasks efficiently!</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What can a </a:t>
            </a:r>
            <a:r>
              <a:rPr lang="en" altLang="ko-KR" sz="1000" i="1" dirty="0">
                <a:latin typeface="Arial" panose="020B0604020202020204" pitchFamily="34" charset="0"/>
                <a:cs typeface="Arial" panose="020B0604020202020204" pitchFamily="34" charset="0"/>
              </a:rPr>
              <a:t>meta-learned </a:t>
            </a:r>
            <a:r>
              <a:rPr lang="en" altLang="ko-KR" sz="1000" dirty="0">
                <a:latin typeface="Arial" panose="020B0604020202020204" pitchFamily="34" charset="0"/>
                <a:cs typeface="Arial" panose="020B0604020202020204" pitchFamily="34" charset="0"/>
              </a:rPr>
              <a:t>learner do differently?</a:t>
            </a: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Explore more intelligently</a:t>
            </a: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Avoid trying actions that are know to be useless</a:t>
            </a: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Acquire the right features more quickly</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pic>
        <p:nvPicPr>
          <p:cNvPr id="11" name="그림 10" descr="텍스트이(가) 표시된 사진&#10;&#10;&#10;&#10;자동 생성된 설명">
            <a:extLst>
              <a:ext uri="{FF2B5EF4-FFF2-40B4-BE49-F238E27FC236}">
                <a16:creationId xmlns:a16="http://schemas.microsoft.com/office/drawing/2014/main" id="{8E62B5E6-96B1-3041-9BE2-31FF50BDA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840" y="2339975"/>
            <a:ext cx="1370335" cy="838200"/>
          </a:xfrm>
          <a:prstGeom prst="rect">
            <a:avLst/>
          </a:prstGeom>
        </p:spPr>
      </p:pic>
    </p:spTree>
    <p:extLst>
      <p:ext uri="{BB962C8B-B14F-4D97-AF65-F5344CB8AC3E}">
        <p14:creationId xmlns:p14="http://schemas.microsoft.com/office/powerpoint/2010/main" val="274709682"/>
      </p:ext>
    </p:extLst>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Designing neural network architectures using reinforcement learning</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16661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[3] </a:t>
                </a:r>
                <a:r>
                  <a:rPr lang="en" altLang="ko-KR" sz="1000" dirty="0" err="1">
                    <a:latin typeface="Arial" panose="020B0604020202020204" pitchFamily="34" charset="0"/>
                    <a:cs typeface="Arial" panose="020B0604020202020204" pitchFamily="34" charset="0"/>
                  </a:rPr>
                  <a:t>MetaQNN</a:t>
                </a: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Another way to optimize the searching procedure is to use Q-learning method</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lvl="1"/>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Search through the hypothesis space with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𝜖</m:t>
                    </m:r>
                  </m:oMath>
                </a14:m>
                <a:r>
                  <a:rPr lang="en" altLang="ko-KR" sz="1000" dirty="0">
                    <a:latin typeface="Arial" panose="020B0604020202020204" pitchFamily="34" charset="0"/>
                    <a:cs typeface="Arial" panose="020B0604020202020204" pitchFamily="34" charset="0"/>
                  </a:rPr>
                  <a:t>-greedy strategy</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166619"/>
              </a:xfrm>
              <a:prstGeom prst="rect">
                <a:avLst/>
              </a:prstGeom>
              <a:blipFill>
                <a:blip r:embed="rId3"/>
                <a:stretch>
                  <a:fillRect l="-2007" t="-581"/>
                </a:stretch>
              </a:blipFill>
            </p:spPr>
            <p:txBody>
              <a:bodyPr/>
              <a:lstStyle/>
              <a:p>
                <a:r>
                  <a:rPr lang="ko-KR" altLang="en-US">
                    <a:noFill/>
                  </a:rPr>
                  <a:t> </a:t>
                </a:r>
              </a:p>
            </p:txBody>
          </p:sp>
        </mc:Fallback>
      </mc:AlternateContent>
      <p:pic>
        <p:nvPicPr>
          <p:cNvPr id="4" name="그림 3" descr="텍스트이(가) 표시된 사진&#10;&#10;&#10;&#10;자동 생성된 설명">
            <a:extLst>
              <a:ext uri="{FF2B5EF4-FFF2-40B4-BE49-F238E27FC236}">
                <a16:creationId xmlns:a16="http://schemas.microsoft.com/office/drawing/2014/main" id="{22472892-76EF-3D49-9A82-97C139796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676" y="1353666"/>
            <a:ext cx="3219450" cy="765905"/>
          </a:xfrm>
          <a:prstGeom prst="rect">
            <a:avLst/>
          </a:prstGeom>
        </p:spPr>
      </p:pic>
    </p:spTree>
    <p:extLst>
      <p:ext uri="{BB962C8B-B14F-4D97-AF65-F5344CB8AC3E}">
        <p14:creationId xmlns:p14="http://schemas.microsoft.com/office/powerpoint/2010/main" val="4063950873"/>
      </p:ext>
    </p:extLst>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Designing neural network architectures using reinforcement learning</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71858"/>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[3] </a:t>
                </a:r>
                <a:r>
                  <a:rPr lang="en" altLang="ko-KR" sz="1000" dirty="0" err="1">
                    <a:latin typeface="Arial" panose="020B0604020202020204" pitchFamily="34" charset="0"/>
                    <a:cs typeface="Arial" panose="020B0604020202020204" pitchFamily="34" charset="0"/>
                  </a:rPr>
                  <a:t>MetaQNN</a:t>
                </a: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The objective is to maximize the recursive equation below.</a:t>
                </a:r>
              </a:p>
              <a:p>
                <a:pPr lvl="1"/>
                <a14:m>
                  <m:oMathPara xmlns:m="http://schemas.openxmlformats.org/officeDocument/2006/math">
                    <m:oMathParaPr>
                      <m:jc m:val="centerGroup"/>
                    </m:oMathParaPr>
                    <m:oMath xmlns:m="http://schemas.openxmlformats.org/officeDocument/2006/math">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𝑄</m:t>
                          </m:r>
                        </m:e>
                        <m:sup>
                          <m:r>
                            <a:rPr lang="en-US" altLang="ko-KR" sz="1000" b="0" i="1" smtClean="0">
                              <a:latin typeface="Cambria Math" panose="02040503050406030204" pitchFamily="18" charset="0"/>
                              <a:cs typeface="Arial" panose="020B0604020202020204" pitchFamily="34" charset="0"/>
                            </a:rPr>
                            <m:t>∗</m:t>
                          </m:r>
                        </m:sup>
                      </m:sSup>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𝑢</m:t>
                          </m:r>
                        </m:e>
                      </m:d>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𝐸</m:t>
                          </m:r>
                        </m:e>
                        <m:sub>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𝑗</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𝑢</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𝐸</m:t>
                          </m:r>
                        </m:e>
                        <m:sub>
                          <m:r>
                            <a:rPr lang="en-US" altLang="ko-KR" sz="1000" b="0" i="1" smtClean="0">
                              <a:latin typeface="Cambria Math" panose="02040503050406030204" pitchFamily="18" charset="0"/>
                              <a:cs typeface="Arial" panose="020B0604020202020204" pitchFamily="34" charset="0"/>
                            </a:rPr>
                            <m:t>𝑟</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𝑢</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𝑗</m:t>
                              </m:r>
                            </m:sub>
                          </m:sSub>
                        </m:sub>
                      </m:sSub>
                      <m:d>
                        <m:dPr>
                          <m:begChr m:val="["/>
                          <m:endChr m:val="]"/>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𝑟</m:t>
                          </m:r>
                        </m:e>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𝑢</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𝑗</m:t>
                              </m:r>
                            </m:sub>
                          </m:sSub>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𝛾</m:t>
                      </m:r>
                      <m:func>
                        <m:funcPr>
                          <m:ctrlPr>
                            <a:rPr lang="en-US" altLang="ko-KR" sz="1000" b="0" i="1" smtClean="0">
                              <a:latin typeface="Cambria Math" panose="02040503050406030204" pitchFamily="18" charset="0"/>
                              <a:cs typeface="Arial" panose="020B0604020202020204" pitchFamily="34" charset="0"/>
                            </a:rPr>
                          </m:ctrlPr>
                        </m:funcPr>
                        <m:fName>
                          <m:limLow>
                            <m:limLowPr>
                              <m:ctrlPr>
                                <a:rPr lang="en-US" altLang="ko-KR" sz="1000" b="0" i="1" smtClean="0">
                                  <a:latin typeface="Cambria Math" panose="02040503050406030204" pitchFamily="18" charset="0"/>
                                  <a:cs typeface="Arial" panose="020B0604020202020204" pitchFamily="34" charset="0"/>
                                </a:rPr>
                              </m:ctrlPr>
                            </m:limLowPr>
                            <m:e>
                              <m:r>
                                <m:rPr>
                                  <m:sty m:val="p"/>
                                </m:rPr>
                                <a:rPr lang="en-US" altLang="ko-KR" sz="1000" b="0" i="0" smtClean="0">
                                  <a:latin typeface="Cambria Math" panose="02040503050406030204" pitchFamily="18" charset="0"/>
                                  <a:cs typeface="Arial" panose="020B0604020202020204" pitchFamily="34" charset="0"/>
                                </a:rPr>
                                <m:t>max</m:t>
                              </m:r>
                            </m:e>
                            <m:lim>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𝑢</m:t>
                                  </m:r>
                                </m:e>
                                <m:sup>
                                  <m:r>
                                    <a:rPr lang="en-US" altLang="ko-KR" sz="1000" b="0" i="1" smtClean="0">
                                      <a:latin typeface="Cambria Math" panose="02040503050406030204" pitchFamily="18" charset="0"/>
                                      <a:cs typeface="Arial" panose="020B0604020202020204" pitchFamily="34" charset="0"/>
                                    </a:rPr>
                                    <m:t>′</m:t>
                                  </m:r>
                                </m:sup>
                              </m:sSup>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𝑈</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𝑗</m:t>
                                      </m:r>
                                    </m:sub>
                                  </m:sSub>
                                </m:e>
                              </m:d>
                            </m:lim>
                          </m:limLow>
                        </m:fName>
                        <m:e>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𝑄</m:t>
                              </m:r>
                            </m:e>
                            <m:sup>
                              <m:r>
                                <a:rPr lang="en-US" altLang="ko-KR" sz="1000" b="0" i="1" smtClean="0">
                                  <a:latin typeface="Cambria Math" panose="02040503050406030204" pitchFamily="18" charset="0"/>
                                  <a:cs typeface="Arial" panose="020B0604020202020204" pitchFamily="34" charset="0"/>
                                </a:rPr>
                                <m:t>∗</m:t>
                              </m:r>
                            </m:sup>
                          </m:sSup>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𝑗</m:t>
                              </m:r>
                            </m:sub>
                          </m:sSub>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𝑢</m:t>
                              </m:r>
                            </m:e>
                            <m:sup>
                              <m:r>
                                <a:rPr lang="en-US" altLang="ko-KR" sz="1000" b="0" i="1" smtClean="0">
                                  <a:latin typeface="Cambria Math" panose="02040503050406030204" pitchFamily="18" charset="0"/>
                                  <a:cs typeface="Arial" panose="020B0604020202020204" pitchFamily="34" charset="0"/>
                                </a:rPr>
                                <m:t>′</m:t>
                              </m:r>
                            </m:sup>
                          </m:sSup>
                          <m:r>
                            <a:rPr lang="en-US" altLang="ko-KR" sz="1000" b="0" i="1" smtClean="0">
                              <a:latin typeface="Cambria Math" panose="02040503050406030204" pitchFamily="18" charset="0"/>
                              <a:cs typeface="Arial" panose="020B0604020202020204" pitchFamily="34" charset="0"/>
                            </a:rPr>
                            <m:t>)]</m:t>
                          </m:r>
                        </m:e>
                      </m:func>
                    </m:oMath>
                  </m:oMathPara>
                </a14:m>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By learning model, we can integrate the whole environment</a:t>
                </a:r>
              </a:p>
              <a:p>
                <a:pPr lvl="1"/>
                <a14:m>
                  <m:oMathPara xmlns:m="http://schemas.openxmlformats.org/officeDocument/2006/math">
                    <m:oMathParaPr>
                      <m:jc m:val="center"/>
                    </m:oMathParaPr>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𝑄</m:t>
                          </m:r>
                        </m:e>
                        <m:sub>
                          <m:r>
                            <a:rPr lang="en-US" altLang="ko-KR" sz="1000" b="0" i="1" smtClean="0">
                              <a:latin typeface="Cambria Math" panose="02040503050406030204" pitchFamily="18" charset="0"/>
                              <a:cs typeface="Arial" panose="020B0604020202020204" pitchFamily="34" charset="0"/>
                            </a:rPr>
                            <m:t>𝑡</m:t>
                          </m:r>
                          <m:r>
                            <a:rPr lang="en-US" altLang="ko-KR" sz="1000" b="0" i="1" smtClean="0">
                              <a:latin typeface="Cambria Math" panose="02040503050406030204" pitchFamily="18" charset="0"/>
                              <a:cs typeface="Arial" panose="020B0604020202020204" pitchFamily="34" charset="0"/>
                            </a:rPr>
                            <m:t>+1</m:t>
                          </m:r>
                        </m:sub>
                      </m:sSub>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𝑢</m:t>
                          </m:r>
                        </m:e>
                      </m:d>
                      <m:r>
                        <a:rPr lang="en-US" altLang="ko-KR" sz="1000" b="0" i="1" smtClean="0">
                          <a:latin typeface="Cambria Math" panose="02040503050406030204" pitchFamily="18" charset="0"/>
                          <a:cs typeface="Arial" panose="020B0604020202020204" pitchFamily="34" charset="0"/>
                        </a:rPr>
                        <m:t>=</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1−</m:t>
                          </m:r>
                          <m:r>
                            <a:rPr lang="en-US" altLang="ko-KR" sz="1000" b="0" i="1" smtClean="0">
                              <a:latin typeface="Cambria Math" panose="02040503050406030204" pitchFamily="18" charset="0"/>
                              <a:cs typeface="Arial" panose="020B0604020202020204" pitchFamily="34" charset="0"/>
                            </a:rPr>
                            <m:t>𝛼</m:t>
                          </m:r>
                        </m:e>
                      </m:d>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𝑄</m:t>
                          </m:r>
                        </m:e>
                        <m:sub>
                          <m:r>
                            <a:rPr lang="en-US" altLang="ko-KR" sz="1000" b="0" i="1" smtClean="0">
                              <a:latin typeface="Cambria Math" panose="02040503050406030204" pitchFamily="18" charset="0"/>
                              <a:cs typeface="Arial" panose="020B0604020202020204" pitchFamily="34" charset="0"/>
                            </a:rPr>
                            <m:t>𝑡</m:t>
                          </m:r>
                        </m:sub>
                      </m:sSub>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𝑢</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𝛼</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𝑟</m:t>
                          </m:r>
                        </m:e>
                        <m:sub>
                          <m:r>
                            <a:rPr lang="en-US" altLang="ko-KR" sz="1000" b="0" i="1" smtClean="0">
                              <a:latin typeface="Cambria Math" panose="02040503050406030204" pitchFamily="18" charset="0"/>
                              <a:cs typeface="Arial" panose="020B0604020202020204" pitchFamily="34" charset="0"/>
                            </a:rPr>
                            <m:t>𝑡</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𝛾</m:t>
                      </m:r>
                      <m:func>
                        <m:funcPr>
                          <m:ctrlPr>
                            <a:rPr lang="en-US" altLang="ko-KR" sz="1000" b="0" i="1" smtClean="0">
                              <a:latin typeface="Cambria Math" panose="02040503050406030204" pitchFamily="18" charset="0"/>
                              <a:cs typeface="Arial" panose="020B0604020202020204" pitchFamily="34" charset="0"/>
                            </a:rPr>
                          </m:ctrlPr>
                        </m:funcPr>
                        <m:fName>
                          <m:limLow>
                            <m:limLowPr>
                              <m:ctrlPr>
                                <a:rPr lang="en-US" altLang="ko-KR" sz="1000" b="0" i="1" smtClean="0">
                                  <a:latin typeface="Cambria Math" panose="02040503050406030204" pitchFamily="18" charset="0"/>
                                  <a:cs typeface="Arial" panose="020B0604020202020204" pitchFamily="34" charset="0"/>
                                </a:rPr>
                              </m:ctrlPr>
                            </m:limLowPr>
                            <m:e>
                              <m:r>
                                <m:rPr>
                                  <m:sty m:val="p"/>
                                </m:rPr>
                                <a:rPr lang="en-US" altLang="ko-KR" sz="1000" b="0" i="0" smtClean="0">
                                  <a:latin typeface="Cambria Math" panose="02040503050406030204" pitchFamily="18" charset="0"/>
                                  <a:cs typeface="Arial" panose="020B0604020202020204" pitchFamily="34" charset="0"/>
                                </a:rPr>
                                <m:t>max</m:t>
                              </m:r>
                            </m:e>
                            <m:lim>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𝑢</m:t>
                                  </m:r>
                                </m:e>
                                <m:sup>
                                  <m:r>
                                    <a:rPr lang="en-US" altLang="ko-KR" sz="1000" b="0" i="1" smtClean="0">
                                      <a:latin typeface="Cambria Math" panose="02040503050406030204" pitchFamily="18" charset="0"/>
                                      <a:cs typeface="Arial" panose="020B0604020202020204" pitchFamily="34" charset="0"/>
                                    </a:rPr>
                                    <m:t>′</m:t>
                                  </m:r>
                                </m:sup>
                              </m:sSup>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𝑈</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𝑗</m:t>
                                      </m:r>
                                    </m:sub>
                                  </m:sSub>
                                </m:e>
                              </m:d>
                            </m:lim>
                          </m:limLow>
                        </m:fName>
                        <m:e>
                          <m:r>
                            <a:rPr lang="en-US" altLang="ko-KR" sz="1000" b="0" i="1" smtClean="0">
                              <a:latin typeface="Cambria Math" panose="02040503050406030204" pitchFamily="18" charset="0"/>
                              <a:cs typeface="Arial" panose="020B0604020202020204" pitchFamily="34" charset="0"/>
                            </a:rPr>
                            <m:t>𝑄</m:t>
                          </m:r>
                          <m:r>
                            <a:rPr lang="en-US" altLang="ko-KR" sz="1000" b="0" i="1" smtClean="0">
                              <a:latin typeface="Cambria Math" panose="02040503050406030204" pitchFamily="18" charset="0"/>
                              <a:cs typeface="Arial" panose="020B0604020202020204" pitchFamily="34" charset="0"/>
                            </a:rPr>
                            <m:t>_</m:t>
                          </m:r>
                          <m:r>
                            <a:rPr lang="en-US" altLang="ko-KR" sz="1000" b="0" i="1" smtClean="0">
                              <a:latin typeface="Cambria Math" panose="02040503050406030204" pitchFamily="18" charset="0"/>
                              <a:cs typeface="Arial" panose="020B0604020202020204" pitchFamily="34" charset="0"/>
                            </a:rPr>
                            <m:t>𝑡</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𝑗</m:t>
                              </m:r>
                            </m:sub>
                          </m:sSub>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𝑢</m:t>
                              </m:r>
                            </m:e>
                            <m:sup>
                              <m:r>
                                <a:rPr lang="en-US" altLang="ko-KR" sz="1000" b="0" i="1" smtClean="0">
                                  <a:latin typeface="Cambria Math" panose="02040503050406030204" pitchFamily="18" charset="0"/>
                                  <a:cs typeface="Arial" panose="020B0604020202020204" pitchFamily="34" charset="0"/>
                                </a:rPr>
                                <m:t>′</m:t>
                              </m:r>
                            </m:sup>
                          </m:sSup>
                          <m:r>
                            <a:rPr lang="en-US" altLang="ko-KR" sz="1000" b="0" i="1" smtClean="0">
                              <a:latin typeface="Cambria Math" panose="02040503050406030204" pitchFamily="18" charset="0"/>
                              <a:cs typeface="Arial" panose="020B0604020202020204" pitchFamily="34" charset="0"/>
                            </a:rPr>
                            <m:t>)]</m:t>
                          </m:r>
                        </m:e>
                      </m:func>
                    </m:oMath>
                  </m:oMathPara>
                </a14:m>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It converges for the large value of t</a:t>
                </a:r>
              </a:p>
              <a:p>
                <a:pPr lvl="1"/>
                <a14:m>
                  <m:oMathPara xmlns:m="http://schemas.openxmlformats.org/officeDocument/2006/math">
                    <m:oMathParaPr>
                      <m:jc m:val="centerGroup"/>
                    </m:oMathParaPr>
                    <m:oMath xmlns:m="http://schemas.openxmlformats.org/officeDocument/2006/math">
                      <m:func>
                        <m:funcPr>
                          <m:ctrlPr>
                            <a:rPr lang="en-US" altLang="ko-KR" sz="1000" i="1">
                              <a:latin typeface="Cambria Math" panose="02040503050406030204" pitchFamily="18" charset="0"/>
                              <a:cs typeface="Arial" panose="020B0604020202020204" pitchFamily="34" charset="0"/>
                            </a:rPr>
                          </m:ctrlPr>
                        </m:funcPr>
                        <m:fName>
                          <m:limLow>
                            <m:limLowPr>
                              <m:ctrlPr>
                                <a:rPr lang="en-US" altLang="ko-KR" sz="1000" i="1">
                                  <a:latin typeface="Cambria Math" panose="02040503050406030204" pitchFamily="18" charset="0"/>
                                  <a:cs typeface="Arial" panose="020B0604020202020204" pitchFamily="34" charset="0"/>
                                </a:rPr>
                              </m:ctrlPr>
                            </m:limLowPr>
                            <m:e>
                              <m:r>
                                <m:rPr>
                                  <m:sty m:val="p"/>
                                </m:rPr>
                                <a:rPr lang="en-US" altLang="ko-KR" sz="1000">
                                  <a:latin typeface="Cambria Math" panose="02040503050406030204" pitchFamily="18" charset="0"/>
                                  <a:cs typeface="Arial" panose="020B0604020202020204" pitchFamily="34" charset="0"/>
                                </a:rPr>
                                <m:t>lim</m:t>
                              </m:r>
                            </m:e>
                            <m:lim>
                              <m:r>
                                <a:rPr lang="en-US" altLang="ko-KR" sz="1000" i="1">
                                  <a:latin typeface="Cambria Math" panose="02040503050406030204" pitchFamily="18" charset="0"/>
                                  <a:cs typeface="Arial" panose="020B0604020202020204" pitchFamily="34" charset="0"/>
                                </a:rPr>
                                <m:t>𝑡</m:t>
                              </m:r>
                              <m:r>
                                <a:rPr lang="en-US" altLang="ko-KR" sz="1000" i="1">
                                  <a:latin typeface="Cambria Math" panose="02040503050406030204" pitchFamily="18" charset="0"/>
                                  <a:cs typeface="Arial" panose="020B0604020202020204" pitchFamily="34" charset="0"/>
                                </a:rPr>
                                <m:t>→∞</m:t>
                              </m:r>
                            </m:lim>
                          </m:limLow>
                        </m:fName>
                        <m:e>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𝑄</m:t>
                              </m:r>
                            </m:e>
                            <m:sub>
                              <m:r>
                                <a:rPr lang="en-US" altLang="ko-KR" sz="1000" i="1">
                                  <a:latin typeface="Cambria Math" panose="02040503050406030204" pitchFamily="18" charset="0"/>
                                  <a:cs typeface="Arial" panose="020B0604020202020204" pitchFamily="34" charset="0"/>
                                </a:rPr>
                                <m:t>𝑡</m:t>
                              </m:r>
                            </m:sub>
                          </m:sSub>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𝑠</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𝑢</m:t>
                              </m:r>
                            </m:e>
                          </m:d>
                          <m:r>
                            <a:rPr lang="en-US" altLang="ko-KR" sz="1000" i="1">
                              <a:latin typeface="Cambria Math" panose="02040503050406030204" pitchFamily="18" charset="0"/>
                              <a:cs typeface="Arial" panose="020B0604020202020204" pitchFamily="34" charset="0"/>
                            </a:rPr>
                            <m:t>=</m:t>
                          </m:r>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𝑄</m:t>
                              </m:r>
                            </m:e>
                            <m:sup>
                              <m:r>
                                <a:rPr lang="en-US" altLang="ko-KR" sz="1000" i="1">
                                  <a:latin typeface="Cambria Math" panose="02040503050406030204" pitchFamily="18" charset="0"/>
                                  <a:cs typeface="Arial" panose="020B0604020202020204" pitchFamily="34" charset="0"/>
                                </a:rPr>
                                <m:t>∗</m:t>
                              </m:r>
                            </m:sup>
                          </m:sSup>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𝑠</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𝑢</m:t>
                          </m:r>
                          <m:r>
                            <a:rPr lang="en-US" altLang="ko-KR" sz="1000" i="1">
                              <a:latin typeface="Cambria Math" panose="02040503050406030204" pitchFamily="18" charset="0"/>
                              <a:cs typeface="Arial" panose="020B0604020202020204" pitchFamily="34" charset="0"/>
                            </a:rPr>
                            <m:t>)</m:t>
                          </m:r>
                        </m:e>
                      </m:func>
                    </m:oMath>
                  </m:oMathPara>
                </a14:m>
                <a:endParaRPr lang="en" altLang="ko-KR" sz="1000" dirty="0">
                  <a:latin typeface="Arial" panose="020B0604020202020204" pitchFamily="34" charset="0"/>
                  <a:cs typeface="Arial" panose="020B0604020202020204" pitchFamily="34" charset="0"/>
                </a:endParaRPr>
              </a:p>
              <a:p>
                <a:pPr lvl="1"/>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In addition, Q-learning is </a:t>
                </a:r>
                <a:r>
                  <a:rPr lang="en" altLang="ko-KR" sz="1000" i="1" dirty="0">
                    <a:latin typeface="Arial" panose="020B0604020202020204" pitchFamily="34" charset="0"/>
                    <a:cs typeface="Arial" panose="020B0604020202020204" pitchFamily="34" charset="0"/>
                  </a:rPr>
                  <a:t>off policy</a:t>
                </a:r>
                <a:r>
                  <a:rPr lang="en" altLang="ko-KR" sz="1000" dirty="0">
                    <a:latin typeface="Arial" panose="020B0604020202020204" pitchFamily="34" charset="0"/>
                    <a:cs typeface="Arial" panose="020B0604020202020204" pitchFamily="34" charset="0"/>
                  </a:rPr>
                  <a:t>, meaning it can learn about optimal policies while exploring via a non-optimal behavioral distribution.</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571858"/>
              </a:xfrm>
              <a:prstGeom prst="rect">
                <a:avLst/>
              </a:prstGeom>
              <a:blipFill>
                <a:blip r:embed="rId3"/>
                <a:stretch>
                  <a:fillRect l="-2007" t="-490" r="-1672"/>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839283706"/>
      </p:ext>
    </p:extLst>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07950">
              <a:spcBef>
                <a:spcPts val="605"/>
              </a:spcBef>
            </a:pPr>
            <a:r>
              <a:rPr lang="en" altLang="ko-KR" sz="1400" dirty="0">
                <a:solidFill>
                  <a:srgbClr val="FFFFFF"/>
                </a:solidFill>
                <a:latin typeface="Arial" panose="020B0604020202020204" pitchFamily="34" charset="0"/>
                <a:cs typeface="Arial" panose="020B0604020202020204" pitchFamily="34" charset="0"/>
              </a:rPr>
              <a:t>Model-Based and Model-Free RL</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712922"/>
          </a:xfrm>
          <a:prstGeom prst="rect">
            <a:avLst/>
          </a:prstGeom>
        </p:spPr>
        <p:txBody>
          <a:bodyPr vert="horz" wrap="square" lIns="0" tIns="12065" rIns="0" bIns="0" rtlCol="0">
            <a:spAutoFit/>
          </a:bodyPr>
          <a:lstStyle/>
          <a:p>
            <a:pPr marL="184150" indent="-171450">
              <a:spcBef>
                <a:spcPts val="285"/>
              </a:spcBef>
              <a:buFont typeface="Arial" panose="020B0604020202020204" pitchFamily="34" charset="0"/>
              <a:buChar char="•"/>
            </a:pPr>
            <a:endParaRPr lang="en" altLang="ko-KR" sz="1100" dirty="0">
              <a:latin typeface="Arial" panose="020B0604020202020204" pitchFamily="34" charset="0"/>
              <a:cs typeface="Arial" panose="020B0604020202020204" pitchFamily="34" charset="0"/>
            </a:endParaRPr>
          </a:p>
          <a:p>
            <a:pPr marL="184150" indent="-171450">
              <a:spcBef>
                <a:spcPts val="285"/>
              </a:spcBef>
              <a:buFont typeface="Arial" panose="020B0604020202020204" pitchFamily="34" charset="0"/>
              <a:buChar char="•"/>
            </a:pPr>
            <a:endParaRPr lang="en" altLang="ko-KR" sz="1100" dirty="0">
              <a:latin typeface="Arial" panose="020B0604020202020204" pitchFamily="34" charset="0"/>
              <a:cs typeface="Arial" panose="020B0604020202020204" pitchFamily="34" charset="0"/>
            </a:endParaRPr>
          </a:p>
          <a:p>
            <a:pPr marL="184150" indent="-171450">
              <a:spcBef>
                <a:spcPts val="285"/>
              </a:spcBef>
              <a:buFont typeface="Arial" panose="020B0604020202020204" pitchFamily="34" charset="0"/>
              <a:buChar char="•"/>
            </a:pPr>
            <a:endParaRPr lang="en" altLang="ko-KR" sz="1100" dirty="0">
              <a:latin typeface="Arial" panose="020B0604020202020204" pitchFamily="34" charset="0"/>
              <a:cs typeface="Arial" panose="020B0604020202020204" pitchFamily="34" charset="0"/>
            </a:endParaRPr>
          </a:p>
          <a:p>
            <a:pPr marL="184150" indent="-171450">
              <a:spcBef>
                <a:spcPts val="285"/>
              </a:spcBef>
              <a:buFont typeface="Arial" panose="020B0604020202020204" pitchFamily="34" charset="0"/>
              <a:buChar char="•"/>
            </a:pPr>
            <a:endParaRPr lang="en" altLang="ko-KR" sz="1100" dirty="0">
              <a:latin typeface="Arial" panose="020B0604020202020204" pitchFamily="34" charset="0"/>
              <a:cs typeface="Arial" panose="020B0604020202020204" pitchFamily="34" charset="0"/>
            </a:endParaRPr>
          </a:p>
          <a:p>
            <a:pPr marL="184150" indent="-171450">
              <a:spcBef>
                <a:spcPts val="285"/>
              </a:spcBef>
              <a:buFont typeface="Arial" panose="020B0604020202020204" pitchFamily="34" charset="0"/>
              <a:buChar char="•"/>
            </a:pPr>
            <a:endParaRPr lang="en" altLang="ko-KR" sz="1100" dirty="0">
              <a:latin typeface="Arial" panose="020B0604020202020204" pitchFamily="34" charset="0"/>
              <a:cs typeface="Arial" panose="020B0604020202020204" pitchFamily="34" charset="0"/>
            </a:endParaRPr>
          </a:p>
          <a:p>
            <a:pPr marL="184150" indent="-171450">
              <a:spcBef>
                <a:spcPts val="285"/>
              </a:spcBef>
              <a:buFont typeface="Arial" panose="020B0604020202020204" pitchFamily="34" charset="0"/>
              <a:buChar char="•"/>
            </a:pPr>
            <a:endParaRPr lang="en" altLang="ko-KR" sz="1100" dirty="0">
              <a:latin typeface="Arial" panose="020B0604020202020204" pitchFamily="34" charset="0"/>
              <a:cs typeface="Arial" panose="020B0604020202020204" pitchFamily="34" charset="0"/>
            </a:endParaRPr>
          </a:p>
          <a:p>
            <a:pPr marL="184150" indent="-171450">
              <a:spcBef>
                <a:spcPts val="285"/>
              </a:spcBef>
              <a:buFont typeface="Arial" panose="020B0604020202020204" pitchFamily="34" charset="0"/>
              <a:buChar char="•"/>
            </a:pPr>
            <a:r>
              <a:rPr lang="en" altLang="ko-KR" sz="1100" dirty="0">
                <a:latin typeface="Arial" panose="020B0604020202020204" pitchFamily="34" charset="0"/>
                <a:cs typeface="Arial" panose="020B0604020202020204" pitchFamily="34" charset="0"/>
              </a:rPr>
              <a:t>Model-Free RL</a:t>
            </a:r>
          </a:p>
          <a:p>
            <a:pPr marL="641350" lvl="1" indent="-171450">
              <a:spcBef>
                <a:spcPts val="285"/>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No model</a:t>
            </a:r>
          </a:p>
          <a:p>
            <a:pPr marL="641350" lvl="1" indent="-171450">
              <a:spcBef>
                <a:spcPts val="285"/>
              </a:spcBef>
              <a:buFont typeface="Arial" panose="020B0604020202020204" pitchFamily="34" charset="0"/>
              <a:buChar char="•"/>
            </a:pPr>
            <a:r>
              <a:rPr lang="en" altLang="ko-KR" sz="1000" dirty="0">
                <a:solidFill>
                  <a:srgbClr val="FF0000"/>
                </a:solidFill>
                <a:latin typeface="Arial" panose="020B0604020202020204" pitchFamily="34" charset="0"/>
                <a:cs typeface="Arial" panose="020B0604020202020204" pitchFamily="34" charset="0"/>
              </a:rPr>
              <a:t>Learn </a:t>
            </a:r>
            <a:r>
              <a:rPr lang="en" altLang="ko-KR" sz="1000" dirty="0">
                <a:latin typeface="Arial" panose="020B0604020202020204" pitchFamily="34" charset="0"/>
                <a:cs typeface="Arial" panose="020B0604020202020204" pitchFamily="34" charset="0"/>
              </a:rPr>
              <a:t>value function (and/or policy) from experience</a:t>
            </a:r>
          </a:p>
          <a:p>
            <a:pPr marL="184150" indent="-171450">
              <a:spcBef>
                <a:spcPts val="285"/>
              </a:spcBef>
              <a:buFont typeface="Arial" panose="020B0604020202020204" pitchFamily="34" charset="0"/>
              <a:buChar char="•"/>
            </a:pPr>
            <a:r>
              <a:rPr lang="en" altLang="ko-KR" sz="1100" dirty="0">
                <a:latin typeface="Arial" panose="020B0604020202020204" pitchFamily="34" charset="0"/>
                <a:cs typeface="Arial" panose="020B0604020202020204" pitchFamily="34" charset="0"/>
              </a:rPr>
              <a:t>Model-Based RL</a:t>
            </a:r>
          </a:p>
          <a:p>
            <a:pPr marL="641350" lvl="1" indent="-171450">
              <a:spcBef>
                <a:spcPts val="285"/>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Learn a model from experience</a:t>
            </a:r>
          </a:p>
          <a:p>
            <a:pPr marL="641350" lvl="1" indent="-171450">
              <a:spcBef>
                <a:spcPts val="285"/>
              </a:spcBef>
              <a:buFont typeface="Arial" panose="020B0604020202020204" pitchFamily="34" charset="0"/>
              <a:buChar char="•"/>
            </a:pPr>
            <a:r>
              <a:rPr lang="en" altLang="ko-KR" sz="1000" dirty="0">
                <a:solidFill>
                  <a:srgbClr val="FF0000"/>
                </a:solidFill>
                <a:latin typeface="Arial" panose="020B0604020202020204" pitchFamily="34" charset="0"/>
                <a:cs typeface="Arial" panose="020B0604020202020204" pitchFamily="34" charset="0"/>
              </a:rPr>
              <a:t>Plan </a:t>
            </a:r>
            <a:r>
              <a:rPr lang="en" altLang="ko-KR" sz="1000" dirty="0">
                <a:latin typeface="Arial" panose="020B0604020202020204" pitchFamily="34" charset="0"/>
                <a:cs typeface="Arial" panose="020B0604020202020204" pitchFamily="34" charset="0"/>
              </a:rPr>
              <a:t>value function (and/or policy) from model</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99DDFA4A-8AD5-354E-B865-37C4F85D3BD8}"/>
              </a:ext>
            </a:extLst>
          </p:cNvPr>
          <p:cNvPicPr>
            <a:picLocks noChangeAspect="1"/>
          </p:cNvPicPr>
          <p:nvPr/>
        </p:nvPicPr>
        <p:blipFill>
          <a:blip r:embed="rId3"/>
          <a:stretch>
            <a:fillRect/>
          </a:stretch>
        </p:blipFill>
        <p:spPr>
          <a:xfrm>
            <a:off x="2559026" y="376781"/>
            <a:ext cx="1280851" cy="1381270"/>
          </a:xfrm>
          <a:prstGeom prst="rect">
            <a:avLst/>
          </a:prstGeom>
        </p:spPr>
      </p:pic>
      <p:pic>
        <p:nvPicPr>
          <p:cNvPr id="28" name="그림 27">
            <a:extLst>
              <a:ext uri="{FF2B5EF4-FFF2-40B4-BE49-F238E27FC236}">
                <a16:creationId xmlns:a16="http://schemas.microsoft.com/office/drawing/2014/main" id="{1ED6A7E8-338E-5B4F-910F-066AEF1B62E1}"/>
              </a:ext>
            </a:extLst>
          </p:cNvPr>
          <p:cNvPicPr>
            <a:picLocks noChangeAspect="1"/>
          </p:cNvPicPr>
          <p:nvPr/>
        </p:nvPicPr>
        <p:blipFill>
          <a:blip r:embed="rId4"/>
          <a:stretch>
            <a:fillRect/>
          </a:stretch>
        </p:blipFill>
        <p:spPr>
          <a:xfrm>
            <a:off x="770223" y="347706"/>
            <a:ext cx="1280851" cy="1430804"/>
          </a:xfrm>
          <a:prstGeom prst="rect">
            <a:avLst/>
          </a:prstGeom>
        </p:spPr>
      </p:pic>
    </p:spTree>
    <p:extLst>
      <p:ext uri="{BB962C8B-B14F-4D97-AF65-F5344CB8AC3E}">
        <p14:creationId xmlns:p14="http://schemas.microsoft.com/office/powerpoint/2010/main" val="4263730257"/>
      </p:ext>
    </p:extLst>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07950">
              <a:spcBef>
                <a:spcPts val="605"/>
              </a:spcBef>
            </a:pPr>
            <a:r>
              <a:rPr lang="en" altLang="ko-KR" sz="1400" dirty="0">
                <a:solidFill>
                  <a:srgbClr val="FFFFFF"/>
                </a:solidFill>
                <a:latin typeface="Arial" panose="020B0604020202020204" pitchFamily="34" charset="0"/>
                <a:cs typeface="Arial" panose="020B0604020202020204" pitchFamily="34" charset="0"/>
              </a:rPr>
              <a:t>Model-Based RL</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36977"/>
          </a:xfrm>
          <a:prstGeom prst="rect">
            <a:avLst/>
          </a:prstGeom>
        </p:spPr>
        <p:txBody>
          <a:bodyPr vert="horz" wrap="square" lIns="0" tIns="12065" rIns="0" bIns="0" rtlCol="0">
            <a:spAutoFit/>
          </a:bodyPr>
          <a:lstStyle/>
          <a:p>
            <a:pPr marL="184150" marR="221615" indent="-171450">
              <a:lnSpc>
                <a:spcPct val="102699"/>
              </a:lnSpc>
              <a:spcBef>
                <a:spcPts val="55"/>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A </a:t>
            </a:r>
            <a:r>
              <a:rPr lang="en" altLang="ko-KR" sz="1000" i="1" dirty="0">
                <a:latin typeface="Arial" panose="020B0604020202020204" pitchFamily="34" charset="0"/>
                <a:cs typeface="Arial" panose="020B0604020202020204" pitchFamily="34" charset="0"/>
              </a:rPr>
              <a:t>model M </a:t>
            </a:r>
            <a:r>
              <a:rPr lang="en" altLang="ko-KR" sz="1000" dirty="0">
                <a:latin typeface="Arial" panose="020B0604020202020204" pitchFamily="34" charset="0"/>
                <a:cs typeface="Arial" panose="020B0604020202020204" pitchFamily="34" charset="0"/>
              </a:rPr>
              <a:t>is a representation of an MDP </a:t>
            </a:r>
            <a:r>
              <a:rPr lang="en" altLang="ko-KR" sz="1000" i="1" dirty="0">
                <a:latin typeface="Arial" panose="020B0604020202020204" pitchFamily="34" charset="0"/>
                <a:cs typeface="Arial" panose="020B0604020202020204" pitchFamily="34" charset="0"/>
              </a:rPr>
              <a:t>(S, A, P, R)</a:t>
            </a:r>
            <a:r>
              <a:rPr lang="en" altLang="ko-KR" sz="1000" dirty="0">
                <a:latin typeface="Arial" panose="020B0604020202020204" pitchFamily="34" charset="0"/>
                <a:cs typeface="Arial" panose="020B0604020202020204" pitchFamily="34" charset="0"/>
              </a:rPr>
              <a:t>,  parametrized by </a:t>
            </a:r>
            <a:r>
              <a:rPr lang="en" altLang="ko-KR" sz="1000" i="1" dirty="0" err="1">
                <a:latin typeface="Arial" panose="020B0604020202020204" pitchFamily="34" charset="0"/>
                <a:cs typeface="Arial" panose="020B0604020202020204" pitchFamily="34" charset="0"/>
              </a:rPr>
              <a:t>η</a:t>
            </a:r>
            <a:endParaRPr lang="en" altLang="ko-KR" sz="1000" i="1" dirty="0">
              <a:latin typeface="Arial" panose="020B0604020202020204" pitchFamily="34" charset="0"/>
              <a:cs typeface="Arial" panose="020B0604020202020204" pitchFamily="34" charset="0"/>
            </a:endParaRPr>
          </a:p>
          <a:p>
            <a:pPr marL="184150" marR="221615" indent="-171450">
              <a:lnSpc>
                <a:spcPct val="102699"/>
              </a:lnSpc>
              <a:spcBef>
                <a:spcPts val="55"/>
              </a:spcBef>
              <a:buFont typeface="Arial" panose="020B0604020202020204" pitchFamily="34" charset="0"/>
              <a:buChar char="•"/>
            </a:pPr>
            <a:endParaRPr lang="en" altLang="ko-KR" sz="1000" i="1" dirty="0">
              <a:latin typeface="Arial" panose="020B0604020202020204" pitchFamily="34" charset="0"/>
              <a:cs typeface="Arial" panose="020B0604020202020204" pitchFamily="34" charset="0"/>
            </a:endParaRPr>
          </a:p>
          <a:p>
            <a:pPr marL="184150" marR="221615" indent="-171450">
              <a:lnSpc>
                <a:spcPct val="102699"/>
              </a:lnSpc>
              <a:spcBef>
                <a:spcPts val="55"/>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We will assume state space </a:t>
            </a:r>
            <a:r>
              <a:rPr lang="en" altLang="ko-KR" sz="1000" i="1" dirty="0">
                <a:latin typeface="Arial" panose="020B0604020202020204" pitchFamily="34" charset="0"/>
                <a:cs typeface="Arial" panose="020B0604020202020204" pitchFamily="34" charset="0"/>
              </a:rPr>
              <a:t>S </a:t>
            </a:r>
            <a:r>
              <a:rPr lang="en" altLang="ko-KR" sz="1000" dirty="0">
                <a:latin typeface="Arial" panose="020B0604020202020204" pitchFamily="34" charset="0"/>
                <a:cs typeface="Arial" panose="020B0604020202020204" pitchFamily="34" charset="0"/>
              </a:rPr>
              <a:t>and action space </a:t>
            </a:r>
            <a:r>
              <a:rPr lang="en" altLang="ko-KR" sz="1000" i="1" dirty="0">
                <a:latin typeface="Arial" panose="020B0604020202020204" pitchFamily="34" charset="0"/>
                <a:cs typeface="Arial" panose="020B0604020202020204" pitchFamily="34" charset="0"/>
              </a:rPr>
              <a:t>A </a:t>
            </a:r>
            <a:r>
              <a:rPr lang="en" altLang="ko-KR" sz="1000" dirty="0">
                <a:latin typeface="Arial" panose="020B0604020202020204" pitchFamily="34" charset="0"/>
                <a:cs typeface="Arial" panose="020B0604020202020204" pitchFamily="34" charset="0"/>
              </a:rPr>
              <a:t>are known  So a model </a:t>
            </a:r>
            <a:r>
              <a:rPr lang="en" altLang="ko-KR" sz="1000" i="1" dirty="0">
                <a:latin typeface="Arial" panose="020B0604020202020204" pitchFamily="34" charset="0"/>
                <a:cs typeface="Arial" panose="020B0604020202020204" pitchFamily="34" charset="0"/>
              </a:rPr>
              <a:t>M </a:t>
            </a:r>
            <a:r>
              <a:rPr lang="en" altLang="ko-KR" sz="1000" dirty="0">
                <a:latin typeface="Arial" panose="020B0604020202020204" pitchFamily="34" charset="0"/>
                <a:cs typeface="Arial" panose="020B0604020202020204" pitchFamily="34" charset="0"/>
              </a:rPr>
              <a:t>= </a:t>
            </a:r>
            <a:r>
              <a:rPr lang="en" altLang="ko-KR" sz="1000" i="1" dirty="0">
                <a:latin typeface="Arial" panose="020B0604020202020204" pitchFamily="34" charset="0"/>
                <a:cs typeface="Arial" panose="020B0604020202020204" pitchFamily="34" charset="0"/>
              </a:rPr>
              <a:t>(</a:t>
            </a:r>
            <a:r>
              <a:rPr lang="en" altLang="ko-KR" sz="1000" i="1" dirty="0" err="1">
                <a:latin typeface="Arial" panose="020B0604020202020204" pitchFamily="34" charset="0"/>
                <a:cs typeface="Arial" panose="020B0604020202020204" pitchFamily="34" charset="0"/>
              </a:rPr>
              <a:t>P</a:t>
            </a:r>
            <a:r>
              <a:rPr lang="en" altLang="ko-KR" sz="1000" i="1" baseline="-10416" dirty="0" err="1">
                <a:latin typeface="Arial" panose="020B0604020202020204" pitchFamily="34" charset="0"/>
                <a:cs typeface="Arial" panose="020B0604020202020204" pitchFamily="34" charset="0"/>
              </a:rPr>
              <a:t>η</a:t>
            </a:r>
            <a:r>
              <a:rPr lang="en" altLang="ko-KR" sz="1000" i="1" dirty="0">
                <a:latin typeface="Arial" panose="020B0604020202020204" pitchFamily="34" charset="0"/>
                <a:cs typeface="Arial" panose="020B0604020202020204" pitchFamily="34" charset="0"/>
              </a:rPr>
              <a:t>, </a:t>
            </a:r>
            <a:r>
              <a:rPr lang="en" altLang="ko-KR" sz="1000" i="1" dirty="0" err="1">
                <a:latin typeface="Arial" panose="020B0604020202020204" pitchFamily="34" charset="0"/>
                <a:cs typeface="Arial" panose="020B0604020202020204" pitchFamily="34" charset="0"/>
              </a:rPr>
              <a:t>R</a:t>
            </a:r>
            <a:r>
              <a:rPr lang="en" altLang="ko-KR" sz="1000" i="1" baseline="-10416" dirty="0" err="1">
                <a:latin typeface="Arial" panose="020B0604020202020204" pitchFamily="34" charset="0"/>
                <a:cs typeface="Arial" panose="020B0604020202020204" pitchFamily="34" charset="0"/>
              </a:rPr>
              <a:t>η</a:t>
            </a:r>
            <a:r>
              <a:rPr lang="en" altLang="ko-KR" sz="1000" i="1" dirty="0">
                <a:latin typeface="Arial" panose="020B0604020202020204" pitchFamily="34" charset="0"/>
                <a:cs typeface="Arial" panose="020B0604020202020204" pitchFamily="34" charset="0"/>
              </a:rPr>
              <a:t>) </a:t>
            </a:r>
            <a:r>
              <a:rPr lang="en" altLang="ko-KR" sz="1000" dirty="0">
                <a:latin typeface="Arial" panose="020B0604020202020204" pitchFamily="34" charset="0"/>
                <a:cs typeface="Arial" panose="020B0604020202020204" pitchFamily="34" charset="0"/>
              </a:rPr>
              <a:t>represents state transitions </a:t>
            </a:r>
            <a:r>
              <a:rPr lang="en" altLang="ko-KR" sz="1000" i="1" dirty="0" err="1">
                <a:latin typeface="Arial" panose="020B0604020202020204" pitchFamily="34" charset="0"/>
                <a:cs typeface="Arial" panose="020B0604020202020204" pitchFamily="34" charset="0"/>
              </a:rPr>
              <a:t>P</a:t>
            </a:r>
            <a:r>
              <a:rPr lang="en" altLang="ko-KR" sz="1000" i="1" baseline="-10416" dirty="0" err="1">
                <a:latin typeface="Arial" panose="020B0604020202020204" pitchFamily="34" charset="0"/>
                <a:cs typeface="Arial" panose="020B0604020202020204" pitchFamily="34" charset="0"/>
              </a:rPr>
              <a:t>η</a:t>
            </a:r>
            <a:r>
              <a:rPr lang="en" altLang="ko-KR" sz="1000" i="1" baseline="-10416" dirty="0">
                <a:latin typeface="Arial" panose="020B0604020202020204" pitchFamily="34" charset="0"/>
                <a:cs typeface="Arial" panose="020B0604020202020204" pitchFamily="34" charset="0"/>
              </a:rPr>
              <a:t> </a:t>
            </a:r>
            <a:r>
              <a:rPr lang="en" altLang="ko-KR" sz="1000" i="1" dirty="0">
                <a:latin typeface="Arial" panose="020B0604020202020204" pitchFamily="34" charset="0"/>
                <a:cs typeface="Arial" panose="020B0604020202020204" pitchFamily="34" charset="0"/>
              </a:rPr>
              <a:t>≈ P </a:t>
            </a:r>
            <a:r>
              <a:rPr lang="en" altLang="ko-KR" sz="1000" dirty="0">
                <a:latin typeface="Arial" panose="020B0604020202020204" pitchFamily="34" charset="0"/>
                <a:cs typeface="Arial" panose="020B0604020202020204" pitchFamily="34" charset="0"/>
              </a:rPr>
              <a:t>and rewards </a:t>
            </a:r>
            <a:r>
              <a:rPr lang="en" altLang="ko-KR" sz="1000" i="1" dirty="0" err="1">
                <a:latin typeface="Arial" panose="020B0604020202020204" pitchFamily="34" charset="0"/>
                <a:cs typeface="Arial" panose="020B0604020202020204" pitchFamily="34" charset="0"/>
              </a:rPr>
              <a:t>R</a:t>
            </a:r>
            <a:r>
              <a:rPr lang="en" altLang="ko-KR" sz="1000" i="1" baseline="-10416" dirty="0" err="1">
                <a:latin typeface="Arial" panose="020B0604020202020204" pitchFamily="34" charset="0"/>
                <a:cs typeface="Arial" panose="020B0604020202020204" pitchFamily="34" charset="0"/>
              </a:rPr>
              <a:t>η</a:t>
            </a:r>
            <a:r>
              <a:rPr lang="en" altLang="ko-KR" sz="1000" i="1" baseline="-10416" dirty="0">
                <a:latin typeface="Arial" panose="020B0604020202020204" pitchFamily="34" charset="0"/>
                <a:cs typeface="Arial" panose="020B0604020202020204" pitchFamily="34" charset="0"/>
              </a:rPr>
              <a:t> </a:t>
            </a:r>
            <a:r>
              <a:rPr lang="en" altLang="ko-KR" sz="1000" i="1" dirty="0">
                <a:latin typeface="Arial" panose="020B0604020202020204" pitchFamily="34" charset="0"/>
                <a:cs typeface="Arial" panose="020B0604020202020204" pitchFamily="34" charset="0"/>
              </a:rPr>
              <a:t>≈ R</a:t>
            </a:r>
            <a:endParaRPr lang="en" altLang="ko-KR" sz="1000" dirty="0">
              <a:latin typeface="Arial" panose="020B0604020202020204" pitchFamily="34" charset="0"/>
              <a:cs typeface="Arial" panose="020B0604020202020204" pitchFamily="34" charset="0"/>
            </a:endParaRPr>
          </a:p>
          <a:p>
            <a:pPr marL="1080770">
              <a:lnSpc>
                <a:spcPct val="100000"/>
              </a:lnSpc>
              <a:spcBef>
                <a:spcPts val="1025"/>
              </a:spcBef>
            </a:pPr>
            <a:r>
              <a:rPr lang="en" altLang="ko-KR" sz="1000" i="1" dirty="0">
                <a:latin typeface="Arial" panose="020B0604020202020204" pitchFamily="34" charset="0"/>
                <a:cs typeface="Arial" panose="020B0604020202020204" pitchFamily="34" charset="0"/>
              </a:rPr>
              <a:t>S</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i="1" dirty="0">
                <a:latin typeface="Arial" panose="020B0604020202020204" pitchFamily="34" charset="0"/>
                <a:cs typeface="Arial" panose="020B0604020202020204" pitchFamily="34" charset="0"/>
              </a:rPr>
              <a:t>∼ </a:t>
            </a:r>
            <a:r>
              <a:rPr lang="en" altLang="ko-KR" sz="1000" i="1" dirty="0" err="1">
                <a:latin typeface="Arial" panose="020B0604020202020204" pitchFamily="34" charset="0"/>
                <a:cs typeface="Arial" panose="020B0604020202020204" pitchFamily="34" charset="0"/>
              </a:rPr>
              <a:t>P</a:t>
            </a:r>
            <a:r>
              <a:rPr lang="en" altLang="ko-KR" sz="1000" i="1" baseline="-10416" dirty="0" err="1">
                <a:latin typeface="Arial" panose="020B0604020202020204" pitchFamily="34" charset="0"/>
                <a:cs typeface="Arial" panose="020B0604020202020204" pitchFamily="34" charset="0"/>
              </a:rPr>
              <a:t>η</a:t>
            </a:r>
            <a:r>
              <a:rPr lang="en" altLang="ko-KR" sz="1000" i="1" baseline="-10416" dirty="0">
                <a:latin typeface="Arial" panose="020B0604020202020204" pitchFamily="34" charset="0"/>
                <a:cs typeface="Arial" panose="020B0604020202020204" pitchFamily="34" charset="0"/>
              </a:rPr>
              <a:t> </a:t>
            </a:r>
            <a:r>
              <a:rPr lang="en" altLang="ko-KR" sz="1000" dirty="0">
                <a:latin typeface="Arial" panose="020B0604020202020204" pitchFamily="34" charset="0"/>
                <a:cs typeface="Arial" panose="020B0604020202020204" pitchFamily="34" charset="0"/>
              </a:rPr>
              <a:t>(</a:t>
            </a:r>
            <a:r>
              <a:rPr lang="en" altLang="ko-KR" sz="1000" i="1" dirty="0">
                <a:latin typeface="Arial" panose="020B0604020202020204" pitchFamily="34" charset="0"/>
                <a:cs typeface="Arial" panose="020B0604020202020204" pitchFamily="34" charset="0"/>
              </a:rPr>
              <a:t>S</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i="1" dirty="0">
                <a:latin typeface="Arial" panose="020B0604020202020204" pitchFamily="34" charset="0"/>
                <a:cs typeface="Arial" panose="020B0604020202020204" pitchFamily="34" charset="0"/>
              </a:rPr>
              <a:t>| S</a:t>
            </a:r>
            <a:r>
              <a:rPr lang="en" altLang="ko-KR" sz="1000" i="1" baseline="-10416" dirty="0">
                <a:latin typeface="Arial" panose="020B0604020202020204" pitchFamily="34" charset="0"/>
                <a:cs typeface="Arial" panose="020B0604020202020204" pitchFamily="34" charset="0"/>
              </a:rPr>
              <a:t>t</a:t>
            </a:r>
            <a:r>
              <a:rPr lang="en" altLang="ko-KR" sz="1000" i="1" dirty="0">
                <a:latin typeface="Arial" panose="020B0604020202020204" pitchFamily="34" charset="0"/>
                <a:cs typeface="Arial" panose="020B0604020202020204" pitchFamily="34" charset="0"/>
              </a:rPr>
              <a:t>, A</a:t>
            </a:r>
            <a:r>
              <a:rPr lang="en" altLang="ko-KR" sz="1000" i="1" baseline="-10416" dirty="0">
                <a:latin typeface="Arial" panose="020B0604020202020204" pitchFamily="34" charset="0"/>
                <a:cs typeface="Arial" panose="020B0604020202020204" pitchFamily="34" charset="0"/>
              </a:rPr>
              <a:t>t </a:t>
            </a:r>
            <a:r>
              <a:rPr lang="en" altLang="ko-KR" sz="1000" dirty="0">
                <a:latin typeface="Arial" panose="020B0604020202020204" pitchFamily="34" charset="0"/>
                <a:cs typeface="Arial" panose="020B0604020202020204" pitchFamily="34" charset="0"/>
              </a:rPr>
              <a:t>)</a:t>
            </a:r>
          </a:p>
          <a:p>
            <a:pPr marL="1068705">
              <a:lnSpc>
                <a:spcPct val="100000"/>
              </a:lnSpc>
              <a:spcBef>
                <a:spcPts val="330"/>
              </a:spcBef>
            </a:pPr>
            <a:r>
              <a:rPr lang="en" altLang="ko-KR" sz="1000" i="1" dirty="0">
                <a:latin typeface="Arial" panose="020B0604020202020204" pitchFamily="34" charset="0"/>
                <a:cs typeface="Arial" panose="020B0604020202020204" pitchFamily="34" charset="0"/>
              </a:rPr>
              <a:t>R</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dirty="0">
                <a:latin typeface="Arial" panose="020B0604020202020204" pitchFamily="34" charset="0"/>
                <a:cs typeface="Arial" panose="020B0604020202020204" pitchFamily="34" charset="0"/>
              </a:rPr>
              <a:t>= </a:t>
            </a:r>
            <a:r>
              <a:rPr lang="en" altLang="ko-KR" sz="1000" i="1" dirty="0" err="1">
                <a:latin typeface="Arial" panose="020B0604020202020204" pitchFamily="34" charset="0"/>
                <a:cs typeface="Arial" panose="020B0604020202020204" pitchFamily="34" charset="0"/>
              </a:rPr>
              <a:t>R</a:t>
            </a:r>
            <a:r>
              <a:rPr lang="en" altLang="ko-KR" sz="1000" i="1" baseline="-10416" dirty="0" err="1">
                <a:latin typeface="Arial" panose="020B0604020202020204" pitchFamily="34" charset="0"/>
                <a:cs typeface="Arial" panose="020B0604020202020204" pitchFamily="34" charset="0"/>
              </a:rPr>
              <a:t>η</a:t>
            </a:r>
            <a:r>
              <a:rPr lang="en" altLang="ko-KR" sz="1000" i="1" baseline="-10416" dirty="0">
                <a:latin typeface="Arial" panose="020B0604020202020204" pitchFamily="34" charset="0"/>
                <a:cs typeface="Arial" panose="020B0604020202020204" pitchFamily="34" charset="0"/>
              </a:rPr>
              <a:t> </a:t>
            </a:r>
            <a:r>
              <a:rPr lang="en" altLang="ko-KR" sz="1000" dirty="0">
                <a:latin typeface="Arial" panose="020B0604020202020204" pitchFamily="34" charset="0"/>
                <a:cs typeface="Arial" panose="020B0604020202020204" pitchFamily="34" charset="0"/>
              </a:rPr>
              <a:t>(</a:t>
            </a:r>
            <a:r>
              <a:rPr lang="en" altLang="ko-KR" sz="1000" i="1" dirty="0">
                <a:latin typeface="Arial" panose="020B0604020202020204" pitchFamily="34" charset="0"/>
                <a:cs typeface="Arial" panose="020B0604020202020204" pitchFamily="34" charset="0"/>
              </a:rPr>
              <a:t>R</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i="1" dirty="0">
                <a:latin typeface="Arial" panose="020B0604020202020204" pitchFamily="34" charset="0"/>
                <a:cs typeface="Arial" panose="020B0604020202020204" pitchFamily="34" charset="0"/>
              </a:rPr>
              <a:t>| S</a:t>
            </a:r>
            <a:r>
              <a:rPr lang="en" altLang="ko-KR" sz="1000" i="1" baseline="-10416" dirty="0">
                <a:latin typeface="Arial" panose="020B0604020202020204" pitchFamily="34" charset="0"/>
                <a:cs typeface="Arial" panose="020B0604020202020204" pitchFamily="34" charset="0"/>
              </a:rPr>
              <a:t>t</a:t>
            </a:r>
            <a:r>
              <a:rPr lang="en" altLang="ko-KR" sz="1000" i="1" dirty="0">
                <a:latin typeface="Arial" panose="020B0604020202020204" pitchFamily="34" charset="0"/>
                <a:cs typeface="Arial" panose="020B0604020202020204" pitchFamily="34" charset="0"/>
              </a:rPr>
              <a:t>, A</a:t>
            </a:r>
            <a:r>
              <a:rPr lang="en" altLang="ko-KR" sz="1000" i="1" baseline="-10416" dirty="0">
                <a:latin typeface="Arial" panose="020B0604020202020204" pitchFamily="34" charset="0"/>
                <a:cs typeface="Arial" panose="020B0604020202020204" pitchFamily="34" charset="0"/>
              </a:rPr>
              <a:t>t </a:t>
            </a:r>
            <a:r>
              <a:rPr lang="en" altLang="ko-KR" sz="1000" dirty="0">
                <a:latin typeface="Arial" panose="020B0604020202020204" pitchFamily="34" charset="0"/>
                <a:cs typeface="Arial" panose="020B0604020202020204" pitchFamily="34" charset="0"/>
              </a:rPr>
              <a:t>)</a:t>
            </a:r>
          </a:p>
          <a:p>
            <a:pPr marL="184150" marR="220345" indent="-171450">
              <a:lnSpc>
                <a:spcPct val="102600"/>
              </a:lnSpc>
              <a:spcBef>
                <a:spcPts val="990"/>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Typically assume conditional independence between state  transitions and rewards</a:t>
            </a:r>
          </a:p>
          <a:p>
            <a:pPr>
              <a:lnSpc>
                <a:spcPct val="100000"/>
              </a:lnSpc>
              <a:spcBef>
                <a:spcPts val="50"/>
              </a:spcBef>
            </a:pPr>
            <a:endParaRPr lang="en" altLang="ko-KR" sz="1000" dirty="0">
              <a:latin typeface="Arial" panose="020B0604020202020204" pitchFamily="34" charset="0"/>
              <a:cs typeface="Arial" panose="020B0604020202020204" pitchFamily="34" charset="0"/>
            </a:endParaRPr>
          </a:p>
          <a:p>
            <a:pPr marL="84455" algn="ctr">
              <a:lnSpc>
                <a:spcPct val="100000"/>
              </a:lnSpc>
            </a:pPr>
            <a:r>
              <a:rPr lang="en" altLang="ko-KR" sz="1000" dirty="0">
                <a:latin typeface="Arial" panose="020B0604020202020204" pitchFamily="34" charset="0"/>
                <a:cs typeface="Arial" panose="020B0604020202020204" pitchFamily="34" charset="0"/>
              </a:rPr>
              <a:t>P [</a:t>
            </a:r>
            <a:r>
              <a:rPr lang="en" altLang="ko-KR" sz="1000" i="1" dirty="0">
                <a:latin typeface="Arial" panose="020B0604020202020204" pitchFamily="34" charset="0"/>
                <a:cs typeface="Arial" panose="020B0604020202020204" pitchFamily="34" charset="0"/>
              </a:rPr>
              <a:t>S</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a:t>
            </a:r>
            <a:r>
              <a:rPr lang="en" altLang="ko-KR" sz="1000" i="1" dirty="0">
                <a:latin typeface="Arial" panose="020B0604020202020204" pitchFamily="34" charset="0"/>
                <a:cs typeface="Arial" panose="020B0604020202020204" pitchFamily="34" charset="0"/>
              </a:rPr>
              <a:t>, R</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i="1" dirty="0">
                <a:latin typeface="Arial" panose="020B0604020202020204" pitchFamily="34" charset="0"/>
                <a:cs typeface="Arial" panose="020B0604020202020204" pitchFamily="34" charset="0"/>
              </a:rPr>
              <a:t>| S</a:t>
            </a:r>
            <a:r>
              <a:rPr lang="en" altLang="ko-KR" sz="1000" i="1" baseline="-10416" dirty="0">
                <a:latin typeface="Arial" panose="020B0604020202020204" pitchFamily="34" charset="0"/>
                <a:cs typeface="Arial" panose="020B0604020202020204" pitchFamily="34" charset="0"/>
              </a:rPr>
              <a:t>t</a:t>
            </a:r>
            <a:r>
              <a:rPr lang="en" altLang="ko-KR" sz="1000" i="1" dirty="0">
                <a:latin typeface="Arial" panose="020B0604020202020204" pitchFamily="34" charset="0"/>
                <a:cs typeface="Arial" panose="020B0604020202020204" pitchFamily="34" charset="0"/>
              </a:rPr>
              <a:t>, A</a:t>
            </a:r>
            <a:r>
              <a:rPr lang="en" altLang="ko-KR" sz="1000" i="1" baseline="-10416" dirty="0">
                <a:latin typeface="Arial" panose="020B0604020202020204" pitchFamily="34" charset="0"/>
                <a:cs typeface="Arial" panose="020B0604020202020204" pitchFamily="34" charset="0"/>
              </a:rPr>
              <a:t>t </a:t>
            </a:r>
            <a:r>
              <a:rPr lang="en" altLang="ko-KR" sz="1000" dirty="0">
                <a:latin typeface="Arial" panose="020B0604020202020204" pitchFamily="34" charset="0"/>
                <a:cs typeface="Arial" panose="020B0604020202020204" pitchFamily="34" charset="0"/>
              </a:rPr>
              <a:t>] = P [</a:t>
            </a:r>
            <a:r>
              <a:rPr lang="en" altLang="ko-KR" sz="1000" i="1" dirty="0">
                <a:latin typeface="Arial" panose="020B0604020202020204" pitchFamily="34" charset="0"/>
                <a:cs typeface="Arial" panose="020B0604020202020204" pitchFamily="34" charset="0"/>
              </a:rPr>
              <a:t>S</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i="1" dirty="0">
                <a:latin typeface="Arial" panose="020B0604020202020204" pitchFamily="34" charset="0"/>
                <a:cs typeface="Arial" panose="020B0604020202020204" pitchFamily="34" charset="0"/>
              </a:rPr>
              <a:t>| S</a:t>
            </a:r>
            <a:r>
              <a:rPr lang="en" altLang="ko-KR" sz="1000" i="1" baseline="-10416" dirty="0">
                <a:latin typeface="Arial" panose="020B0604020202020204" pitchFamily="34" charset="0"/>
                <a:cs typeface="Arial" panose="020B0604020202020204" pitchFamily="34" charset="0"/>
              </a:rPr>
              <a:t>t</a:t>
            </a:r>
            <a:r>
              <a:rPr lang="en" altLang="ko-KR" sz="1000" i="1" dirty="0">
                <a:latin typeface="Arial" panose="020B0604020202020204" pitchFamily="34" charset="0"/>
                <a:cs typeface="Arial" panose="020B0604020202020204" pitchFamily="34" charset="0"/>
              </a:rPr>
              <a:t>, A</a:t>
            </a:r>
            <a:r>
              <a:rPr lang="en" altLang="ko-KR" sz="1000" i="1" baseline="-10416" dirty="0">
                <a:latin typeface="Arial" panose="020B0604020202020204" pitchFamily="34" charset="0"/>
                <a:cs typeface="Arial" panose="020B0604020202020204" pitchFamily="34" charset="0"/>
              </a:rPr>
              <a:t>t </a:t>
            </a:r>
            <a:r>
              <a:rPr lang="en" altLang="ko-KR" sz="1000" dirty="0">
                <a:latin typeface="Arial" panose="020B0604020202020204" pitchFamily="34" charset="0"/>
                <a:cs typeface="Arial" panose="020B0604020202020204" pitchFamily="34" charset="0"/>
              </a:rPr>
              <a:t>] P [</a:t>
            </a:r>
            <a:r>
              <a:rPr lang="en" altLang="ko-KR" sz="1000" i="1" dirty="0">
                <a:latin typeface="Arial" panose="020B0604020202020204" pitchFamily="34" charset="0"/>
                <a:cs typeface="Arial" panose="020B0604020202020204" pitchFamily="34" charset="0"/>
              </a:rPr>
              <a:t>R</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i="1" dirty="0">
                <a:latin typeface="Arial" panose="020B0604020202020204" pitchFamily="34" charset="0"/>
                <a:cs typeface="Arial" panose="020B0604020202020204" pitchFamily="34" charset="0"/>
              </a:rPr>
              <a:t>| S</a:t>
            </a:r>
            <a:r>
              <a:rPr lang="en" altLang="ko-KR" sz="1000" i="1" baseline="-10416" dirty="0">
                <a:latin typeface="Arial" panose="020B0604020202020204" pitchFamily="34" charset="0"/>
                <a:cs typeface="Arial" panose="020B0604020202020204" pitchFamily="34" charset="0"/>
              </a:rPr>
              <a:t>t</a:t>
            </a:r>
            <a:r>
              <a:rPr lang="en" altLang="ko-KR" sz="1000" i="1" dirty="0">
                <a:latin typeface="Arial" panose="020B0604020202020204" pitchFamily="34" charset="0"/>
                <a:cs typeface="Arial" panose="020B0604020202020204" pitchFamily="34" charset="0"/>
              </a:rPr>
              <a:t>, A</a:t>
            </a:r>
            <a:r>
              <a:rPr lang="en" altLang="ko-KR" sz="1000" i="1" baseline="-10416" dirty="0">
                <a:latin typeface="Arial" panose="020B0604020202020204" pitchFamily="34" charset="0"/>
                <a:cs typeface="Arial" panose="020B0604020202020204" pitchFamily="34" charset="0"/>
              </a:rPr>
              <a:t>t </a:t>
            </a:r>
            <a:r>
              <a:rPr lang="en" altLang="ko-KR" sz="10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579523"/>
      </p:ext>
    </p:extLst>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07950">
              <a:spcBef>
                <a:spcPts val="605"/>
              </a:spcBef>
            </a:pPr>
            <a:r>
              <a:rPr lang="en" altLang="ko-KR" sz="1400" dirty="0">
                <a:solidFill>
                  <a:srgbClr val="FFFFFF"/>
                </a:solidFill>
                <a:latin typeface="Arial" panose="020B0604020202020204" pitchFamily="34" charset="0"/>
                <a:cs typeface="Arial" panose="020B0604020202020204" pitchFamily="34" charset="0"/>
              </a:rPr>
              <a:t>Model-Based RL (</a:t>
            </a:r>
            <a:r>
              <a:rPr lang="en" altLang="ko-KR" sz="1400" dirty="0" err="1">
                <a:solidFill>
                  <a:srgbClr val="FFFFFF"/>
                </a:solidFill>
                <a:latin typeface="Arial" panose="020B0604020202020204" pitchFamily="34" charset="0"/>
                <a:cs typeface="Arial" panose="020B0604020202020204" pitchFamily="34" charset="0"/>
              </a:rPr>
              <a:t>cont</a:t>
            </a:r>
            <a:r>
              <a:rPr lang="en" altLang="ko-KR" sz="1400" dirty="0">
                <a:solidFill>
                  <a:srgbClr val="FFFFFF"/>
                </a:solidFill>
                <a:latin typeface="Arial" panose="020B0604020202020204" pitchFamily="34" charset="0"/>
                <a:cs typeface="Arial" panose="020B0604020202020204" pitchFamily="34" charset="0"/>
              </a:rPr>
              <a: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923236"/>
          </a:xfrm>
          <a:prstGeom prst="rect">
            <a:avLst/>
          </a:prstGeom>
        </p:spPr>
        <p:txBody>
          <a:bodyPr vert="horz" wrap="square" lIns="0" tIns="12065" rIns="0" bIns="0" rtlCol="0">
            <a:spAutoFit/>
          </a:bodyPr>
          <a:lstStyle/>
          <a:p>
            <a:pPr marL="184150" indent="-171450">
              <a:spcBef>
                <a:spcPts val="434"/>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Goal: estimate model </a:t>
            </a:r>
            <a:r>
              <a:rPr lang="en" altLang="ko-KR" sz="1000" i="1" dirty="0" err="1">
                <a:latin typeface="Arial" panose="020B0604020202020204" pitchFamily="34" charset="0"/>
                <a:cs typeface="Arial" panose="020B0604020202020204" pitchFamily="34" charset="0"/>
              </a:rPr>
              <a:t>M</a:t>
            </a:r>
            <a:r>
              <a:rPr lang="en" altLang="ko-KR" sz="1000" i="1" baseline="-10416" dirty="0" err="1">
                <a:latin typeface="Arial" panose="020B0604020202020204" pitchFamily="34" charset="0"/>
                <a:cs typeface="Arial" panose="020B0604020202020204" pitchFamily="34" charset="0"/>
              </a:rPr>
              <a:t>η</a:t>
            </a:r>
            <a:r>
              <a:rPr lang="en" altLang="ko-KR" sz="1000" i="1" baseline="-10416" dirty="0">
                <a:latin typeface="Arial" panose="020B0604020202020204" pitchFamily="34" charset="0"/>
                <a:cs typeface="Arial" panose="020B0604020202020204" pitchFamily="34" charset="0"/>
              </a:rPr>
              <a:t> </a:t>
            </a:r>
            <a:r>
              <a:rPr lang="en" altLang="ko-KR" sz="1000" dirty="0">
                <a:latin typeface="Arial" panose="020B0604020202020204" pitchFamily="34" charset="0"/>
                <a:cs typeface="Arial" panose="020B0604020202020204" pitchFamily="34" charset="0"/>
              </a:rPr>
              <a:t>from experience </a:t>
            </a:r>
            <a:r>
              <a:rPr lang="en" altLang="ko-KR" sz="1000" i="1" dirty="0">
                <a:latin typeface="Arial" panose="020B0604020202020204" pitchFamily="34" charset="0"/>
                <a:cs typeface="Arial" panose="020B0604020202020204" pitchFamily="34" charset="0"/>
              </a:rPr>
              <a:t>{S</a:t>
            </a:r>
            <a:r>
              <a:rPr lang="en" altLang="ko-KR" sz="1000" baseline="-10416" dirty="0">
                <a:latin typeface="Arial" panose="020B0604020202020204" pitchFamily="34" charset="0"/>
                <a:cs typeface="Arial" panose="020B0604020202020204" pitchFamily="34" charset="0"/>
              </a:rPr>
              <a:t>1</a:t>
            </a:r>
            <a:r>
              <a:rPr lang="en" altLang="ko-KR" sz="1000" i="1" dirty="0">
                <a:latin typeface="Arial" panose="020B0604020202020204" pitchFamily="34" charset="0"/>
                <a:cs typeface="Arial" panose="020B0604020202020204" pitchFamily="34" charset="0"/>
              </a:rPr>
              <a:t>, A</a:t>
            </a:r>
            <a:r>
              <a:rPr lang="en" altLang="ko-KR" sz="1000" baseline="-10416" dirty="0">
                <a:latin typeface="Arial" panose="020B0604020202020204" pitchFamily="34" charset="0"/>
                <a:cs typeface="Arial" panose="020B0604020202020204" pitchFamily="34" charset="0"/>
              </a:rPr>
              <a:t>1</a:t>
            </a:r>
            <a:r>
              <a:rPr lang="en" altLang="ko-KR" sz="1000" i="1" dirty="0">
                <a:latin typeface="Arial" panose="020B0604020202020204" pitchFamily="34" charset="0"/>
                <a:cs typeface="Arial" panose="020B0604020202020204" pitchFamily="34" charset="0"/>
              </a:rPr>
              <a:t>, R</a:t>
            </a:r>
            <a:r>
              <a:rPr lang="en" altLang="ko-KR" sz="1000" baseline="-10416" dirty="0">
                <a:latin typeface="Arial" panose="020B0604020202020204" pitchFamily="34" charset="0"/>
                <a:cs typeface="Arial" panose="020B0604020202020204" pitchFamily="34" charset="0"/>
              </a:rPr>
              <a:t>2</a:t>
            </a:r>
            <a:r>
              <a:rPr lang="en" altLang="ko-KR" sz="1000" i="1" dirty="0">
                <a:latin typeface="Arial" panose="020B0604020202020204" pitchFamily="34" charset="0"/>
                <a:cs typeface="Arial" panose="020B0604020202020204" pitchFamily="34" charset="0"/>
              </a:rPr>
              <a:t>, ..., S</a:t>
            </a:r>
            <a:r>
              <a:rPr lang="en" altLang="ko-KR" sz="1000" i="1" baseline="-13888" dirty="0">
                <a:latin typeface="Arial" panose="020B0604020202020204" pitchFamily="34" charset="0"/>
                <a:cs typeface="Arial" panose="020B0604020202020204" pitchFamily="34" charset="0"/>
              </a:rPr>
              <a:t>T </a:t>
            </a:r>
            <a:r>
              <a:rPr lang="en" altLang="ko-KR" sz="1000" i="1" dirty="0">
                <a:latin typeface="Arial" panose="020B0604020202020204" pitchFamily="34" charset="0"/>
                <a:cs typeface="Arial" panose="020B0604020202020204" pitchFamily="34" charset="0"/>
              </a:rPr>
              <a:t>}</a:t>
            </a:r>
            <a:endParaRPr lang="en" altLang="ko-KR" sz="1000" dirty="0">
              <a:latin typeface="Arial" panose="020B0604020202020204" pitchFamily="34" charset="0"/>
              <a:cs typeface="Arial" panose="020B0604020202020204" pitchFamily="34" charset="0"/>
            </a:endParaRPr>
          </a:p>
          <a:p>
            <a:pPr marL="184150" indent="-171450">
              <a:spcBef>
                <a:spcPts val="334"/>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This is a supervised learning problem</a:t>
            </a:r>
          </a:p>
          <a:p>
            <a:pPr marL="1497965" marR="1221740" algn="ctr">
              <a:spcBef>
                <a:spcPts val="795"/>
              </a:spcBef>
            </a:pPr>
            <a:r>
              <a:rPr lang="en" altLang="ko-KR" sz="1000" i="1" dirty="0">
                <a:latin typeface="Arial" panose="020B0604020202020204" pitchFamily="34" charset="0"/>
                <a:cs typeface="Arial" panose="020B0604020202020204" pitchFamily="34" charset="0"/>
              </a:rPr>
              <a:t>S</a:t>
            </a:r>
            <a:r>
              <a:rPr lang="en" altLang="ko-KR" sz="1000" baseline="-10416" dirty="0">
                <a:latin typeface="Arial" panose="020B0604020202020204" pitchFamily="34" charset="0"/>
                <a:cs typeface="Arial" panose="020B0604020202020204" pitchFamily="34" charset="0"/>
              </a:rPr>
              <a:t>1</a:t>
            </a:r>
            <a:r>
              <a:rPr lang="en" altLang="ko-KR" sz="1000" i="1" dirty="0">
                <a:latin typeface="Arial" panose="020B0604020202020204" pitchFamily="34" charset="0"/>
                <a:cs typeface="Arial" panose="020B0604020202020204" pitchFamily="34" charset="0"/>
              </a:rPr>
              <a:t>,A</a:t>
            </a:r>
            <a:r>
              <a:rPr lang="en" altLang="ko-KR" sz="1000" baseline="-10416" dirty="0">
                <a:latin typeface="Arial" panose="020B0604020202020204" pitchFamily="34" charset="0"/>
                <a:cs typeface="Arial" panose="020B0604020202020204" pitchFamily="34" charset="0"/>
              </a:rPr>
              <a:t>1</a:t>
            </a:r>
            <a:r>
              <a:rPr lang="en" altLang="ko-KR" sz="1000" i="1" dirty="0">
                <a:latin typeface="Arial" panose="020B0604020202020204" pitchFamily="34" charset="0"/>
                <a:cs typeface="Arial" panose="020B0604020202020204" pitchFamily="34" charset="0"/>
              </a:rPr>
              <a:t>→R</a:t>
            </a:r>
            <a:r>
              <a:rPr lang="en" altLang="ko-KR" sz="1000" baseline="-10416" dirty="0">
                <a:latin typeface="Arial" panose="020B0604020202020204" pitchFamily="34" charset="0"/>
                <a:cs typeface="Arial" panose="020B0604020202020204" pitchFamily="34" charset="0"/>
              </a:rPr>
              <a:t>2</a:t>
            </a:r>
            <a:r>
              <a:rPr lang="en" altLang="ko-KR" sz="1000" i="1" dirty="0">
                <a:latin typeface="Arial" panose="020B0604020202020204" pitchFamily="34" charset="0"/>
                <a:cs typeface="Arial" panose="020B0604020202020204" pitchFamily="34" charset="0"/>
              </a:rPr>
              <a:t>,S</a:t>
            </a:r>
            <a:r>
              <a:rPr lang="en" altLang="ko-KR" sz="1000" baseline="-10416" dirty="0">
                <a:latin typeface="Arial" panose="020B0604020202020204" pitchFamily="34" charset="0"/>
                <a:cs typeface="Arial" panose="020B0604020202020204" pitchFamily="34" charset="0"/>
              </a:rPr>
              <a:t>2</a:t>
            </a:r>
          </a:p>
          <a:p>
            <a:pPr marL="1497965" marR="1221740" algn="ctr">
              <a:spcBef>
                <a:spcPts val="795"/>
              </a:spcBef>
            </a:pPr>
            <a:r>
              <a:rPr lang="en" altLang="ko-KR" sz="1000" i="1" dirty="0">
                <a:latin typeface="Arial" panose="020B0604020202020204" pitchFamily="34" charset="0"/>
                <a:cs typeface="Arial" panose="020B0604020202020204" pitchFamily="34" charset="0"/>
              </a:rPr>
              <a:t>S</a:t>
            </a:r>
            <a:r>
              <a:rPr lang="en" altLang="ko-KR" sz="1000" baseline="-10416" dirty="0">
                <a:latin typeface="Arial" panose="020B0604020202020204" pitchFamily="34" charset="0"/>
                <a:cs typeface="Arial" panose="020B0604020202020204" pitchFamily="34" charset="0"/>
              </a:rPr>
              <a:t>2</a:t>
            </a:r>
            <a:r>
              <a:rPr lang="en" altLang="ko-KR" sz="1000" i="1" dirty="0">
                <a:latin typeface="Arial" panose="020B0604020202020204" pitchFamily="34" charset="0"/>
                <a:cs typeface="Arial" panose="020B0604020202020204" pitchFamily="34" charset="0"/>
              </a:rPr>
              <a:t>,A</a:t>
            </a:r>
            <a:r>
              <a:rPr lang="en" altLang="ko-KR" sz="1000" baseline="-10416" dirty="0">
                <a:latin typeface="Arial" panose="020B0604020202020204" pitchFamily="34" charset="0"/>
                <a:cs typeface="Arial" panose="020B0604020202020204" pitchFamily="34" charset="0"/>
              </a:rPr>
              <a:t>2</a:t>
            </a:r>
            <a:r>
              <a:rPr lang="en" altLang="ko-KR" sz="1000" i="1" dirty="0">
                <a:latin typeface="Arial" panose="020B0604020202020204" pitchFamily="34" charset="0"/>
                <a:cs typeface="Arial" panose="020B0604020202020204" pitchFamily="34" charset="0"/>
              </a:rPr>
              <a:t>→R</a:t>
            </a:r>
            <a:r>
              <a:rPr lang="en" altLang="ko-KR" sz="1000" baseline="-10416" dirty="0">
                <a:latin typeface="Arial" panose="020B0604020202020204" pitchFamily="34" charset="0"/>
                <a:cs typeface="Arial" panose="020B0604020202020204" pitchFamily="34" charset="0"/>
              </a:rPr>
              <a:t>3</a:t>
            </a:r>
            <a:r>
              <a:rPr lang="en" altLang="ko-KR" sz="1000" i="1" dirty="0">
                <a:latin typeface="Arial" panose="020B0604020202020204" pitchFamily="34" charset="0"/>
                <a:cs typeface="Arial" panose="020B0604020202020204" pitchFamily="34" charset="0"/>
              </a:rPr>
              <a:t>,S</a:t>
            </a:r>
            <a:r>
              <a:rPr lang="en" altLang="ko-KR" sz="1000" baseline="-10416" dirty="0">
                <a:latin typeface="Arial" panose="020B0604020202020204" pitchFamily="34" charset="0"/>
                <a:cs typeface="Arial" panose="020B0604020202020204" pitchFamily="34" charset="0"/>
              </a:rPr>
              <a:t>3</a:t>
            </a:r>
          </a:p>
          <a:p>
            <a:pPr marL="117475" algn="ctr">
              <a:spcBef>
                <a:spcPts val="610"/>
              </a:spcBef>
            </a:pPr>
            <a:r>
              <a:rPr lang="en" altLang="ko-KR" sz="1000" dirty="0">
                <a:latin typeface="Arial" panose="020B0604020202020204" pitchFamily="34" charset="0"/>
                <a:cs typeface="Arial" panose="020B0604020202020204" pitchFamily="34" charset="0"/>
              </a:rPr>
              <a:t>…</a:t>
            </a:r>
          </a:p>
          <a:p>
            <a:pPr marL="117475" algn="ctr">
              <a:spcBef>
                <a:spcPts val="610"/>
              </a:spcBef>
            </a:pPr>
            <a:r>
              <a:rPr lang="en" altLang="ko-KR" sz="1000" i="1" dirty="0">
                <a:latin typeface="Arial" panose="020B0604020202020204" pitchFamily="34" charset="0"/>
                <a:cs typeface="Arial" panose="020B0604020202020204" pitchFamily="34" charset="0"/>
              </a:rPr>
              <a:t>         S</a:t>
            </a:r>
            <a:r>
              <a:rPr lang="en" altLang="ko-KR" sz="1000" i="1" baseline="-10416" dirty="0">
                <a:latin typeface="Arial" panose="020B0604020202020204" pitchFamily="34" charset="0"/>
                <a:cs typeface="Arial" panose="020B0604020202020204" pitchFamily="34" charset="0"/>
              </a:rPr>
              <a:t>T-1</a:t>
            </a:r>
            <a:r>
              <a:rPr lang="en" altLang="ko-KR" sz="1000" i="1" dirty="0">
                <a:latin typeface="Arial" panose="020B0604020202020204" pitchFamily="34" charset="0"/>
                <a:cs typeface="Arial" panose="020B0604020202020204" pitchFamily="34" charset="0"/>
              </a:rPr>
              <a:t>,A</a:t>
            </a:r>
            <a:r>
              <a:rPr lang="en" altLang="ko-KR" sz="1000" i="1" baseline="-10416" dirty="0">
                <a:latin typeface="Arial" panose="020B0604020202020204" pitchFamily="34" charset="0"/>
                <a:cs typeface="Arial" panose="020B0604020202020204" pitchFamily="34" charset="0"/>
              </a:rPr>
              <a:t>T-1</a:t>
            </a:r>
            <a:r>
              <a:rPr lang="en" altLang="ko-KR" sz="1000" i="1" dirty="0">
                <a:latin typeface="Arial" panose="020B0604020202020204" pitchFamily="34" charset="0"/>
                <a:cs typeface="Arial" panose="020B0604020202020204" pitchFamily="34" charset="0"/>
              </a:rPr>
              <a:t>→R</a:t>
            </a:r>
            <a:r>
              <a:rPr lang="en" altLang="ko-KR" sz="1000" i="1" baseline="-10416" dirty="0">
                <a:latin typeface="Arial" panose="020B0604020202020204" pitchFamily="34" charset="0"/>
                <a:cs typeface="Arial" panose="020B0604020202020204" pitchFamily="34" charset="0"/>
              </a:rPr>
              <a:t>T</a:t>
            </a:r>
            <a:r>
              <a:rPr lang="en" altLang="ko-KR" sz="1000" i="1" dirty="0">
                <a:latin typeface="Arial" panose="020B0604020202020204" pitchFamily="34" charset="0"/>
                <a:cs typeface="Arial" panose="020B0604020202020204" pitchFamily="34" charset="0"/>
              </a:rPr>
              <a:t>,S</a:t>
            </a:r>
            <a:r>
              <a:rPr lang="en" altLang="ko-KR" sz="1000" i="1" baseline="-10416" dirty="0">
                <a:latin typeface="Arial" panose="020B0604020202020204" pitchFamily="34" charset="0"/>
                <a:cs typeface="Arial" panose="020B0604020202020204" pitchFamily="34" charset="0"/>
              </a:rPr>
              <a:t>T</a:t>
            </a:r>
            <a:endParaRPr lang="en" altLang="ko-KR" sz="1000" baseline="-10416" dirty="0">
              <a:latin typeface="Arial" panose="020B0604020202020204" pitchFamily="34" charset="0"/>
              <a:cs typeface="Arial" panose="020B0604020202020204" pitchFamily="34" charset="0"/>
            </a:endParaRPr>
          </a:p>
          <a:p>
            <a:pPr marL="184150" marR="707390" indent="-171450">
              <a:spcBef>
                <a:spcPts val="615"/>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Learning </a:t>
            </a:r>
            <a:r>
              <a:rPr lang="en" altLang="ko-KR" sz="1000" i="1" dirty="0">
                <a:latin typeface="Arial" panose="020B0604020202020204" pitchFamily="34" charset="0"/>
                <a:cs typeface="Arial" panose="020B0604020202020204" pitchFamily="34" charset="0"/>
              </a:rPr>
              <a:t>s, a → r </a:t>
            </a:r>
            <a:r>
              <a:rPr lang="en" altLang="ko-KR" sz="1000" dirty="0">
                <a:latin typeface="Arial" panose="020B0604020202020204" pitchFamily="34" charset="0"/>
                <a:cs typeface="Arial" panose="020B0604020202020204" pitchFamily="34" charset="0"/>
              </a:rPr>
              <a:t>is a </a:t>
            </a:r>
            <a:r>
              <a:rPr lang="en" altLang="ko-KR" sz="1000" i="1" dirty="0">
                <a:latin typeface="Arial" panose="020B0604020202020204" pitchFamily="34" charset="0"/>
                <a:cs typeface="Arial" panose="020B0604020202020204" pitchFamily="34" charset="0"/>
              </a:rPr>
              <a:t>regression </a:t>
            </a:r>
            <a:r>
              <a:rPr lang="en" altLang="ko-KR" sz="1000" dirty="0">
                <a:latin typeface="Arial" panose="020B0604020202020204" pitchFamily="34" charset="0"/>
                <a:cs typeface="Arial" panose="020B0604020202020204" pitchFamily="34" charset="0"/>
              </a:rPr>
              <a:t>problem </a:t>
            </a:r>
          </a:p>
          <a:p>
            <a:pPr marL="184150" marR="707390" indent="-171450">
              <a:spcBef>
                <a:spcPts val="615"/>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Learning </a:t>
            </a:r>
            <a:r>
              <a:rPr lang="en" altLang="ko-KR" sz="1000" i="1" dirty="0">
                <a:latin typeface="Arial" panose="020B0604020202020204" pitchFamily="34" charset="0"/>
                <a:cs typeface="Arial" panose="020B0604020202020204" pitchFamily="34" charset="0"/>
              </a:rPr>
              <a:t>s, a → s</a:t>
            </a:r>
            <a:r>
              <a:rPr lang="en" altLang="ko-KR" sz="1000" i="1" baseline="27777" dirty="0">
                <a:latin typeface="Arial" panose="020B0604020202020204" pitchFamily="34" charset="0"/>
                <a:cs typeface="Arial" panose="020B0604020202020204" pitchFamily="34" charset="0"/>
              </a:rPr>
              <a:t>* </a:t>
            </a:r>
            <a:r>
              <a:rPr lang="en" altLang="ko-KR" sz="1000" dirty="0">
                <a:latin typeface="Arial" panose="020B0604020202020204" pitchFamily="34" charset="0"/>
                <a:cs typeface="Arial" panose="020B0604020202020204" pitchFamily="34" charset="0"/>
              </a:rPr>
              <a:t>is a </a:t>
            </a:r>
            <a:r>
              <a:rPr lang="en" altLang="ko-KR" sz="1000" i="1" dirty="0">
                <a:latin typeface="Arial" panose="020B0604020202020204" pitchFamily="34" charset="0"/>
                <a:cs typeface="Arial" panose="020B0604020202020204" pitchFamily="34" charset="0"/>
              </a:rPr>
              <a:t>density estimation </a:t>
            </a:r>
            <a:r>
              <a:rPr lang="en" altLang="ko-KR" sz="1000" dirty="0">
                <a:latin typeface="Arial" panose="020B0604020202020204" pitchFamily="34" charset="0"/>
                <a:cs typeface="Arial" panose="020B0604020202020204" pitchFamily="34" charset="0"/>
              </a:rPr>
              <a:t>problem</a:t>
            </a:r>
          </a:p>
          <a:p>
            <a:pPr marL="641350" marR="707390" lvl="1" indent="-171450">
              <a:spcBef>
                <a:spcPts val="615"/>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Pick loss function, e.g. mean-squared error, KL divergence, ...  </a:t>
            </a:r>
          </a:p>
          <a:p>
            <a:pPr marL="641350" marR="707390" lvl="1" indent="-171450">
              <a:spcBef>
                <a:spcPts val="615"/>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Find parameters </a:t>
            </a:r>
            <a:r>
              <a:rPr lang="el-GR" altLang="ko-KR" sz="1000" i="1" dirty="0">
                <a:latin typeface="Arial" panose="020B0604020202020204" pitchFamily="34" charset="0"/>
                <a:cs typeface="Arial" panose="020B0604020202020204" pitchFamily="34" charset="0"/>
              </a:rPr>
              <a:t>η </a:t>
            </a:r>
            <a:r>
              <a:rPr lang="en" altLang="ko-KR" sz="1000" dirty="0">
                <a:latin typeface="Arial" panose="020B0604020202020204" pitchFamily="34" charset="0"/>
                <a:cs typeface="Arial" panose="020B0604020202020204" pitchFamily="34" charset="0"/>
              </a:rPr>
              <a:t>that minimize empirical loss</a:t>
            </a:r>
          </a:p>
          <a:p>
            <a:pPr marL="1497965" marR="1221740" algn="ctr">
              <a:spcBef>
                <a:spcPts val="795"/>
              </a:spcBef>
            </a:pPr>
            <a:endParaRPr lang="en" altLang="ko-KR" sz="1000" baseline="-10416"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303564"/>
      </p:ext>
    </p:extLst>
  </p:cSld>
  <p:clrMapOvr>
    <a:masterClrMapping/>
  </p:clrMapOvr>
  <p:transition>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07950">
              <a:spcBef>
                <a:spcPts val="605"/>
              </a:spcBef>
            </a:pPr>
            <a:r>
              <a:rPr lang="en" altLang="ko-KR" sz="1400" dirty="0">
                <a:solidFill>
                  <a:srgbClr val="FFFFFF"/>
                </a:solidFill>
                <a:latin typeface="Arial" panose="020B0604020202020204" pitchFamily="34" charset="0"/>
                <a:cs typeface="Arial" panose="020B0604020202020204" pitchFamily="34" charset="0"/>
              </a:rPr>
              <a:t>Model-Based RL (Sample-based)</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49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8" y="564763"/>
            <a:ext cx="4482491" cy="2461571"/>
          </a:xfrm>
          <a:prstGeom prst="rect">
            <a:avLst/>
          </a:prstGeom>
          <a:noFill/>
        </p:spPr>
        <p:txBody>
          <a:bodyPr vert="horz" wrap="square" lIns="0" tIns="12065" rIns="0" bIns="0" rtlCol="0">
            <a:spAutoFit/>
          </a:bodyPr>
          <a:lstStyle/>
          <a:p>
            <a:pPr marL="1497965" marR="1221740" algn="ctr">
              <a:spcBef>
                <a:spcPts val="795"/>
              </a:spcBef>
            </a:pPr>
            <a:endParaRPr lang="en" altLang="ko-KR" sz="1000" baseline="-10416" dirty="0">
              <a:latin typeface="Arial" panose="020B0604020202020204" pitchFamily="34" charset="0"/>
              <a:cs typeface="Arial" panose="020B0604020202020204" pitchFamily="34" charset="0"/>
            </a:endParaRPr>
          </a:p>
          <a:p>
            <a:pPr marL="184150" marR="713105" indent="-171450">
              <a:spcBef>
                <a:spcPts val="100"/>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A simple but powerful approach to planning Use the model </a:t>
            </a:r>
            <a:r>
              <a:rPr lang="en" altLang="ko-KR" sz="1000" dirty="0">
                <a:solidFill>
                  <a:srgbClr val="FF0000"/>
                </a:solidFill>
                <a:latin typeface="Arial" panose="020B0604020202020204" pitchFamily="34" charset="0"/>
                <a:cs typeface="Arial" panose="020B0604020202020204" pitchFamily="34" charset="0"/>
              </a:rPr>
              <a:t>only </a:t>
            </a:r>
            <a:r>
              <a:rPr lang="en" altLang="ko-KR" sz="1000" dirty="0">
                <a:latin typeface="Arial" panose="020B0604020202020204" pitchFamily="34" charset="0"/>
                <a:cs typeface="Arial" panose="020B0604020202020204" pitchFamily="34" charset="0"/>
              </a:rPr>
              <a:t>to generate samples</a:t>
            </a:r>
          </a:p>
          <a:p>
            <a:pPr marL="1080770"/>
            <a:r>
              <a:rPr lang="en" altLang="ko-KR" sz="1000" i="1" dirty="0">
                <a:latin typeface="Arial" panose="020B0604020202020204" pitchFamily="34" charset="0"/>
                <a:cs typeface="Arial" panose="020B0604020202020204" pitchFamily="34" charset="0"/>
              </a:rPr>
              <a:t>S</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i="1" dirty="0">
                <a:latin typeface="Arial" panose="020B0604020202020204" pitchFamily="34" charset="0"/>
                <a:cs typeface="Arial" panose="020B0604020202020204" pitchFamily="34" charset="0"/>
              </a:rPr>
              <a:t>∼ </a:t>
            </a:r>
            <a:r>
              <a:rPr lang="en" altLang="ko-KR" sz="1000" i="1" dirty="0" err="1">
                <a:latin typeface="Arial" panose="020B0604020202020204" pitchFamily="34" charset="0"/>
                <a:cs typeface="Arial" panose="020B0604020202020204" pitchFamily="34" charset="0"/>
              </a:rPr>
              <a:t>P</a:t>
            </a:r>
            <a:r>
              <a:rPr lang="en" altLang="ko-KR" sz="1000" i="1" baseline="-10416" dirty="0" err="1">
                <a:latin typeface="Arial" panose="020B0604020202020204" pitchFamily="34" charset="0"/>
                <a:cs typeface="Arial" panose="020B0604020202020204" pitchFamily="34" charset="0"/>
              </a:rPr>
              <a:t>η</a:t>
            </a:r>
            <a:r>
              <a:rPr lang="en" altLang="ko-KR" sz="1000" i="1" baseline="-10416" dirty="0">
                <a:latin typeface="Arial" panose="020B0604020202020204" pitchFamily="34" charset="0"/>
                <a:cs typeface="Arial" panose="020B0604020202020204" pitchFamily="34" charset="0"/>
              </a:rPr>
              <a:t> </a:t>
            </a:r>
            <a:r>
              <a:rPr lang="en" altLang="ko-KR" sz="1000" dirty="0">
                <a:latin typeface="Arial" panose="020B0604020202020204" pitchFamily="34" charset="0"/>
                <a:cs typeface="Arial" panose="020B0604020202020204" pitchFamily="34" charset="0"/>
              </a:rPr>
              <a:t>(</a:t>
            </a:r>
            <a:r>
              <a:rPr lang="en" altLang="ko-KR" sz="1000" i="1" dirty="0">
                <a:latin typeface="Arial" panose="020B0604020202020204" pitchFamily="34" charset="0"/>
                <a:cs typeface="Arial" panose="020B0604020202020204" pitchFamily="34" charset="0"/>
              </a:rPr>
              <a:t>S</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i="1" dirty="0">
                <a:latin typeface="Arial" panose="020B0604020202020204" pitchFamily="34" charset="0"/>
                <a:cs typeface="Arial" panose="020B0604020202020204" pitchFamily="34" charset="0"/>
              </a:rPr>
              <a:t>| S</a:t>
            </a:r>
            <a:r>
              <a:rPr lang="en" altLang="ko-KR" sz="1000" i="1" baseline="-10416" dirty="0">
                <a:latin typeface="Arial" panose="020B0604020202020204" pitchFamily="34" charset="0"/>
                <a:cs typeface="Arial" panose="020B0604020202020204" pitchFamily="34" charset="0"/>
              </a:rPr>
              <a:t>t</a:t>
            </a:r>
            <a:r>
              <a:rPr lang="en" altLang="ko-KR" sz="1000" i="1" dirty="0">
                <a:latin typeface="Arial" panose="020B0604020202020204" pitchFamily="34" charset="0"/>
                <a:cs typeface="Arial" panose="020B0604020202020204" pitchFamily="34" charset="0"/>
              </a:rPr>
              <a:t>, A</a:t>
            </a:r>
            <a:r>
              <a:rPr lang="en" altLang="ko-KR" sz="1000" i="1" baseline="-10416" dirty="0">
                <a:latin typeface="Arial" panose="020B0604020202020204" pitchFamily="34" charset="0"/>
                <a:cs typeface="Arial" panose="020B0604020202020204" pitchFamily="34" charset="0"/>
              </a:rPr>
              <a:t>t </a:t>
            </a:r>
            <a:r>
              <a:rPr lang="en" altLang="ko-KR" sz="1000" dirty="0">
                <a:latin typeface="Arial" panose="020B0604020202020204" pitchFamily="34" charset="0"/>
                <a:cs typeface="Arial" panose="020B0604020202020204" pitchFamily="34" charset="0"/>
              </a:rPr>
              <a:t>)</a:t>
            </a:r>
          </a:p>
          <a:p>
            <a:pPr marL="1068705">
              <a:spcBef>
                <a:spcPts val="330"/>
              </a:spcBef>
            </a:pPr>
            <a:r>
              <a:rPr lang="en" altLang="ko-KR" sz="1000" i="1" dirty="0">
                <a:latin typeface="Arial" panose="020B0604020202020204" pitchFamily="34" charset="0"/>
                <a:cs typeface="Arial" panose="020B0604020202020204" pitchFamily="34" charset="0"/>
              </a:rPr>
              <a:t>R</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dirty="0">
                <a:latin typeface="Arial" panose="020B0604020202020204" pitchFamily="34" charset="0"/>
                <a:cs typeface="Arial" panose="020B0604020202020204" pitchFamily="34" charset="0"/>
              </a:rPr>
              <a:t>= </a:t>
            </a:r>
            <a:r>
              <a:rPr lang="en" altLang="ko-KR" sz="1000" i="1" dirty="0" err="1">
                <a:latin typeface="Arial" panose="020B0604020202020204" pitchFamily="34" charset="0"/>
                <a:cs typeface="Arial" panose="020B0604020202020204" pitchFamily="34" charset="0"/>
              </a:rPr>
              <a:t>R</a:t>
            </a:r>
            <a:r>
              <a:rPr lang="en" altLang="ko-KR" sz="1000" i="1" baseline="-10416" dirty="0" err="1">
                <a:latin typeface="Arial" panose="020B0604020202020204" pitchFamily="34" charset="0"/>
                <a:cs typeface="Arial" panose="020B0604020202020204" pitchFamily="34" charset="0"/>
              </a:rPr>
              <a:t>η</a:t>
            </a:r>
            <a:r>
              <a:rPr lang="en" altLang="ko-KR" sz="1000" i="1" baseline="-10416" dirty="0">
                <a:latin typeface="Arial" panose="020B0604020202020204" pitchFamily="34" charset="0"/>
                <a:cs typeface="Arial" panose="020B0604020202020204" pitchFamily="34" charset="0"/>
              </a:rPr>
              <a:t> </a:t>
            </a:r>
            <a:r>
              <a:rPr lang="en" altLang="ko-KR" sz="1000" dirty="0">
                <a:latin typeface="Arial" panose="020B0604020202020204" pitchFamily="34" charset="0"/>
                <a:cs typeface="Arial" panose="020B0604020202020204" pitchFamily="34" charset="0"/>
              </a:rPr>
              <a:t>(</a:t>
            </a:r>
            <a:r>
              <a:rPr lang="en" altLang="ko-KR" sz="1000" i="1" dirty="0">
                <a:latin typeface="Arial" panose="020B0604020202020204" pitchFamily="34" charset="0"/>
                <a:cs typeface="Arial" panose="020B0604020202020204" pitchFamily="34" charset="0"/>
              </a:rPr>
              <a:t>R</a:t>
            </a:r>
            <a:r>
              <a:rPr lang="en" altLang="ko-KR" sz="1000" i="1" baseline="-10416" dirty="0">
                <a:latin typeface="Arial" panose="020B0604020202020204" pitchFamily="34" charset="0"/>
                <a:cs typeface="Arial" panose="020B0604020202020204" pitchFamily="34" charset="0"/>
              </a:rPr>
              <a:t>t</a:t>
            </a:r>
            <a:r>
              <a:rPr lang="en" altLang="ko-KR" sz="1000" baseline="-10416" dirty="0">
                <a:latin typeface="Arial" panose="020B0604020202020204" pitchFamily="34" charset="0"/>
                <a:cs typeface="Arial" panose="020B0604020202020204" pitchFamily="34" charset="0"/>
              </a:rPr>
              <a:t>+1 </a:t>
            </a:r>
            <a:r>
              <a:rPr lang="en" altLang="ko-KR" sz="1000" i="1" dirty="0">
                <a:latin typeface="Arial" panose="020B0604020202020204" pitchFamily="34" charset="0"/>
                <a:cs typeface="Arial" panose="020B0604020202020204" pitchFamily="34" charset="0"/>
              </a:rPr>
              <a:t>| S</a:t>
            </a:r>
            <a:r>
              <a:rPr lang="en" altLang="ko-KR" sz="1000" i="1" baseline="-10416" dirty="0">
                <a:latin typeface="Arial" panose="020B0604020202020204" pitchFamily="34" charset="0"/>
                <a:cs typeface="Arial" panose="020B0604020202020204" pitchFamily="34" charset="0"/>
              </a:rPr>
              <a:t>t</a:t>
            </a:r>
            <a:r>
              <a:rPr lang="en" altLang="ko-KR" sz="1000" i="1" dirty="0">
                <a:latin typeface="Arial" panose="020B0604020202020204" pitchFamily="34" charset="0"/>
                <a:cs typeface="Arial" panose="020B0604020202020204" pitchFamily="34" charset="0"/>
              </a:rPr>
              <a:t>, A</a:t>
            </a:r>
            <a:r>
              <a:rPr lang="en" altLang="ko-KR" sz="1000" i="1" baseline="-10416" dirty="0">
                <a:latin typeface="Arial" panose="020B0604020202020204" pitchFamily="34" charset="0"/>
                <a:cs typeface="Arial" panose="020B0604020202020204" pitchFamily="34" charset="0"/>
              </a:rPr>
              <a:t>t </a:t>
            </a:r>
            <a:r>
              <a:rPr lang="en" altLang="ko-KR" sz="1000" dirty="0">
                <a:latin typeface="Arial" panose="020B0604020202020204" pitchFamily="34" charset="0"/>
                <a:cs typeface="Arial" panose="020B0604020202020204" pitchFamily="34" charset="0"/>
              </a:rPr>
              <a:t>)</a:t>
            </a:r>
          </a:p>
          <a:p>
            <a:pPr marL="1068705">
              <a:spcBef>
                <a:spcPts val="330"/>
              </a:spcBef>
            </a:pPr>
            <a:endParaRPr lang="en" altLang="ko-KR" sz="1000" dirty="0">
              <a:latin typeface="Arial" panose="020B0604020202020204" pitchFamily="34" charset="0"/>
              <a:cs typeface="Arial" panose="020B0604020202020204" pitchFamily="34" charset="0"/>
            </a:endParaRPr>
          </a:p>
          <a:p>
            <a:pPr marL="184150" marR="713105" indent="-171450">
              <a:spcBef>
                <a:spcPts val="100"/>
              </a:spcBef>
              <a:buFont typeface="Arial" panose="020B0604020202020204" pitchFamily="34" charset="0"/>
              <a:buChar char="•"/>
            </a:pPr>
            <a:r>
              <a:rPr lang="en" altLang="ko-KR" sz="1000" dirty="0">
                <a:solidFill>
                  <a:srgbClr val="FF0000"/>
                </a:solidFill>
                <a:latin typeface="Arial" panose="020B0604020202020204" pitchFamily="34" charset="0"/>
                <a:cs typeface="Arial" panose="020B0604020202020204" pitchFamily="34" charset="0"/>
              </a:rPr>
              <a:t>Sample </a:t>
            </a:r>
            <a:r>
              <a:rPr lang="en" altLang="ko-KR" sz="1000" dirty="0">
                <a:latin typeface="Arial" panose="020B0604020202020204" pitchFamily="34" charset="0"/>
                <a:cs typeface="Arial" panose="020B0604020202020204" pitchFamily="34" charset="0"/>
              </a:rPr>
              <a:t>experience from model</a:t>
            </a:r>
          </a:p>
          <a:p>
            <a:pPr marL="184150" marR="713105" indent="-171450">
              <a:spcBef>
                <a:spcPts val="100"/>
              </a:spcBef>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84150" marR="713105" indent="-171450">
              <a:spcBef>
                <a:spcPts val="100"/>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Apply </a:t>
            </a:r>
            <a:r>
              <a:rPr lang="en" altLang="ko-KR" sz="1000" dirty="0">
                <a:solidFill>
                  <a:srgbClr val="FF0000"/>
                </a:solidFill>
                <a:latin typeface="Arial" panose="020B0604020202020204" pitchFamily="34" charset="0"/>
                <a:cs typeface="Arial" panose="020B0604020202020204" pitchFamily="34" charset="0"/>
              </a:rPr>
              <a:t>model-free </a:t>
            </a:r>
            <a:r>
              <a:rPr lang="en" altLang="ko-KR" sz="1000" dirty="0">
                <a:latin typeface="Arial" panose="020B0604020202020204" pitchFamily="34" charset="0"/>
                <a:cs typeface="Arial" panose="020B0604020202020204" pitchFamily="34" charset="0"/>
              </a:rPr>
              <a:t>RL to samples</a:t>
            </a:r>
          </a:p>
          <a:p>
            <a:pPr marL="641350" marR="713105" lvl="1" indent="-171450">
              <a:spcBef>
                <a:spcPts val="100"/>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Monte-Carlo control  </a:t>
            </a:r>
          </a:p>
          <a:p>
            <a:pPr marL="641350" marR="713105" lvl="1" indent="-171450">
              <a:spcBef>
                <a:spcPts val="100"/>
              </a:spcBef>
              <a:buFont typeface="Arial" panose="020B0604020202020204" pitchFamily="34" charset="0"/>
              <a:buChar char="•"/>
            </a:pPr>
            <a:r>
              <a:rPr lang="en" altLang="ko-KR" sz="1000" dirty="0" err="1">
                <a:latin typeface="Arial" panose="020B0604020202020204" pitchFamily="34" charset="0"/>
                <a:cs typeface="Arial" panose="020B0604020202020204" pitchFamily="34" charset="0"/>
              </a:rPr>
              <a:t>Sarsa</a:t>
            </a:r>
            <a:endParaRPr lang="en" altLang="ko-KR" sz="1000" dirty="0">
              <a:latin typeface="Arial" panose="020B0604020202020204" pitchFamily="34" charset="0"/>
              <a:cs typeface="Arial" panose="020B0604020202020204" pitchFamily="34" charset="0"/>
            </a:endParaRPr>
          </a:p>
          <a:p>
            <a:pPr marL="641350" marR="713105" lvl="1" indent="-171450">
              <a:spcBef>
                <a:spcPts val="100"/>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Q-learning</a:t>
            </a:r>
          </a:p>
          <a:p>
            <a:pPr marL="641350" marR="713105" lvl="1" indent="-171450">
              <a:spcBef>
                <a:spcPts val="100"/>
              </a:spcBef>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84150" marR="713105" indent="-171450">
              <a:spcBef>
                <a:spcPts val="100"/>
              </a:spcBef>
              <a:buFont typeface="Arial" panose="020B0604020202020204" pitchFamily="34" charset="0"/>
              <a:buChar char="•"/>
            </a:pPr>
            <a:r>
              <a:rPr lang="en" altLang="ko-KR" sz="1000" dirty="0">
                <a:latin typeface="Arial" panose="020B0604020202020204" pitchFamily="34" charset="0"/>
                <a:cs typeface="Arial" panose="020B0604020202020204" pitchFamily="34" charset="0"/>
              </a:rPr>
              <a:t>Sample-based planning methods are often more efficient</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384539"/>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r>
              <a:rPr kumimoji="1" lang="en" altLang="ko-KR" spc="15" dirty="0">
                <a:solidFill>
                  <a:srgbClr val="FFFFFF"/>
                </a:solidFill>
              </a:rPr>
              <a:t>Direct Approaches</a:t>
            </a:r>
            <a:endParaRPr kumimoji="1" lang="ko-KR" altLang="en-US"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691514" y="1577975"/>
            <a:ext cx="3227070" cy="307777"/>
          </a:xfrm>
        </p:spPr>
        <p:txBody>
          <a:bodyPr/>
          <a:lstStyle/>
          <a:p>
            <a:pPr algn="ctr"/>
            <a:r>
              <a:rPr kumimoji="1" lang="en-US" altLang="ko-KR" sz="2000" dirty="0"/>
              <a:t>Direct Approaches</a:t>
            </a:r>
            <a:endParaRPr kumimoji="1" lang="ko-KR" altLang="en-US" sz="2000" dirty="0"/>
          </a:p>
        </p:txBody>
      </p:sp>
    </p:spTree>
    <p:extLst>
      <p:ext uri="{BB962C8B-B14F-4D97-AF65-F5344CB8AC3E}">
        <p14:creationId xmlns:p14="http://schemas.microsoft.com/office/powerpoint/2010/main" val="1143954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186590"/>
          </a:xfrm>
          <a:prstGeom prst="rect">
            <a:avLst/>
          </a:prstGeom>
        </p:spPr>
        <p:txBody>
          <a:bodyPr vert="horz" wrap="square" lIns="0" tIns="17145" rIns="0" bIns="0" rtlCol="0">
            <a:spAutoFit/>
          </a:bodyPr>
          <a:lstStyle/>
          <a:p>
            <a:r>
              <a:rPr lang="en" altLang="ko-KR" sz="1100" dirty="0">
                <a:solidFill>
                  <a:schemeClr val="bg1"/>
                </a:solidFill>
                <a:latin typeface="Arial" panose="020B0604020202020204" pitchFamily="34" charset="0"/>
                <a:cs typeface="Arial" panose="020B0604020202020204" pitchFamily="34" charset="0"/>
              </a:rPr>
              <a:t>Designing neural network architectures using reinforcement learning</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64315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[3] </a:t>
                </a:r>
                <a:r>
                  <a:rPr lang="en" altLang="ko-KR" sz="1000" dirty="0" err="1">
                    <a:latin typeface="Arial" panose="020B0604020202020204" pitchFamily="34" charset="0"/>
                    <a:cs typeface="Arial" panose="020B0604020202020204" pitchFamily="34" charset="0"/>
                  </a:rPr>
                  <a:t>MetaQNN</a:t>
                </a: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Problem?</a:t>
                </a: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Q-learning method only works with finite pairs of state-action.</a:t>
                </a:r>
              </a:p>
              <a:p>
                <a:pPr marL="1085850" lvl="2"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Also, we don’t know how actions in the middle affect the reward in the terminal state</a:t>
                </a:r>
              </a:p>
              <a:p>
                <a:pPr lvl="3"/>
                <a14:m>
                  <m:oMathPara xmlns:m="http://schemas.openxmlformats.org/officeDocument/2006/math">
                    <m:oMathParaPr>
                      <m:jc m:val="centerGroup"/>
                    </m:oMathParaPr>
                    <m:oMath xmlns:m="http://schemas.openxmlformats.org/officeDocument/2006/math">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𝑟</m:t>
                          </m:r>
                        </m:e>
                        <m:sub>
                          <m:r>
                            <a:rPr lang="en-US" altLang="ko-KR" sz="1000" i="1">
                              <a:latin typeface="Cambria Math" panose="02040503050406030204" pitchFamily="18" charset="0"/>
                              <a:cs typeface="Arial" panose="020B0604020202020204" pitchFamily="34" charset="0"/>
                            </a:rPr>
                            <m:t>𝑡</m:t>
                          </m:r>
                        </m:sub>
                      </m:sSub>
                      <m:r>
                        <a:rPr lang="en-US" altLang="ko-KR" sz="1000" i="1">
                          <a:latin typeface="Cambria Math" panose="02040503050406030204" pitchFamily="18" charset="0"/>
                          <a:cs typeface="Arial" panose="020B0604020202020204" pitchFamily="34" charset="0"/>
                        </a:rPr>
                        <m:t>=</m:t>
                      </m:r>
                      <m:d>
                        <m:dPr>
                          <m:begChr m:val="{"/>
                          <m:endChr m:val=""/>
                          <m:ctrlPr>
                            <a:rPr lang="en" altLang="ko-KR" sz="1000" i="1">
                              <a:latin typeface="Cambria Math" panose="02040503050406030204" pitchFamily="18" charset="0"/>
                              <a:cs typeface="Arial" panose="020B0604020202020204" pitchFamily="34" charset="0"/>
                            </a:rPr>
                          </m:ctrlPr>
                        </m:dPr>
                        <m:e>
                          <m:eqArr>
                            <m:eqArrPr>
                              <m:ctrlPr>
                                <a:rPr lang="en" altLang="ko-KR" sz="1000" i="1">
                                  <a:latin typeface="Cambria Math" panose="02040503050406030204" pitchFamily="18" charset="0"/>
                                  <a:cs typeface="Arial" panose="020B0604020202020204" pitchFamily="34" charset="0"/>
                                </a:rPr>
                              </m:ctrlPr>
                            </m:eqArrPr>
                            <m:e>
                              <m:r>
                                <a:rPr lang="en-US" altLang="ko-KR" sz="1000" i="1">
                                  <a:latin typeface="Cambria Math" panose="02040503050406030204" pitchFamily="18" charset="0"/>
                                  <a:cs typeface="Arial" panose="020B0604020202020204" pitchFamily="34" charset="0"/>
                                </a:rPr>
                                <m:t>𝑅</m:t>
                              </m:r>
                              <m:r>
                                <a:rPr lang="en-US" altLang="ko-KR" sz="1000" i="1">
                                  <a:latin typeface="Cambria Math" panose="02040503050406030204" pitchFamily="18" charset="0"/>
                                  <a:cs typeface="Arial" panose="020B0604020202020204" pitchFamily="34" charset="0"/>
                                </a:rPr>
                                <m:t> :</m:t>
                              </m:r>
                              <m:r>
                                <a:rPr lang="en-US" altLang="ko-KR" sz="1000" i="1">
                                  <a:latin typeface="Cambria Math" panose="02040503050406030204" pitchFamily="18" charset="0"/>
                                  <a:cs typeface="Arial" panose="020B0604020202020204" pitchFamily="34" charset="0"/>
                                </a:rPr>
                                <m:t>𝑡</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𝑇</m:t>
                              </m:r>
                            </m:e>
                            <m:e>
                              <m:r>
                                <a:rPr lang="en-US" altLang="ko-KR" sz="1000" i="1">
                                  <a:latin typeface="Cambria Math" panose="02040503050406030204" pitchFamily="18" charset="0"/>
                                  <a:cs typeface="Arial" panose="020B0604020202020204" pitchFamily="34" charset="0"/>
                                </a:rPr>
                                <m:t>0 :</m:t>
                              </m:r>
                              <m:r>
                                <a:rPr lang="en-US" altLang="ko-KR" sz="1000" i="1">
                                  <a:latin typeface="Cambria Math" panose="02040503050406030204" pitchFamily="18" charset="0"/>
                                  <a:cs typeface="Arial" panose="020B0604020202020204" pitchFamily="34" charset="0"/>
                                </a:rPr>
                                <m:t>𝑡</m:t>
                              </m:r>
                              <m:r>
                                <a:rPr lang="en-US" altLang="ko-KR" sz="1000" i="1">
                                  <a:latin typeface="Cambria Math" panose="02040503050406030204" pitchFamily="18" charset="0"/>
                                  <a:cs typeface="Arial" panose="020B0604020202020204" pitchFamily="34" charset="0"/>
                                </a:rPr>
                                <m:t>=1, …,</m:t>
                              </m:r>
                              <m:r>
                                <a:rPr lang="en-US" altLang="ko-KR" sz="1000" i="1">
                                  <a:latin typeface="Cambria Math" panose="02040503050406030204" pitchFamily="18" charset="0"/>
                                  <a:cs typeface="Arial" panose="020B0604020202020204" pitchFamily="34" charset="0"/>
                                </a:rPr>
                                <m:t>𝑇</m:t>
                              </m:r>
                              <m:r>
                                <a:rPr lang="en-US" altLang="ko-KR" sz="1000" i="1">
                                  <a:latin typeface="Cambria Math" panose="02040503050406030204" pitchFamily="18" charset="0"/>
                                  <a:cs typeface="Arial" panose="020B0604020202020204" pitchFamily="34" charset="0"/>
                                </a:rPr>
                                <m:t>−1</m:t>
                              </m:r>
                            </m:e>
                          </m:eqArr>
                        </m:e>
                      </m:d>
                    </m:oMath>
                  </m:oMathPara>
                </a14:m>
                <a:endParaRPr lang="en" altLang="ko-KR" sz="100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In [5], we have an alternative reward function which mitigates this issue</a:t>
                </a:r>
              </a:p>
              <a:p>
                <a:pPr lvl="3"/>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𝑟</m:t>
                          </m:r>
                        </m:e>
                        <m:sub>
                          <m:r>
                            <a:rPr lang="en-US" altLang="ko-KR" sz="1000" b="0" i="1" smtClean="0">
                              <a:latin typeface="Cambria Math" panose="02040503050406030204" pitchFamily="18" charset="0"/>
                              <a:cs typeface="Arial" panose="020B0604020202020204" pitchFamily="34" charset="0"/>
                            </a:rPr>
                            <m:t>𝑡</m:t>
                          </m:r>
                        </m:sub>
                      </m:sSub>
                      <m:r>
                        <a:rPr lang="en-US" altLang="ko-KR" sz="1000" b="0" i="1" smtClean="0">
                          <a:latin typeface="Cambria Math" panose="02040503050406030204" pitchFamily="18" charset="0"/>
                          <a:cs typeface="Arial" panose="020B0604020202020204" pitchFamily="34" charset="0"/>
                        </a:rPr>
                        <m:t>=</m:t>
                      </m:r>
                      <m:f>
                        <m:fPr>
                          <m:ctrlPr>
                            <a:rPr lang="en-US" altLang="ko-KR" sz="1000" b="0" i="1" smtClean="0">
                              <a:latin typeface="Cambria Math" panose="02040503050406030204" pitchFamily="18" charset="0"/>
                              <a:cs typeface="Arial" panose="020B0604020202020204" pitchFamily="34" charset="0"/>
                            </a:rPr>
                          </m:ctrlPr>
                        </m:fPr>
                        <m:num>
                          <m:r>
                            <a:rPr lang="en-US" altLang="ko-KR" sz="1000" b="0" i="1" smtClean="0">
                              <a:latin typeface="Cambria Math" panose="02040503050406030204" pitchFamily="18" charset="0"/>
                              <a:cs typeface="Arial" panose="020B0604020202020204" pitchFamily="34" charset="0"/>
                            </a:rPr>
                            <m:t>𝑅</m:t>
                          </m:r>
                        </m:num>
                        <m:den>
                          <m:r>
                            <a:rPr lang="en-US" altLang="ko-KR" sz="1000" b="0" i="1" smtClean="0">
                              <a:latin typeface="Cambria Math" panose="02040503050406030204" pitchFamily="18" charset="0"/>
                              <a:cs typeface="Arial" panose="020B0604020202020204" pitchFamily="34" charset="0"/>
                            </a:rPr>
                            <m:t>𝑇</m:t>
                          </m:r>
                        </m:den>
                      </m:f>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=1,…,</m:t>
                      </m:r>
                      <m:r>
                        <a:rPr lang="en-US" altLang="ko-KR" sz="1000" b="0" i="1" smtClean="0">
                          <a:latin typeface="Cambria Math" panose="02040503050406030204" pitchFamily="18" charset="0"/>
                          <a:cs typeface="Arial" panose="020B0604020202020204" pitchFamily="34" charset="0"/>
                        </a:rPr>
                        <m:t>𝑇</m:t>
                      </m:r>
                    </m:oMath>
                  </m:oMathPara>
                </a14:m>
                <a:endParaRPr lang="en" altLang="ko-KR" sz="1000" dirty="0">
                  <a:latin typeface="Arial" panose="020B0604020202020204" pitchFamily="34" charset="0"/>
                  <a:cs typeface="Arial" panose="020B0604020202020204" pitchFamily="34" charset="0"/>
                </a:endParaRPr>
              </a:p>
              <a:p>
                <a:pPr lvl="3"/>
                <a:endParaRPr lang="en" altLang="ko-KR" sz="100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Every parameters in each network should be trained from scratch</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643159"/>
              </a:xfrm>
              <a:prstGeom prst="rect">
                <a:avLst/>
              </a:prstGeom>
              <a:blipFill>
                <a:blip r:embed="rId3"/>
                <a:stretch>
                  <a:fillRect l="-2007" t="-476" r="-1672" b="-1429"/>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726533712"/>
      </p:ext>
    </p:extLst>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Additional techniques for NAS</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012730"/>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Now we can use reinforcement learning on NAS</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However, the algorithm above is still naïve and needs huge computing resource to get the job done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Things we can do to reduce the cost</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Restricting search space</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Use transferable architecture</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Early stopping hopeless architecture</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Improving search behavior by maintaining balance between exploration and exploitation</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838094"/>
      </p:ext>
    </p:extLst>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Restricting search space</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24328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[6] </a:t>
            </a:r>
            <a:r>
              <a:rPr lang="en" altLang="ko-KR" sz="1000" dirty="0" err="1">
                <a:latin typeface="Arial" panose="020B0604020202020204" pitchFamily="34" charset="0"/>
                <a:cs typeface="Arial" panose="020B0604020202020204" pitchFamily="34" charset="0"/>
              </a:rPr>
              <a:t>Zoph</a:t>
            </a:r>
            <a:r>
              <a:rPr lang="en" altLang="ko-KR" sz="1000" dirty="0">
                <a:latin typeface="Arial" panose="020B0604020202020204" pitchFamily="34" charset="0"/>
                <a:cs typeface="Arial" panose="020B0604020202020204" pitchFamily="34" charset="0"/>
              </a:rPr>
              <a:t> et al. introduced another method which reduces the search space(</a:t>
            </a:r>
            <a:r>
              <a:rPr lang="en" altLang="ko-KR" sz="1000" dirty="0" err="1">
                <a:latin typeface="Arial" panose="020B0604020202020204" pitchFamily="34" charset="0"/>
                <a:cs typeface="Arial" panose="020B0604020202020204" pitchFamily="34" charset="0"/>
              </a:rPr>
              <a:t>NASNet</a:t>
            </a:r>
            <a:r>
              <a:rPr lang="en" altLang="ko-KR" sz="1000" dirty="0">
                <a:latin typeface="Arial" panose="020B0604020202020204" pitchFamily="34" charset="0"/>
                <a:cs typeface="Arial" panose="020B0604020202020204" pitchFamily="34" charset="0"/>
              </a:rPr>
              <a:t> search space)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Two key ideas were adopted</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Fixed cell structure</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Controller now selects two hidden state from below and combine those two.</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pic>
        <p:nvPicPr>
          <p:cNvPr id="15" name="그림 14" descr="스크린샷이(가) 표시된 사진&#10;&#10;&#10;&#10;자동 생성된 설명">
            <a:extLst>
              <a:ext uri="{FF2B5EF4-FFF2-40B4-BE49-F238E27FC236}">
                <a16:creationId xmlns:a16="http://schemas.microsoft.com/office/drawing/2014/main" id="{4BBC8CF6-655B-7140-B7E0-7B4F33970B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771" y="1705356"/>
            <a:ext cx="1295528" cy="1243289"/>
          </a:xfrm>
          <a:prstGeom prst="rect">
            <a:avLst/>
          </a:prstGeom>
        </p:spPr>
      </p:pic>
      <p:pic>
        <p:nvPicPr>
          <p:cNvPr id="17" name="그림 16" descr="텍스트, 표지판이(가) 표시된 사진&#10;&#10;&#10;&#10;자동 생성된 설명">
            <a:extLst>
              <a:ext uri="{FF2B5EF4-FFF2-40B4-BE49-F238E27FC236}">
                <a16:creationId xmlns:a16="http://schemas.microsoft.com/office/drawing/2014/main" id="{B1BFF3C2-D2F2-0944-935A-BBDB3E7D2A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468" y="1707261"/>
            <a:ext cx="460101" cy="1577975"/>
          </a:xfrm>
          <a:prstGeom prst="rect">
            <a:avLst/>
          </a:prstGeom>
        </p:spPr>
      </p:pic>
    </p:spTree>
    <p:extLst>
      <p:ext uri="{BB962C8B-B14F-4D97-AF65-F5344CB8AC3E}">
        <p14:creationId xmlns:p14="http://schemas.microsoft.com/office/powerpoint/2010/main" val="1279103331"/>
      </p:ext>
    </p:extLst>
  </p:cSld>
  <p:clrMapOvr>
    <a:masterClrMapping/>
  </p:clrMapOvr>
  <p:transition>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Restricting search space (</a:t>
            </a:r>
            <a:r>
              <a:rPr lang="en" altLang="ko-KR" sz="1400" spc="15" dirty="0" err="1">
                <a:solidFill>
                  <a:srgbClr val="FFFFFF"/>
                </a:solidFill>
                <a:latin typeface="Arial" panose="020B0604020202020204" pitchFamily="34" charset="0"/>
                <a:cs typeface="Arial" panose="020B0604020202020204" pitchFamily="34" charset="0"/>
              </a:rPr>
              <a:t>cont</a:t>
            </a:r>
            <a:r>
              <a:rPr lang="en" altLang="ko-KR" sz="1400" spc="15" dirty="0">
                <a:solidFill>
                  <a:srgbClr val="FFFFFF"/>
                </a:solidFill>
                <a:latin typeface="Arial" panose="020B0604020202020204" pitchFamily="34" charset="0"/>
                <a:cs typeface="Arial" panose="020B0604020202020204" pitchFamily="34" charset="0"/>
              </a:rPr>
              <a: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39717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[7] </a:t>
            </a:r>
            <a:r>
              <a:rPr lang="en" altLang="ko-KR" sz="1000" dirty="0" err="1">
                <a:latin typeface="Arial" panose="020B0604020202020204" pitchFamily="34" charset="0"/>
                <a:cs typeface="Arial" panose="020B0604020202020204" pitchFamily="34" charset="0"/>
              </a:rPr>
              <a:t>Zoph</a:t>
            </a:r>
            <a:r>
              <a:rPr lang="en" altLang="ko-KR" sz="1000" dirty="0">
                <a:latin typeface="Arial" panose="020B0604020202020204" pitchFamily="34" charset="0"/>
                <a:cs typeface="Arial" panose="020B0604020202020204" pitchFamily="34" charset="0"/>
              </a:rPr>
              <a:t> et al. also introduced a more efficient way to make descendent networks converge faster than existing algorithm</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Two main ideas</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We have two controllers in CNN case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pic>
        <p:nvPicPr>
          <p:cNvPr id="4" name="그림 3" descr="텍스트, 지도이(가) 표시된 사진&#10;&#10;&#10;&#10;자동 생성된 설명">
            <a:extLst>
              <a:ext uri="{FF2B5EF4-FFF2-40B4-BE49-F238E27FC236}">
                <a16:creationId xmlns:a16="http://schemas.microsoft.com/office/drawing/2014/main" id="{0EA02EA5-CA28-5145-AA0E-851CD2151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0" y="1420546"/>
            <a:ext cx="1352737" cy="1629209"/>
          </a:xfrm>
          <a:prstGeom prst="rect">
            <a:avLst/>
          </a:prstGeom>
        </p:spPr>
      </p:pic>
      <p:pic>
        <p:nvPicPr>
          <p:cNvPr id="13" name="그림 12" descr="텍스트, 지도이(가) 표시된 사진&#10;&#10;&#10;&#10;자동 생성된 설명">
            <a:extLst>
              <a:ext uri="{FF2B5EF4-FFF2-40B4-BE49-F238E27FC236}">
                <a16:creationId xmlns:a16="http://schemas.microsoft.com/office/drawing/2014/main" id="{8F4B0CAB-93FE-1D44-8201-E3F8FB014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0" y="1483694"/>
            <a:ext cx="1608118" cy="1024667"/>
          </a:xfrm>
          <a:prstGeom prst="rect">
            <a:avLst/>
          </a:prstGeom>
        </p:spPr>
      </p:pic>
    </p:spTree>
    <p:extLst>
      <p:ext uri="{BB962C8B-B14F-4D97-AF65-F5344CB8AC3E}">
        <p14:creationId xmlns:p14="http://schemas.microsoft.com/office/powerpoint/2010/main" val="274440818"/>
      </p:ext>
    </p:extLst>
  </p:cSld>
  <p:clrMapOvr>
    <a:masterClrMapping/>
  </p:clrMapOvr>
  <p:transitio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spcBef>
                <a:spcPts val="135"/>
              </a:spcBef>
            </a:pPr>
            <a:r>
              <a:rPr lang="en" altLang="ko-KR" sz="1400" dirty="0">
                <a:solidFill>
                  <a:schemeClr val="bg1"/>
                </a:solidFill>
                <a:latin typeface="Arial" panose="020B0604020202020204" pitchFamily="34" charset="0"/>
                <a:cs typeface="Arial" panose="020B0604020202020204" pitchFamily="34" charset="0"/>
              </a:rPr>
              <a:t>Use transferable architecture</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86771"/>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[7] </a:t>
                </a:r>
                <a:r>
                  <a:rPr lang="en" altLang="ko-KR" sz="1000" dirty="0" err="1">
                    <a:latin typeface="Arial" panose="020B0604020202020204" pitchFamily="34" charset="0"/>
                    <a:cs typeface="Arial" panose="020B0604020202020204" pitchFamily="34" charset="0"/>
                  </a:rPr>
                  <a:t>Zoph</a:t>
                </a:r>
                <a:r>
                  <a:rPr lang="en" altLang="ko-KR" sz="1000" dirty="0">
                    <a:latin typeface="Arial" panose="020B0604020202020204" pitchFamily="34" charset="0"/>
                    <a:cs typeface="Arial" panose="020B0604020202020204" pitchFamily="34" charset="0"/>
                  </a:rPr>
                  <a:t> et al. also introduced a more efficient way to make descendent networks converge faster than existing algorithm</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Two main ideas</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In ANN case, a controller sample both a topology and operations applied to the topology</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lvl="1"/>
                <a:endParaRPr lang="en" altLang="ko-KR" sz="1000" dirty="0">
                  <a:latin typeface="Arial" panose="020B0604020202020204" pitchFamily="34" charset="0"/>
                  <a:cs typeface="Arial" panose="020B0604020202020204" pitchFamily="34" charset="0"/>
                </a:endParaRPr>
              </a:p>
              <a:p>
                <a:pPr lvl="1"/>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Also, there is an independent parameter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𝑊</m:t>
                        </m:r>
                      </m:e>
                      <m:sub>
                        <m:r>
                          <a:rPr lang="en-US" altLang="ko-KR" sz="1000" b="0" i="1" smtClean="0">
                            <a:latin typeface="Cambria Math" panose="02040503050406030204" pitchFamily="18" charset="0"/>
                            <a:cs typeface="Arial" panose="020B0604020202020204" pitchFamily="34" charset="0"/>
                          </a:rPr>
                          <m:t>𝑙</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𝑗</m:t>
                        </m:r>
                      </m:sub>
                    </m:sSub>
                  </m:oMath>
                </a14:m>
                <a:r>
                  <a:rPr lang="en" altLang="ko-KR" sz="1000" dirty="0">
                    <a:latin typeface="Arial" panose="020B0604020202020204" pitchFamily="34" charset="0"/>
                    <a:cs typeface="Arial" panose="020B0604020202020204" pitchFamily="34" charset="0"/>
                  </a:rPr>
                  <a:t> for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𝑙</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𝑗</m:t>
                    </m:r>
                  </m:oMath>
                </a14:m>
                <a:r>
                  <a:rPr lang="en" altLang="ko-KR" sz="1000" dirty="0">
                    <a:latin typeface="Arial" panose="020B0604020202020204" pitchFamily="34" charset="0"/>
                    <a:cs typeface="Arial" panose="020B0604020202020204" pitchFamily="34" charset="0"/>
                  </a:rPr>
                  <a:t>. This enables sharing parameters between architecture.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486771"/>
              </a:xfrm>
              <a:prstGeom prst="rect">
                <a:avLst/>
              </a:prstGeom>
              <a:blipFill>
                <a:blip r:embed="rId3"/>
                <a:stretch>
                  <a:fillRect l="-2007" t="-508"/>
                </a:stretch>
              </a:blipFill>
            </p:spPr>
            <p:txBody>
              <a:bodyPr/>
              <a:lstStyle/>
              <a:p>
                <a:r>
                  <a:rPr lang="ko-KR" altLang="en-US">
                    <a:noFill/>
                  </a:rPr>
                  <a:t> </a:t>
                </a:r>
              </a:p>
            </p:txBody>
          </p:sp>
        </mc:Fallback>
      </mc:AlternateContent>
      <p:pic>
        <p:nvPicPr>
          <p:cNvPr id="13" name="그림 12" descr="개체, 시계이(가) 표시된 사진&#10;&#10;&#10;&#10;자동 생성된 설명">
            <a:extLst>
              <a:ext uri="{FF2B5EF4-FFF2-40B4-BE49-F238E27FC236}">
                <a16:creationId xmlns:a16="http://schemas.microsoft.com/office/drawing/2014/main" id="{8D6E59C7-9DBB-444F-B2EE-1950D8C05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59" y="1654175"/>
            <a:ext cx="762000" cy="609600"/>
          </a:xfrm>
          <a:prstGeom prst="rect">
            <a:avLst/>
          </a:prstGeom>
        </p:spPr>
      </p:pic>
      <p:pic>
        <p:nvPicPr>
          <p:cNvPr id="15" name="그림 14" descr="하늘, 시계, 실내이(가) 표시된 사진&#10;&#10;&#10;&#10;자동 생성된 설명">
            <a:extLst>
              <a:ext uri="{FF2B5EF4-FFF2-40B4-BE49-F238E27FC236}">
                <a16:creationId xmlns:a16="http://schemas.microsoft.com/office/drawing/2014/main" id="{1828C125-B61F-474B-A775-FE9D72282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0774" y="1617726"/>
            <a:ext cx="2457450" cy="804523"/>
          </a:xfrm>
          <a:prstGeom prst="rect">
            <a:avLst/>
          </a:prstGeom>
        </p:spPr>
      </p:pic>
    </p:spTree>
    <p:extLst>
      <p:ext uri="{BB962C8B-B14F-4D97-AF65-F5344CB8AC3E}">
        <p14:creationId xmlns:p14="http://schemas.microsoft.com/office/powerpoint/2010/main" val="1429086742"/>
      </p:ext>
    </p:extLst>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spcBef>
                <a:spcPts val="135"/>
              </a:spcBef>
            </a:pPr>
            <a:r>
              <a:rPr lang="en" altLang="ko-KR" sz="1400" dirty="0">
                <a:solidFill>
                  <a:schemeClr val="bg1"/>
                </a:solidFill>
                <a:latin typeface="Arial" panose="020B0604020202020204" pitchFamily="34" charset="0"/>
                <a:cs typeface="Arial" panose="020B0604020202020204" pitchFamily="34" charset="0"/>
              </a:rPr>
              <a:t>Use transferable architecture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39717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By having a set of independent weights, we can now make a derived network learn from existing network</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Learning from scratch doesn’t make any difference which implies that the parameters don’t disturb the trajectory of the learning process</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487AF89B-5463-E649-BB94-976613A37FE1}"/>
              </a:ext>
            </a:extLst>
          </p:cNvPr>
          <p:cNvPicPr>
            <a:picLocks noChangeAspect="1"/>
          </p:cNvPicPr>
          <p:nvPr/>
        </p:nvPicPr>
        <p:blipFill>
          <a:blip r:embed="rId3"/>
          <a:stretch>
            <a:fillRect/>
          </a:stretch>
        </p:blipFill>
        <p:spPr>
          <a:xfrm>
            <a:off x="1389608" y="1664850"/>
            <a:ext cx="1828800" cy="1410025"/>
          </a:xfrm>
          <a:prstGeom prst="rect">
            <a:avLst/>
          </a:prstGeom>
        </p:spPr>
      </p:pic>
    </p:spTree>
    <p:extLst>
      <p:ext uri="{BB962C8B-B14F-4D97-AF65-F5344CB8AC3E}">
        <p14:creationId xmlns:p14="http://schemas.microsoft.com/office/powerpoint/2010/main" val="517232856"/>
      </p:ext>
    </p:extLst>
  </p:cSld>
  <p:clrMapOvr>
    <a:masterClrMapping/>
  </p:clrMapOvr>
  <p:transition>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Early Stopping</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77088"/>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Another thing we can do to make the process faster is to take an advantage of early stopping</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[8] Baker et al. introduced a method to predict the accuracy of a derived network and use it in deciding whether to stop the learning process or not</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The goal is to model the validation accuracy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𝑦</m:t>
                        </m:r>
                      </m:e>
                      <m:sub>
                        <m:r>
                          <a:rPr lang="en-US" altLang="ko-KR" sz="1000" b="0" i="1" smtClean="0">
                            <a:latin typeface="Cambria Math" panose="02040503050406030204" pitchFamily="18" charset="0"/>
                            <a:cs typeface="Arial" panose="020B0604020202020204" pitchFamily="34" charset="0"/>
                          </a:rPr>
                          <m:t>𝑇</m:t>
                        </m:r>
                      </m:sub>
                    </m:sSub>
                  </m:oMath>
                </a14:m>
                <a:r>
                  <a:rPr lang="en" altLang="ko-KR" sz="1000" dirty="0">
                    <a:latin typeface="Arial" panose="020B0604020202020204" pitchFamily="34" charset="0"/>
                    <a:cs typeface="Arial" panose="020B0604020202020204" pitchFamily="34" charset="0"/>
                  </a:rPr>
                  <a:t> of a neural network configuration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ℝ</m:t>
                        </m:r>
                      </m:e>
                      <m:sup>
                        <m:r>
                          <a:rPr lang="en-US" altLang="ko-KR" sz="1000" b="0" i="1" smtClean="0">
                            <a:latin typeface="Cambria Math" panose="02040503050406030204" pitchFamily="18" charset="0"/>
                            <a:cs typeface="Arial" panose="020B0604020202020204" pitchFamily="34" charset="0"/>
                          </a:rPr>
                          <m:t>𝑑</m:t>
                        </m:r>
                      </m:sup>
                    </m:sSup>
                  </m:oMath>
                </a14:m>
                <a:r>
                  <a:rPr lang="en" altLang="ko-KR" sz="1000" dirty="0">
                    <a:latin typeface="Arial" panose="020B0604020202020204" pitchFamily="34" charset="0"/>
                    <a:cs typeface="Arial" panose="020B0604020202020204" pitchFamily="34" charset="0"/>
                  </a:rPr>
                  <a:t> at epoch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𝑇</m:t>
                    </m:r>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ℤ</m:t>
                        </m:r>
                      </m:e>
                      <m:sup>
                        <m:r>
                          <a:rPr lang="en-US" altLang="ko-KR" sz="1000" b="0" i="1" smtClean="0">
                            <a:latin typeface="Cambria Math" panose="02040503050406030204" pitchFamily="18" charset="0"/>
                            <a:cs typeface="Arial" panose="020B0604020202020204" pitchFamily="34" charset="0"/>
                          </a:rPr>
                          <m:t>+</m:t>
                        </m:r>
                      </m:sup>
                    </m:sSup>
                  </m:oMath>
                </a14:m>
                <a:r>
                  <a:rPr lang="en" altLang="ko-KR" sz="1000" dirty="0">
                    <a:latin typeface="Arial" panose="020B0604020202020204" pitchFamily="34" charset="0"/>
                    <a:cs typeface="Arial" panose="020B0604020202020204" pitchFamily="34" charset="0"/>
                  </a:rPr>
                  <a:t> using previous performance observations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𝑦</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𝑡</m:t>
                        </m:r>
                      </m:e>
                    </m:d>
                    <m:r>
                      <a:rPr lang="en-US" altLang="ko-KR" sz="1000" b="0" i="0" smtClean="0">
                        <a:latin typeface="Cambria Math" panose="02040503050406030204" pitchFamily="18" charset="0"/>
                        <a:cs typeface="Arial" panose="020B0604020202020204" pitchFamily="34" charset="0"/>
                      </a:rPr>
                      <m:t>.</m:t>
                    </m:r>
                  </m:oMath>
                </a14:m>
                <a:endParaRPr lang="en-US" altLang="ko-KR" sz="10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Use a set of features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𝑢</m:t>
                        </m:r>
                      </m:e>
                      <m:sub>
                        <m:r>
                          <a:rPr lang="en-US" altLang="ko-KR" sz="1000" b="0" i="1" smtClean="0">
                            <a:latin typeface="Cambria Math" panose="02040503050406030204" pitchFamily="18" charset="0"/>
                            <a:cs typeface="Arial" panose="020B0604020202020204" pitchFamily="34" charset="0"/>
                          </a:rPr>
                          <m:t>𝑋</m:t>
                        </m:r>
                      </m:sub>
                    </m:sSub>
                    <m:r>
                      <a:rPr lang="en-US" altLang="ko-KR" sz="1000" b="0" i="0" smtClean="0">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derived from the neural network configuration </a:t>
                </a:r>
                <a14:m>
                  <m:oMath xmlns:m="http://schemas.openxmlformats.org/officeDocument/2006/math">
                    <m:r>
                      <m:rPr>
                        <m:nor/>
                      </m:rPr>
                      <a:rPr lang="en" altLang="ko-KR" sz="1000" smtClean="0">
                        <a:latin typeface="Cambria Math" panose="02040503050406030204" pitchFamily="18" charset="0"/>
                        <a:cs typeface="Arial" panose="020B0604020202020204" pitchFamily="34" charset="0"/>
                      </a:rPr>
                      <m:t>X</m:t>
                    </m:r>
                    <m:r>
                      <m:rPr>
                        <m:nor/>
                      </m:rPr>
                      <a:rPr lang="en-US" altLang="ko-KR" sz="1000" b="0" i="0" smtClean="0">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along with a subset of time-series accuracies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𝑦</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𝑇</m:t>
                        </m:r>
                      </m:e>
                    </m:d>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𝑦</m:t>
                                </m:r>
                              </m:e>
                              <m:sub>
                                <m:r>
                                  <a:rPr lang="en-US" altLang="ko-KR" sz="1000" b="0" i="1" smtClean="0">
                                    <a:latin typeface="Cambria Math" panose="02040503050406030204" pitchFamily="18" charset="0"/>
                                    <a:cs typeface="Arial" panose="020B0604020202020204" pitchFamily="34" charset="0"/>
                                  </a:rPr>
                                  <m:t>𝑡</m:t>
                                </m:r>
                              </m:sub>
                            </m:sSub>
                          </m:e>
                        </m:d>
                      </m:e>
                      <m:sub>
                        <m:r>
                          <a:rPr lang="en-US" altLang="ko-KR" sz="1000" b="0" i="1" smtClean="0">
                            <a:latin typeface="Cambria Math" panose="02040503050406030204" pitchFamily="18" charset="0"/>
                            <a:cs typeface="Arial" panose="020B0604020202020204" pitchFamily="34" charset="0"/>
                          </a:rPr>
                          <m:t>𝑡</m:t>
                        </m:r>
                        <m:r>
                          <a:rPr lang="en-US" altLang="ko-KR" sz="1000" b="0" i="1" smtClean="0">
                            <a:latin typeface="Cambria Math" panose="02040503050406030204" pitchFamily="18" charset="0"/>
                            <a:cs typeface="Arial" panose="020B0604020202020204" pitchFamily="34" charset="0"/>
                          </a:rPr>
                          <m:t>=1,2,…,</m:t>
                        </m:r>
                        <m:r>
                          <a:rPr lang="en-US" altLang="ko-KR" sz="1000" b="0" i="1" smtClean="0">
                            <a:latin typeface="Cambria Math" panose="02040503050406030204" pitchFamily="18" charset="0"/>
                            <a:cs typeface="Arial" panose="020B0604020202020204" pitchFamily="34" charset="0"/>
                          </a:rPr>
                          <m:t>𝑇</m:t>
                        </m:r>
                      </m:sub>
                    </m:sSub>
                  </m:oMath>
                </a14:m>
                <a:r>
                  <a:rPr lang="en" altLang="ko-KR" sz="1000" dirty="0">
                    <a:latin typeface="Arial" panose="020B0604020202020204" pitchFamily="34" charset="0"/>
                    <a:cs typeface="Arial" panose="020B0604020202020204" pitchFamily="34" charset="0"/>
                  </a:rPr>
                  <a:t>(where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1≤</m:t>
                    </m:r>
                    <m:r>
                      <a:rPr lang="en-US" altLang="ko-KR" sz="1000" b="0" i="1" smtClean="0">
                        <a:latin typeface="Cambria Math" panose="02040503050406030204" pitchFamily="18" charset="0"/>
                        <a:cs typeface="Arial" panose="020B0604020202020204" pitchFamily="34" charset="0"/>
                      </a:rPr>
                      <m:t>𝜏</m:t>
                    </m:r>
                    <m:r>
                      <a:rPr lang="en-US" altLang="ko-KR" sz="1000" b="0" i="1" smtClean="0">
                        <a:latin typeface="Cambria Math" panose="02040503050406030204" pitchFamily="18" charset="0"/>
                        <a:cs typeface="Arial" panose="020B0604020202020204" pitchFamily="34" charset="0"/>
                      </a:rPr>
                      <m:t>&lt;</m:t>
                    </m:r>
                    <m:r>
                      <a:rPr lang="en-US" altLang="ko-KR" sz="1000" b="0" i="1" smtClean="0">
                        <a:latin typeface="Cambria Math" panose="02040503050406030204" pitchFamily="18" charset="0"/>
                        <a:cs typeface="Arial" panose="020B0604020202020204" pitchFamily="34" charset="0"/>
                      </a:rPr>
                      <m:t>𝑇</m:t>
                    </m:r>
                  </m:oMath>
                </a14:m>
                <a:r>
                  <a:rPr lang="en" altLang="ko-KR" sz="10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477088"/>
              </a:xfrm>
              <a:prstGeom prst="rect">
                <a:avLst/>
              </a:prstGeom>
              <a:blipFill>
                <a:blip r:embed="rId3"/>
                <a:stretch>
                  <a:fillRect l="-2007" t="-508" r="-234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80290848"/>
      </p:ext>
    </p:extLst>
  </p:cSld>
  <p:clrMapOvr>
    <a:masterClrMapping/>
  </p:clrMapOvr>
  <p:transition>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Early Stopping (cont..)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319959"/>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pic>
        <p:nvPicPr>
          <p:cNvPr id="3" name="그림 2">
            <a:extLst>
              <a:ext uri="{FF2B5EF4-FFF2-40B4-BE49-F238E27FC236}">
                <a16:creationId xmlns:a16="http://schemas.microsoft.com/office/drawing/2014/main" id="{6ECADBCB-E8C4-B141-AA87-ED5701066E43}"/>
              </a:ext>
            </a:extLst>
          </p:cNvPr>
          <p:cNvPicPr>
            <a:picLocks noChangeAspect="1"/>
          </p:cNvPicPr>
          <p:nvPr/>
        </p:nvPicPr>
        <p:blipFill>
          <a:blip r:embed="rId3"/>
          <a:stretch>
            <a:fillRect/>
          </a:stretch>
        </p:blipFill>
        <p:spPr>
          <a:xfrm>
            <a:off x="722215" y="516531"/>
            <a:ext cx="3187886" cy="2543181"/>
          </a:xfrm>
          <a:prstGeom prst="rect">
            <a:avLst/>
          </a:prstGeom>
        </p:spPr>
      </p:pic>
    </p:spTree>
    <p:extLst>
      <p:ext uri="{BB962C8B-B14F-4D97-AF65-F5344CB8AC3E}">
        <p14:creationId xmlns:p14="http://schemas.microsoft.com/office/powerpoint/2010/main" val="3795486448"/>
      </p:ext>
    </p:extLst>
  </p:cSld>
  <p:clrMapOvr>
    <a:masterClrMapping/>
  </p:clrMapOvr>
  <p:transition>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Early Stopping (cont..)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16971"/>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Exactly how do the regression plot helps us to stop the network from learning?</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85800" lvl="1" indent="-228600">
                  <a:buFont typeface="+mj-lt"/>
                  <a:buAutoNum type="arabicPeriod"/>
                </a:pPr>
                <a:r>
                  <a:rPr lang="en" altLang="ko-KR" sz="1000" dirty="0">
                    <a:latin typeface="Arial" panose="020B0604020202020204" pitchFamily="34" charset="0"/>
                    <a:cs typeface="Arial" panose="020B0604020202020204" pitchFamily="34" charset="0"/>
                  </a:rPr>
                  <a:t>Sample </a:t>
                </a:r>
                <a14:m>
                  <m:oMath xmlns:m="http://schemas.openxmlformats.org/officeDocument/2006/math">
                    <m:r>
                      <a:rPr lang="en-US" altLang="ko-KR" sz="1000" i="1">
                        <a:latin typeface="Cambria Math" panose="02040503050406030204" pitchFamily="18" charset="0"/>
                        <a:cs typeface="Arial" panose="020B0604020202020204" pitchFamily="34" charset="0"/>
                      </a:rPr>
                      <m:t>𝑛</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𝑁</m:t>
                    </m:r>
                  </m:oMath>
                </a14:m>
                <a:r>
                  <a:rPr lang="en" altLang="ko-KR" sz="1000" dirty="0">
                    <a:latin typeface="Arial" panose="020B0604020202020204" pitchFamily="34" charset="0"/>
                    <a:cs typeface="Arial" panose="020B0604020202020204" pitchFamily="34" charset="0"/>
                  </a:rPr>
                  <a:t> networks</a:t>
                </a:r>
              </a:p>
              <a:p>
                <a:pPr marL="685800" lvl="1" indent="-228600">
                  <a:buFont typeface="+mj-lt"/>
                  <a:buAutoNum type="arabicPeriod"/>
                </a:pPr>
                <a:r>
                  <a:rPr lang="en" altLang="ko-KR" sz="1000" dirty="0">
                    <a:latin typeface="Arial" panose="020B0604020202020204" pitchFamily="34" charset="0"/>
                    <a:cs typeface="Arial" panose="020B0604020202020204" pitchFamily="34" charset="0"/>
                  </a:rPr>
                  <a:t>Start learning until </a:t>
                </a:r>
                <a14:m>
                  <m:oMath xmlns:m="http://schemas.openxmlformats.org/officeDocument/2006/math">
                    <m:r>
                      <a:rPr lang="en-US" altLang="ko-KR" sz="1000" i="1">
                        <a:latin typeface="Cambria Math" panose="02040503050406030204" pitchFamily="18" charset="0"/>
                        <a:cs typeface="Arial" panose="020B0604020202020204" pitchFamily="34" charset="0"/>
                      </a:rPr>
                      <m:t>𝜏</m:t>
                    </m:r>
                  </m:oMath>
                </a14:m>
                <a:r>
                  <a:rPr lang="en" altLang="ko-KR" sz="1000" dirty="0">
                    <a:latin typeface="Arial" panose="020B0604020202020204" pitchFamily="34" charset="0"/>
                    <a:cs typeface="Arial" panose="020B0604020202020204" pitchFamily="34" charset="0"/>
                  </a:rPr>
                  <a:t> epochs</a:t>
                </a:r>
              </a:p>
              <a:p>
                <a:pPr marL="685800" lvl="1" indent="-228600">
                  <a:buFont typeface="+mj-lt"/>
                  <a:buAutoNum type="arabicPeriod"/>
                </a:pPr>
                <a:r>
                  <a:rPr lang="en" altLang="ko-KR" sz="1000" dirty="0">
                    <a:latin typeface="Arial" panose="020B0604020202020204" pitchFamily="34" charset="0"/>
                    <a:cs typeface="Arial" panose="020B0604020202020204" pitchFamily="34" charset="0"/>
                  </a:rPr>
                  <a:t>Predict </a:t>
                </a:r>
                <a14:m>
                  <m:oMath xmlns:m="http://schemas.openxmlformats.org/officeDocument/2006/math">
                    <m:r>
                      <a:rPr lang="en-US" altLang="ko-KR" sz="1000" i="1">
                        <a:latin typeface="Cambria Math" panose="02040503050406030204" pitchFamily="18" charset="0"/>
                        <a:cs typeface="Arial" panose="020B0604020202020204" pitchFamily="34" charset="0"/>
                      </a:rPr>
                      <m:t>𝑓</m:t>
                    </m:r>
                    <m:r>
                      <a:rPr lang="en-US" altLang="ko-KR" sz="1000" i="1">
                        <a:latin typeface="Cambria Math" panose="02040503050406030204" pitchFamily="18" charset="0"/>
                        <a:cs typeface="Arial" panose="020B0604020202020204" pitchFamily="34" charset="0"/>
                      </a:rPr>
                      <m: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𝑥</m:t>
                        </m:r>
                      </m:e>
                      <m:sub>
                        <m:r>
                          <a:rPr lang="en-US" altLang="ko-KR" sz="1000" i="1">
                            <a:latin typeface="Cambria Math" panose="02040503050406030204" pitchFamily="18" charset="0"/>
                            <a:cs typeface="Arial" panose="020B0604020202020204" pitchFamily="34" charset="0"/>
                          </a:rPr>
                          <m:t>𝑓</m:t>
                        </m:r>
                      </m:sub>
                    </m:sSub>
                    <m:r>
                      <a:rPr lang="en-US" altLang="ko-KR" sz="1000" i="1">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the accuracy of the network in epoch </a:t>
                </a:r>
                <a14:m>
                  <m:oMath xmlns:m="http://schemas.openxmlformats.org/officeDocument/2006/math">
                    <m:r>
                      <a:rPr lang="en-US" altLang="ko-KR" sz="1000" i="1">
                        <a:latin typeface="Cambria Math" panose="02040503050406030204" pitchFamily="18" charset="0"/>
                        <a:cs typeface="Arial" panose="020B0604020202020204" pitchFamily="34" charset="0"/>
                      </a:rPr>
                      <m:t>𝑇</m:t>
                    </m:r>
                  </m:oMath>
                </a14:m>
                <a:r>
                  <a:rPr lang="en" altLang="ko-KR" sz="1000" dirty="0">
                    <a:latin typeface="Arial" panose="020B0604020202020204" pitchFamily="34" charset="0"/>
                    <a:cs typeface="Arial" panose="020B0604020202020204" pitchFamily="34" charset="0"/>
                  </a:rPr>
                  <a:t> using the regression plot</a:t>
                </a:r>
              </a:p>
              <a:p>
                <a:pPr marL="685800" lvl="1" indent="-228600">
                  <a:buFont typeface="+mj-lt"/>
                  <a:buAutoNum type="arabicPeriod"/>
                </a:pPr>
                <a:r>
                  <a:rPr lang="en" altLang="ko-KR" sz="1000" dirty="0">
                    <a:latin typeface="Arial" panose="020B0604020202020204" pitchFamily="34" charset="0"/>
                    <a:cs typeface="Arial" panose="020B0604020202020204" pitchFamily="34" charset="0"/>
                  </a:rPr>
                  <a:t>If </a:t>
                </a:r>
                <a14:m>
                  <m:oMath xmlns:m="http://schemas.openxmlformats.org/officeDocument/2006/math">
                    <m:r>
                      <a:rPr lang="en-US" altLang="ko-KR" sz="1000" i="1">
                        <a:latin typeface="Cambria Math" panose="02040503050406030204" pitchFamily="18" charset="0"/>
                        <a:cs typeface="Arial" panose="020B0604020202020204" pitchFamily="34" charset="0"/>
                      </a:rPr>
                      <m:t>𝑓</m:t>
                    </m:r>
                    <m:d>
                      <m:dPr>
                        <m:ctrlPr>
                          <a:rPr lang="en-US" altLang="ko-KR" sz="1000" i="1">
                            <a:latin typeface="Cambria Math" panose="02040503050406030204" pitchFamily="18" charset="0"/>
                            <a:cs typeface="Arial" panose="020B0604020202020204" pitchFamily="34" charset="0"/>
                          </a:rPr>
                        </m:ctrlPr>
                      </m:dPr>
                      <m:e>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𝑥</m:t>
                            </m:r>
                          </m:e>
                          <m:sub>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𝑓</m:t>
                                </m:r>
                              </m:e>
                              <m:sup>
                                <m:r>
                                  <a:rPr lang="en-US" altLang="ko-KR" sz="1000" i="1">
                                    <a:latin typeface="Cambria Math" panose="02040503050406030204" pitchFamily="18" charset="0"/>
                                    <a:cs typeface="Arial" panose="020B0604020202020204" pitchFamily="34" charset="0"/>
                                  </a:rPr>
                                  <m:t>′</m:t>
                                </m:r>
                              </m:sup>
                            </m:sSup>
                          </m:sub>
                        </m:sSub>
                      </m:e>
                    </m:d>
                    <m:r>
                      <a:rPr lang="en-US" altLang="ko-KR" sz="1000" i="1">
                        <a:latin typeface="Cambria Math" panose="02040503050406030204" pitchFamily="18" charset="0"/>
                        <a:cs typeface="Arial" panose="020B0604020202020204" pitchFamily="34" charset="0"/>
                      </a:rPr>
                      <m:t>=</m:t>
                    </m:r>
                    <m:acc>
                      <m:accPr>
                        <m:chr m:val="̂"/>
                        <m:ctrlPr>
                          <a:rPr lang="en-US" altLang="ko-KR" sz="1000" i="1">
                            <a:latin typeface="Cambria Math" panose="02040503050406030204" pitchFamily="18" charset="0"/>
                            <a:cs typeface="Arial" panose="020B0604020202020204" pitchFamily="34" charset="0"/>
                          </a:rPr>
                        </m:ctrlPr>
                      </m:accPr>
                      <m:e>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𝑦</m:t>
                            </m:r>
                          </m:e>
                          <m:sub>
                            <m:r>
                              <a:rPr lang="en-US" altLang="ko-KR" sz="1000" i="1">
                                <a:latin typeface="Cambria Math" panose="02040503050406030204" pitchFamily="18" charset="0"/>
                                <a:cs typeface="Arial" panose="020B0604020202020204" pitchFamily="34" charset="0"/>
                              </a:rPr>
                              <m:t>𝑇</m:t>
                            </m:r>
                          </m:sub>
                        </m:sSub>
                      </m:e>
                    </m:acc>
                    <m:r>
                      <a:rPr lang="en-US" altLang="ko-KR" sz="1000" i="1">
                        <a:latin typeface="Cambria Math" panose="02040503050406030204" pitchFamily="18" charset="0"/>
                        <a:cs typeface="Arial" panose="020B0604020202020204" pitchFamily="34" charset="0"/>
                      </a:rPr>
                      <m: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𝑦</m:t>
                        </m:r>
                      </m:e>
                      <m:sub>
                        <m:r>
                          <a:rPr lang="en-US" altLang="ko-KR" sz="1000" i="1">
                            <a:latin typeface="Cambria Math" panose="02040503050406030204" pitchFamily="18" charset="0"/>
                            <a:cs typeface="Arial" panose="020B0604020202020204" pitchFamily="34" charset="0"/>
                          </a:rPr>
                          <m:t>𝐵𝐸𝑆𝑇</m:t>
                        </m:r>
                      </m:sub>
                    </m:sSub>
                  </m:oMath>
                </a14:m>
                <a:r>
                  <a:rPr lang="en" altLang="ko-KR" sz="1000" dirty="0">
                    <a:latin typeface="Arial" panose="020B0604020202020204" pitchFamily="34" charset="0"/>
                    <a:cs typeface="Arial" panose="020B0604020202020204" pitchFamily="34" charset="0"/>
                  </a:rPr>
                  <a:t>, then stop training or else, continue learning till the end</a:t>
                </a:r>
              </a:p>
              <a:p>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This algorithm suffers from poor out-of-sample generalization, meaning if the exact prediction is not good enough a network presumably good is at risk of being kicked out.</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lvl="1"/>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516971"/>
              </a:xfrm>
              <a:prstGeom prst="rect">
                <a:avLst/>
              </a:prstGeom>
              <a:blipFill>
                <a:blip r:embed="rId3"/>
                <a:stretch>
                  <a:fillRect l="-2007" t="-500" r="-334"/>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2138434178"/>
      </p:ext>
    </p:extLst>
  </p:cSld>
  <p:clrMapOvr>
    <a:masterClrMapping/>
  </p:clrMapOvr>
  <p:transition>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Early Stopping (cont..)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59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36858"/>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Exactly how do the regression plot helps us to stop the network from learning?(Workaround)</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685800" lvl="1" indent="-228600">
                  <a:buFont typeface="+mj-lt"/>
                  <a:buAutoNum type="arabicPeriod"/>
                </a:pPr>
                <a:r>
                  <a:rPr lang="en" altLang="ko-KR" sz="1000" dirty="0">
                    <a:latin typeface="Arial" panose="020B0604020202020204" pitchFamily="34" charset="0"/>
                    <a:cs typeface="Arial" panose="020B0604020202020204" pitchFamily="34" charset="0"/>
                  </a:rPr>
                  <a:t>Sample </a:t>
                </a:r>
                <a14:m>
                  <m:oMath xmlns:m="http://schemas.openxmlformats.org/officeDocument/2006/math">
                    <m:r>
                      <a:rPr lang="en-US" altLang="ko-KR" sz="1000" i="1">
                        <a:latin typeface="Cambria Math" panose="02040503050406030204" pitchFamily="18" charset="0"/>
                        <a:cs typeface="Arial" panose="020B0604020202020204" pitchFamily="34" charset="0"/>
                      </a:rPr>
                      <m:t>𝑛</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𝑁</m:t>
                    </m:r>
                  </m:oMath>
                </a14:m>
                <a:r>
                  <a:rPr lang="en" altLang="ko-KR" sz="1000" dirty="0">
                    <a:latin typeface="Arial" panose="020B0604020202020204" pitchFamily="34" charset="0"/>
                    <a:cs typeface="Arial" panose="020B0604020202020204" pitchFamily="34" charset="0"/>
                  </a:rPr>
                  <a:t> networks</a:t>
                </a:r>
              </a:p>
              <a:p>
                <a:pPr marL="685800" lvl="1" indent="-228600">
                  <a:buFont typeface="+mj-lt"/>
                  <a:buAutoNum type="arabicPeriod"/>
                </a:pPr>
                <a:r>
                  <a:rPr lang="en" altLang="ko-KR" sz="1000" dirty="0">
                    <a:latin typeface="Arial" panose="020B0604020202020204" pitchFamily="34" charset="0"/>
                    <a:cs typeface="Arial" panose="020B0604020202020204" pitchFamily="34" charset="0"/>
                  </a:rPr>
                  <a:t>Start learning until </a:t>
                </a:r>
                <a14:m>
                  <m:oMath xmlns:m="http://schemas.openxmlformats.org/officeDocument/2006/math">
                    <m:r>
                      <a:rPr lang="en-US" altLang="ko-KR" sz="1000" i="1">
                        <a:latin typeface="Cambria Math" panose="02040503050406030204" pitchFamily="18" charset="0"/>
                        <a:cs typeface="Arial" panose="020B0604020202020204" pitchFamily="34" charset="0"/>
                      </a:rPr>
                      <m:t>𝜏</m:t>
                    </m:r>
                  </m:oMath>
                </a14:m>
                <a:r>
                  <a:rPr lang="en" altLang="ko-KR" sz="1000" dirty="0">
                    <a:latin typeface="Arial" panose="020B0604020202020204" pitchFamily="34" charset="0"/>
                    <a:cs typeface="Arial" panose="020B0604020202020204" pitchFamily="34" charset="0"/>
                  </a:rPr>
                  <a:t> epochs</a:t>
                </a:r>
              </a:p>
              <a:p>
                <a:pPr marL="685800" lvl="1" indent="-228600">
                  <a:buFont typeface="+mj-lt"/>
                  <a:buAutoNum type="arabicPeriod"/>
                </a:pPr>
                <a:r>
                  <a:rPr lang="en" altLang="ko-KR" sz="1000" dirty="0">
                    <a:latin typeface="Arial" panose="020B0604020202020204" pitchFamily="34" charset="0"/>
                    <a:cs typeface="Arial" panose="020B0604020202020204" pitchFamily="34" charset="0"/>
                  </a:rPr>
                  <a:t>Predict </a:t>
                </a:r>
                <a14:m>
                  <m:oMath xmlns:m="http://schemas.openxmlformats.org/officeDocument/2006/math">
                    <m:r>
                      <a:rPr lang="en-US" altLang="ko-KR" sz="1000" i="1">
                        <a:latin typeface="Cambria Math" panose="02040503050406030204" pitchFamily="18" charset="0"/>
                        <a:cs typeface="Arial" panose="020B0604020202020204" pitchFamily="34" charset="0"/>
                      </a:rPr>
                      <m:t>𝑓</m:t>
                    </m:r>
                    <m:r>
                      <a:rPr lang="en-US" altLang="ko-KR" sz="1000" i="1">
                        <a:latin typeface="Cambria Math" panose="02040503050406030204" pitchFamily="18" charset="0"/>
                        <a:cs typeface="Arial" panose="020B0604020202020204" pitchFamily="34" charset="0"/>
                      </a:rPr>
                      <m: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𝑥</m:t>
                        </m:r>
                      </m:e>
                      <m:sub>
                        <m:r>
                          <a:rPr lang="en-US" altLang="ko-KR" sz="1000" i="1">
                            <a:latin typeface="Cambria Math" panose="02040503050406030204" pitchFamily="18" charset="0"/>
                            <a:cs typeface="Arial" panose="020B0604020202020204" pitchFamily="34" charset="0"/>
                          </a:rPr>
                          <m:t>𝑓</m:t>
                        </m:r>
                      </m:sub>
                    </m:sSub>
                    <m:r>
                      <a:rPr lang="en-US" altLang="ko-KR" sz="1000" i="1">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the accuracy of the network in epoch </a:t>
                </a:r>
                <a14:m>
                  <m:oMath xmlns:m="http://schemas.openxmlformats.org/officeDocument/2006/math">
                    <m:r>
                      <a:rPr lang="en-US" altLang="ko-KR" sz="1000" i="1">
                        <a:latin typeface="Cambria Math" panose="02040503050406030204" pitchFamily="18" charset="0"/>
                        <a:cs typeface="Arial" panose="020B0604020202020204" pitchFamily="34" charset="0"/>
                      </a:rPr>
                      <m:t>𝑇</m:t>
                    </m:r>
                  </m:oMath>
                </a14:m>
                <a:r>
                  <a:rPr lang="en" altLang="ko-KR" sz="1000" dirty="0">
                    <a:latin typeface="Arial" panose="020B0604020202020204" pitchFamily="34" charset="0"/>
                    <a:cs typeface="Arial" panose="020B0604020202020204" pitchFamily="34" charset="0"/>
                  </a:rPr>
                  <a:t> using the regression plot</a:t>
                </a:r>
              </a:p>
              <a:p>
                <a:pPr marL="1143000" lvl="2" indent="-22860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Assume </a:t>
                </a:r>
                <a14:m>
                  <m:oMath xmlns:m="http://schemas.openxmlformats.org/officeDocument/2006/math">
                    <m:acc>
                      <m:accPr>
                        <m:chr m:val="̂"/>
                        <m:ctrlPr>
                          <a:rPr lang="en-US" altLang="ko-KR" sz="1000" b="0" i="1" smtClean="0">
                            <a:latin typeface="Cambria Math" panose="02040503050406030204" pitchFamily="18" charset="0"/>
                            <a:cs typeface="Arial" panose="020B0604020202020204" pitchFamily="34" charset="0"/>
                          </a:rPr>
                        </m:ctrlPr>
                      </m:accPr>
                      <m:e>
                        <m:r>
                          <a:rPr lang="en-US" altLang="ko-KR" sz="1000" b="0" i="1" smtClean="0">
                            <a:latin typeface="Cambria Math" panose="02040503050406030204" pitchFamily="18" charset="0"/>
                            <a:cs typeface="Arial" panose="020B0604020202020204" pitchFamily="34" charset="0"/>
                          </a:rPr>
                          <m:t>𝑦</m:t>
                        </m:r>
                        <m:r>
                          <a:rPr lang="en-US" altLang="ko-KR" sz="1000" b="0" i="1" smtClean="0">
                            <a:latin typeface="Cambria Math" panose="02040503050406030204" pitchFamily="18" charset="0"/>
                            <a:cs typeface="Arial" panose="020B0604020202020204" pitchFamily="34" charset="0"/>
                          </a:rPr>
                          <m:t>_</m:t>
                        </m:r>
                        <m:r>
                          <a:rPr lang="en-US" altLang="ko-KR" sz="1000" b="0" i="1" smtClean="0">
                            <a:latin typeface="Cambria Math" panose="02040503050406030204" pitchFamily="18" charset="0"/>
                            <a:cs typeface="Arial" panose="020B0604020202020204" pitchFamily="34" charset="0"/>
                          </a:rPr>
                          <m:t>𝑇</m:t>
                        </m:r>
                      </m:e>
                    </m:acc>
                    <m:r>
                      <a:rPr lang="en-US" altLang="ko-KR" sz="1000" b="0" i="1" dirty="0" smtClean="0">
                        <a:latin typeface="Cambria Math" panose="02040503050406030204" pitchFamily="18" charset="0"/>
                        <a:cs typeface="Arial" panose="020B0604020202020204" pitchFamily="34" charset="0"/>
                      </a:rPr>
                      <m:t> ~ </m:t>
                    </m:r>
                    <m:r>
                      <a:rPr lang="en-US" altLang="ko-KR" sz="1000" b="0" i="1" dirty="0" smtClean="0">
                        <a:latin typeface="Cambria Math" panose="02040503050406030204" pitchFamily="18" charset="0"/>
                        <a:cs typeface="Arial" panose="020B0604020202020204" pitchFamily="34" charset="0"/>
                      </a:rPr>
                      <m:t>𝑁</m:t>
                    </m:r>
                    <m:r>
                      <a:rPr lang="en-US" altLang="ko-KR" sz="1000" b="0" i="1" dirty="0" smtClean="0">
                        <a:latin typeface="Cambria Math" panose="02040503050406030204" pitchFamily="18" charset="0"/>
                        <a:cs typeface="Arial" panose="020B0604020202020204" pitchFamily="34" charset="0"/>
                      </a:rPr>
                      <m:t>(</m:t>
                    </m:r>
                    <m:sSub>
                      <m:sSubPr>
                        <m:ctrlPr>
                          <a:rPr lang="en-US" altLang="ko-KR" sz="1000" b="0" i="1" dirty="0" smtClean="0">
                            <a:latin typeface="Cambria Math" panose="02040503050406030204" pitchFamily="18" charset="0"/>
                            <a:cs typeface="Arial" panose="020B0604020202020204" pitchFamily="34" charset="0"/>
                          </a:rPr>
                        </m:ctrlPr>
                      </m:sSubPr>
                      <m:e>
                        <m:r>
                          <a:rPr lang="en-US" altLang="ko-KR" sz="1000" b="0" i="1" dirty="0" smtClean="0">
                            <a:latin typeface="Cambria Math" panose="02040503050406030204" pitchFamily="18" charset="0"/>
                            <a:cs typeface="Arial" panose="020B0604020202020204" pitchFamily="34" charset="0"/>
                          </a:rPr>
                          <m:t>𝑦</m:t>
                        </m:r>
                      </m:e>
                      <m:sub>
                        <m:r>
                          <a:rPr lang="en-US" altLang="ko-KR" sz="1000" b="0" i="1" dirty="0" smtClean="0">
                            <a:latin typeface="Cambria Math" panose="02040503050406030204" pitchFamily="18" charset="0"/>
                            <a:cs typeface="Arial" panose="020B0604020202020204" pitchFamily="34" charset="0"/>
                          </a:rPr>
                          <m:t>𝑇</m:t>
                        </m:r>
                      </m:sub>
                    </m:sSub>
                    <m:r>
                      <a:rPr lang="en-US" altLang="ko-KR" sz="1000" b="0" i="1" dirty="0" smtClean="0">
                        <a:latin typeface="Cambria Math" panose="02040503050406030204" pitchFamily="18" charset="0"/>
                        <a:cs typeface="Arial" panose="020B0604020202020204" pitchFamily="34" charset="0"/>
                      </a:rPr>
                      <m:t>, </m:t>
                    </m:r>
                    <m:r>
                      <a:rPr lang="en-US" altLang="ko-KR" sz="1000" b="0" i="1" dirty="0" smtClean="0">
                        <a:latin typeface="Cambria Math" panose="02040503050406030204" pitchFamily="18" charset="0"/>
                        <a:cs typeface="Arial" panose="020B0604020202020204" pitchFamily="34" charset="0"/>
                      </a:rPr>
                      <m:t>𝜎</m:t>
                    </m:r>
                    <m:d>
                      <m:dPr>
                        <m:ctrlPr>
                          <a:rPr lang="en-US" altLang="ko-KR" sz="1000" b="0" i="1" dirty="0" smtClean="0">
                            <a:latin typeface="Cambria Math" panose="02040503050406030204" pitchFamily="18" charset="0"/>
                            <a:cs typeface="Arial" panose="020B0604020202020204" pitchFamily="34" charset="0"/>
                          </a:rPr>
                        </m:ctrlPr>
                      </m:dPr>
                      <m:e>
                        <m:r>
                          <a:rPr lang="en-US" altLang="ko-KR" sz="1000" b="0" i="1" dirty="0" smtClean="0">
                            <a:latin typeface="Cambria Math" panose="02040503050406030204" pitchFamily="18" charset="0"/>
                            <a:cs typeface="Arial" panose="020B0604020202020204" pitchFamily="34" charset="0"/>
                          </a:rPr>
                          <m:t>𝑥</m:t>
                        </m:r>
                        <m:r>
                          <a:rPr lang="en-US" altLang="ko-KR" sz="1000" b="0" i="1" dirty="0" smtClean="0">
                            <a:latin typeface="Cambria Math" panose="02040503050406030204" pitchFamily="18" charset="0"/>
                            <a:cs typeface="Arial" panose="020B0604020202020204" pitchFamily="34" charset="0"/>
                          </a:rPr>
                          <m:t>,</m:t>
                        </m:r>
                        <m:r>
                          <a:rPr lang="en-US" altLang="ko-KR" sz="1000" b="0" i="1" dirty="0" smtClean="0">
                            <a:latin typeface="Cambria Math" panose="02040503050406030204" pitchFamily="18" charset="0"/>
                            <a:cs typeface="Arial" panose="020B0604020202020204" pitchFamily="34" charset="0"/>
                          </a:rPr>
                          <m:t>𝜏</m:t>
                        </m:r>
                      </m:e>
                    </m:d>
                    <m:r>
                      <a:rPr lang="en-US" altLang="ko-KR" sz="1000" b="0" i="1" dirty="0" smtClean="0">
                        <a:latin typeface="Cambria Math" panose="02040503050406030204" pitchFamily="18" charset="0"/>
                        <a:cs typeface="Arial" panose="020B0604020202020204" pitchFamily="34" charset="0"/>
                      </a:rPr>
                      <m:t>)</m:t>
                    </m:r>
                  </m:oMath>
                </a14:m>
                <a:endParaRPr lang="en" altLang="ko-KR" sz="1000" dirty="0">
                  <a:latin typeface="Arial" panose="020B0604020202020204" pitchFamily="34" charset="0"/>
                  <a:cs typeface="Arial" panose="020B0604020202020204" pitchFamily="34" charset="0"/>
                </a:endParaRPr>
              </a:p>
              <a:p>
                <a:pPr marL="1143000" lvl="2" indent="-228600">
                  <a:buFont typeface="Arial" panose="020B0604020202020204" pitchFamily="34" charset="0"/>
                  <a:buChar char="•"/>
                </a:pPr>
                <a:r>
                  <a:rPr lang="en" altLang="ko-KR" sz="1000" dirty="0">
                    <a:latin typeface="Arial" panose="020B0604020202020204" pitchFamily="34" charset="0"/>
                    <a:cs typeface="Arial" panose="020B0604020202020204" pitchFamily="34" charset="0"/>
                  </a:rPr>
                  <a:t>Estimate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𝜎</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𝜏</m:t>
                    </m:r>
                    <m:r>
                      <a:rPr lang="en-US" altLang="ko-KR" sz="1000" b="0" i="1" smtClean="0">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by LOOCV(Leave One Out Cross Validation)</a:t>
                </a:r>
              </a:p>
              <a:p>
                <a:pPr marL="685800" lvl="1" indent="-228600">
                  <a:buFont typeface="+mj-lt"/>
                  <a:buAutoNum type="arabicPeriod"/>
                </a:pPr>
                <a:r>
                  <a:rPr lang="en" altLang="ko-KR" sz="1000" dirty="0">
                    <a:latin typeface="Arial" panose="020B0604020202020204" pitchFamily="34" charset="0"/>
                    <a:cs typeface="Arial" panose="020B0604020202020204" pitchFamily="34" charset="0"/>
                  </a:rPr>
                  <a:t>If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𝑃</m:t>
                    </m:r>
                    <m:d>
                      <m:dPr>
                        <m:ctrlPr>
                          <a:rPr lang="en-US" altLang="ko-KR" sz="1000" b="0" i="1" smtClean="0">
                            <a:latin typeface="Cambria Math" panose="02040503050406030204" pitchFamily="18" charset="0"/>
                            <a:cs typeface="Arial" panose="020B0604020202020204" pitchFamily="34" charset="0"/>
                          </a:rPr>
                        </m:ctrlPr>
                      </m:dPr>
                      <m:e>
                        <m:acc>
                          <m:accPr>
                            <m:chr m:val="̂"/>
                            <m:ctrlPr>
                              <a:rPr lang="en-US" altLang="ko-KR" sz="1000" i="1">
                                <a:latin typeface="Cambria Math" panose="02040503050406030204" pitchFamily="18" charset="0"/>
                                <a:cs typeface="Arial" panose="020B0604020202020204" pitchFamily="34" charset="0"/>
                              </a:rPr>
                            </m:ctrlPr>
                          </m:accPr>
                          <m:e>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𝑦</m:t>
                                </m:r>
                              </m:e>
                              <m:sub>
                                <m:r>
                                  <a:rPr lang="en-US" altLang="ko-KR" sz="1000" i="1">
                                    <a:latin typeface="Cambria Math" panose="02040503050406030204" pitchFamily="18" charset="0"/>
                                    <a:cs typeface="Arial" panose="020B0604020202020204" pitchFamily="34" charset="0"/>
                                  </a:rPr>
                                  <m:t>𝑇</m:t>
                                </m:r>
                              </m:sub>
                            </m:sSub>
                          </m:e>
                        </m:acc>
                        <m:r>
                          <a:rPr lang="en-US" altLang="ko-KR" sz="1000" i="1">
                            <a:latin typeface="Cambria Math" panose="02040503050406030204" pitchFamily="18" charset="0"/>
                            <a:cs typeface="Arial" panose="020B0604020202020204" pitchFamily="34" charset="0"/>
                          </a:rPr>
                          <m: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𝑦</m:t>
                            </m:r>
                          </m:e>
                          <m:sub>
                            <m:r>
                              <a:rPr lang="en-US" altLang="ko-KR" sz="1000" i="1">
                                <a:latin typeface="Cambria Math" panose="02040503050406030204" pitchFamily="18" charset="0"/>
                                <a:cs typeface="Arial" panose="020B0604020202020204" pitchFamily="34" charset="0"/>
                              </a:rPr>
                              <m:t>𝐵𝐸𝑆𝑇</m:t>
                            </m:r>
                          </m:sub>
                        </m:sSub>
                      </m:e>
                    </m:d>
                    <m:r>
                      <a:rPr lang="en-US" altLang="ko-KR" sz="1000" b="0" i="1" smtClean="0">
                        <a:latin typeface="Cambria Math" panose="02040503050406030204" pitchFamily="18" charset="0"/>
                        <a:cs typeface="Arial" panose="020B0604020202020204" pitchFamily="34" charset="0"/>
                      </a:rPr>
                      <m:t>≥1−</m:t>
                    </m:r>
                    <m:r>
                      <a:rPr lang="en-US" altLang="ko-KR" sz="1000" b="0" i="1" smtClean="0">
                        <a:latin typeface="Cambria Math" panose="02040503050406030204" pitchFamily="18" charset="0"/>
                        <a:cs typeface="Arial" panose="020B0604020202020204" pitchFamily="34" charset="0"/>
                      </a:rPr>
                      <m:t>𝜖</m:t>
                    </m:r>
                  </m:oMath>
                </a14:m>
                <a:r>
                  <a:rPr lang="en" altLang="ko-KR" sz="1000" dirty="0">
                    <a:latin typeface="Arial" panose="020B0604020202020204" pitchFamily="34" charset="0"/>
                    <a:cs typeface="Arial" panose="020B0604020202020204" pitchFamily="34" charset="0"/>
                  </a:rPr>
                  <a:t>, then stop training or else, continue learning till the end</a:t>
                </a:r>
              </a:p>
              <a:p>
                <a:pPr lvl="1"/>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This relaxed algorithm is shown to be efficient in finding the stopping criterion</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336858"/>
              </a:xfrm>
              <a:prstGeom prst="rect">
                <a:avLst/>
              </a:prstGeom>
              <a:blipFill>
                <a:blip r:embed="rId3"/>
                <a:stretch>
                  <a:fillRect l="-2007" t="-541" r="-334" b="-2162"/>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632191898"/>
      </p:ext>
    </p:extLst>
  </p:cSld>
  <p:clrMapOvr>
    <a:masterClrMapping/>
  </p:clrMapOvr>
  <p:transition>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nSpc>
                <a:spcPct val="100000"/>
              </a:lnSpc>
              <a:spcBef>
                <a:spcPts val="135"/>
              </a:spcBef>
            </a:pPr>
            <a:r>
              <a:rPr lang="en" altLang="ko-KR" spc="15" dirty="0">
                <a:solidFill>
                  <a:srgbClr val="FFFFFF"/>
                </a:solidFill>
              </a:rPr>
              <a:t>An introduction to Deep Generative Models</a:t>
            </a:r>
            <a:endParaRPr lang="en" altLang="ko-KR" dirty="0"/>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268710"/>
            <a:ext cx="4267200" cy="948978"/>
          </a:xfrm>
        </p:spPr>
        <p:txBody>
          <a:bodyPr/>
          <a:lstStyle/>
          <a:p>
            <a:pPr marL="12700" algn="ctr">
              <a:spcBef>
                <a:spcPts val="95"/>
              </a:spcBef>
              <a:tabLst>
                <a:tab pos="224154" algn="l"/>
              </a:tabLst>
            </a:pPr>
            <a:r>
              <a:rPr lang="en" altLang="ko-KR" sz="2000" spc="-5" dirty="0">
                <a:latin typeface="Arial"/>
                <a:cs typeface="Arial"/>
              </a:rPr>
              <a:t>An introduction </a:t>
            </a:r>
          </a:p>
          <a:p>
            <a:pPr marL="12700" algn="ctr">
              <a:spcBef>
                <a:spcPts val="95"/>
              </a:spcBef>
              <a:tabLst>
                <a:tab pos="224154" algn="l"/>
              </a:tabLst>
            </a:pPr>
            <a:r>
              <a:rPr lang="en" altLang="ko-KR" sz="2000" spc="-5" dirty="0">
                <a:latin typeface="Arial"/>
                <a:cs typeface="Arial"/>
              </a:rPr>
              <a:t>to</a:t>
            </a:r>
          </a:p>
          <a:p>
            <a:pPr marL="12700" algn="ctr">
              <a:spcBef>
                <a:spcPts val="95"/>
              </a:spcBef>
              <a:tabLst>
                <a:tab pos="224154" algn="l"/>
              </a:tabLst>
            </a:pPr>
            <a:r>
              <a:rPr lang="en" altLang="ko-KR" sz="2000" spc="-5" dirty="0">
                <a:latin typeface="Arial"/>
                <a:cs typeface="Arial"/>
              </a:rPr>
              <a:t> Deep Generative Models</a:t>
            </a:r>
          </a:p>
        </p:txBody>
      </p:sp>
    </p:spTree>
    <p:extLst>
      <p:ext uri="{BB962C8B-B14F-4D97-AF65-F5344CB8AC3E}">
        <p14:creationId xmlns:p14="http://schemas.microsoft.com/office/powerpoint/2010/main" val="1735123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14:m>
                  <m:oMath xmlns:m="http://schemas.openxmlformats.org/officeDocument/2006/math">
                    <m:r>
                      <a:rPr lang="en-US" altLang="ko-KR" sz="1400" i="1" smtClean="0">
                        <a:solidFill>
                          <a:schemeClr val="bg1"/>
                        </a:solidFill>
                        <a:latin typeface="Cambria Math" panose="02040503050406030204" pitchFamily="18" charset="0"/>
                        <a:cs typeface="Arial" panose="020B0604020202020204" pitchFamily="34" charset="0"/>
                      </a:rPr>
                      <m:t>𝜈</m:t>
                    </m:r>
                  </m:oMath>
                </a14:m>
                <a:r>
                  <a:rPr lang="en-US" altLang="ko-KR" sz="1400" dirty="0">
                    <a:solidFill>
                      <a:schemeClr val="bg1"/>
                    </a:solidFill>
                    <a:latin typeface="Arial" panose="020B0604020202020204" pitchFamily="34" charset="0"/>
                    <a:cs typeface="Arial" panose="020B0604020202020204" pitchFamily="34" charset="0"/>
                  </a:rPr>
                  <a:t>-</a:t>
                </a:r>
                <a:r>
                  <a:rPr lang="en-US" altLang="ko-KR" sz="1400" dirty="0" err="1">
                    <a:solidFill>
                      <a:schemeClr val="bg1"/>
                    </a:solidFill>
                    <a:latin typeface="Arial" panose="020B0604020202020204" pitchFamily="34" charset="0"/>
                    <a:cs typeface="Arial" panose="020B0604020202020204" pitchFamily="34" charset="0"/>
                  </a:rPr>
                  <a:t>svr</a:t>
                </a:r>
                <a:endParaRPr lang="en-US" sz="1400" dirty="0">
                  <a:solidFill>
                    <a:schemeClr val="bg1"/>
                  </a:solidFill>
                  <a:latin typeface="Arial" panose="020B0604020202020204" pitchFamily="34" charset="0"/>
                  <a:cs typeface="Arial" panose="020B0604020202020204" pitchFamily="34" charset="0"/>
                </a:endParaRPr>
              </a:p>
            </p:txBody>
          </p:sp>
        </mc:Choice>
        <mc:Fallback xmlns="">
          <p:sp>
            <p:nvSpPr>
              <p:cNvPr id="2" name="object 2"/>
              <p:cNvSpPr txBox="1">
                <a:spLocks noRot="1" noChangeAspect="1" noMove="1" noResize="1" noEditPoints="1" noAdjustHandles="1" noChangeArrowheads="1" noChangeShapeType="1" noTextEdit="1"/>
              </p:cNvSpPr>
              <p:nvPr/>
            </p:nvSpPr>
            <p:spPr>
              <a:xfrm>
                <a:off x="95300" y="45565"/>
                <a:ext cx="4419550" cy="232756"/>
              </a:xfrm>
              <a:prstGeom prst="rect">
                <a:avLst/>
              </a:prstGeom>
              <a:blipFill>
                <a:blip r:embed="rId3"/>
                <a:stretch>
                  <a:fillRect l="-860" t="-15789" b="-42105"/>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56030"/>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Why we use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𝜈</m:t>
                    </m:r>
                  </m:oMath>
                </a14:m>
                <a:r>
                  <a:rPr lang="en" altLang="ko-KR" sz="1000" dirty="0">
                    <a:latin typeface="Arial" panose="020B0604020202020204" pitchFamily="34" charset="0"/>
                    <a:cs typeface="Arial" panose="020B0604020202020204" pitchFamily="34" charset="0"/>
                  </a:rPr>
                  <a:t>-</a:t>
                </a:r>
                <a:r>
                  <a:rPr lang="en" altLang="ko-KR" sz="1000" dirty="0" err="1">
                    <a:latin typeface="Arial" panose="020B0604020202020204" pitchFamily="34" charset="0"/>
                    <a:cs typeface="Arial" panose="020B0604020202020204" pitchFamily="34" charset="0"/>
                  </a:rPr>
                  <a:t>svr</a:t>
                </a:r>
                <a:r>
                  <a:rPr lang="en" altLang="ko-KR" sz="100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In support vector regression, we map the input space into the high dimensional feature space</a:t>
                </a:r>
              </a:p>
              <a:p>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d>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𝑤</m:t>
                          </m:r>
                        </m:e>
                        <m:sup>
                          <m:r>
                            <a:rPr lang="en-US" altLang="ko-KR" sz="1000" b="0" i="1" smtClean="0">
                              <a:latin typeface="Cambria Math" panose="02040503050406030204" pitchFamily="18" charset="0"/>
                              <a:cs typeface="Arial" panose="020B0604020202020204" pitchFamily="34" charset="0"/>
                            </a:rPr>
                            <m:t>𝑇</m:t>
                          </m:r>
                        </m:sup>
                      </m:sSup>
                      <m:r>
                        <a:rPr lang="en-US" altLang="ko-KR" sz="1000" b="0" i="1" smtClean="0">
                          <a:latin typeface="Cambria Math" panose="02040503050406030204" pitchFamily="18" charset="0"/>
                          <a:cs typeface="Arial" panose="020B0604020202020204" pitchFamily="34" charset="0"/>
                        </a:rPr>
                        <m:t>𝑔</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𝑏</m:t>
                      </m:r>
                    </m:oMath>
                  </m:oMathPara>
                </a14:m>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The large residuals caused by outlier worsen the estimation accuracy significantly</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To avoid this, the following piecewise linear function is used</a:t>
                </a:r>
              </a:p>
              <a:p>
                <a:pPr lvl="1"/>
                <a14:m>
                  <m:oMathPara xmlns:m="http://schemas.openxmlformats.org/officeDocument/2006/math">
                    <m:oMathParaPr>
                      <m:jc m:val="centerGroup"/>
                    </m:oMathParaPr>
                    <m:oMath xmlns:m="http://schemas.openxmlformats.org/officeDocument/2006/math">
                      <m:r>
                        <a:rPr lang="en-US" altLang="ko-KR" sz="1000" i="1">
                          <a:latin typeface="Cambria Math" panose="02040503050406030204" pitchFamily="18" charset="0"/>
                          <a:cs typeface="Arial" panose="020B0604020202020204" pitchFamily="34" charset="0"/>
                        </a:rPr>
                        <m:t>𝐸</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𝑟</m:t>
                          </m:r>
                        </m:e>
                      </m:d>
                      <m:r>
                        <a:rPr lang="en-US" altLang="ko-KR" sz="1000" i="1">
                          <a:latin typeface="Cambria Math" panose="02040503050406030204" pitchFamily="18" charset="0"/>
                          <a:cs typeface="Arial" panose="020B0604020202020204" pitchFamily="34" charset="0"/>
                        </a:rPr>
                        <m:t>=</m:t>
                      </m:r>
                      <m:d>
                        <m:dPr>
                          <m:begChr m:val="{"/>
                          <m:endChr m:val=""/>
                          <m:ctrlPr>
                            <a:rPr lang="en-US" altLang="ko-KR" sz="1000" i="1">
                              <a:latin typeface="Cambria Math" panose="02040503050406030204" pitchFamily="18" charset="0"/>
                              <a:cs typeface="Arial" panose="020B0604020202020204" pitchFamily="34" charset="0"/>
                            </a:rPr>
                          </m:ctrlPr>
                        </m:dPr>
                        <m:e>
                          <m:eqArr>
                            <m:eqArrPr>
                              <m:ctrlPr>
                                <a:rPr lang="en-US" altLang="ko-KR" sz="1000" i="1">
                                  <a:latin typeface="Cambria Math" panose="02040503050406030204" pitchFamily="18" charset="0"/>
                                  <a:cs typeface="Arial" panose="020B0604020202020204" pitchFamily="34" charset="0"/>
                                </a:rPr>
                              </m:ctrlPr>
                            </m:eqArrPr>
                            <m:e>
                              <m:r>
                                <a:rPr lang="en-US" altLang="ko-KR" sz="1000" i="1">
                                  <a:latin typeface="Cambria Math" panose="02040503050406030204" pitchFamily="18" charset="0"/>
                                  <a:cs typeface="Arial" panose="020B0604020202020204" pitchFamily="34" charset="0"/>
                                </a:rPr>
                                <m:t>0 … </m:t>
                              </m:r>
                              <m:r>
                                <a:rPr lang="en-US" altLang="ko-KR" sz="1000" i="1">
                                  <a:latin typeface="Cambria Math" panose="02040503050406030204" pitchFamily="18" charset="0"/>
                                  <a:cs typeface="Arial" panose="020B0604020202020204" pitchFamily="34" charset="0"/>
                                </a:rPr>
                                <m:t>𝑓𝑜𝑟</m:t>
                              </m:r>
                              <m:r>
                                <a:rPr lang="en-US" altLang="ko-KR" sz="1000" i="1">
                                  <a:latin typeface="Cambria Math" panose="02040503050406030204" pitchFamily="18" charset="0"/>
                                  <a:cs typeface="Arial" panose="020B0604020202020204" pitchFamily="34" charset="0"/>
                                </a:rPr>
                                <m:t> </m:t>
                              </m:r>
                              <m:d>
                                <m:dPr>
                                  <m:begChr m:val="|"/>
                                  <m:endChr m:val="|"/>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𝑟</m:t>
                                  </m:r>
                                </m:e>
                              </m:d>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𝜖</m:t>
                              </m:r>
                              <m:r>
                                <a:rPr lang="en-US" altLang="ko-KR" sz="1000" i="1">
                                  <a:latin typeface="Cambria Math" panose="02040503050406030204" pitchFamily="18" charset="0"/>
                                  <a:cs typeface="Arial" panose="020B0604020202020204" pitchFamily="34" charset="0"/>
                                </a:rPr>
                                <m:t>  </m:t>
                              </m:r>
                            </m:e>
                            <m:e>
                              <m:d>
                                <m:dPr>
                                  <m:begChr m:val="|"/>
                                  <m:endChr m:val="|"/>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𝑟</m:t>
                                  </m:r>
                                </m:e>
                              </m:d>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𝜖</m:t>
                              </m:r>
                              <m:r>
                                <a:rPr lang="en-US" altLang="ko-KR" sz="1000" i="1">
                                  <a:latin typeface="Cambria Math" panose="02040503050406030204" pitchFamily="18" charset="0"/>
                                  <a:cs typeface="Arial" panose="020B0604020202020204" pitchFamily="34" charset="0"/>
                                </a:rPr>
                                <m:t> …  </m:t>
                              </m:r>
                              <m:r>
                                <a:rPr lang="en-US" altLang="ko-KR" sz="1000" i="1">
                                  <a:latin typeface="Cambria Math" panose="02040503050406030204" pitchFamily="18" charset="0"/>
                                  <a:cs typeface="Arial" panose="020B0604020202020204" pitchFamily="34" charset="0"/>
                                </a:rPr>
                                <m:t>𝑜𝑡h𝑒𝑟𝑤𝑖𝑠𝑒</m:t>
                              </m:r>
                            </m:e>
                          </m:eqArr>
                        </m:e>
                      </m:d>
                    </m:oMath>
                  </m:oMathPara>
                </a14:m>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Now define the residual of output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𝑦</m:t>
                    </m:r>
                  </m:oMath>
                </a14:m>
                <a:r>
                  <a:rPr lang="en" altLang="ko-KR" sz="1000" dirty="0">
                    <a:latin typeface="Arial" panose="020B0604020202020204" pitchFamily="34" charset="0"/>
                    <a:cs typeface="Arial" panose="020B0604020202020204" pitchFamily="34" charset="0"/>
                  </a:rPr>
                  <a:t> and the estimate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by</a:t>
                </a:r>
              </a:p>
              <a:p>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𝐷</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oMath>
                  </m:oMathPara>
                </a14:m>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356030"/>
              </a:xfrm>
              <a:prstGeom prst="rect">
                <a:avLst/>
              </a:prstGeom>
              <a:blipFill>
                <a:blip r:embed="rId4"/>
                <a:stretch>
                  <a:fillRect l="-2007" t="-535" b="-26203"/>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777237760"/>
      </p:ext>
    </p:extLst>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14:m>
                  <m:oMath xmlns:m="http://schemas.openxmlformats.org/officeDocument/2006/math">
                    <m:r>
                      <a:rPr lang="en-US" altLang="ko-KR" sz="1400" i="1">
                        <a:solidFill>
                          <a:schemeClr val="bg1"/>
                        </a:solidFill>
                        <a:latin typeface="Cambria Math" panose="02040503050406030204" pitchFamily="18" charset="0"/>
                        <a:cs typeface="Arial" panose="020B0604020202020204" pitchFamily="34" charset="0"/>
                      </a:rPr>
                      <m:t>𝜈</m:t>
                    </m:r>
                  </m:oMath>
                </a14:m>
                <a:r>
                  <a:rPr lang="en-US" altLang="ko-KR" sz="1400" dirty="0">
                    <a:solidFill>
                      <a:schemeClr val="bg1"/>
                    </a:solidFill>
                    <a:latin typeface="Arial" panose="020B0604020202020204" pitchFamily="34" charset="0"/>
                    <a:cs typeface="Arial" panose="020B0604020202020204" pitchFamily="34" charset="0"/>
                  </a:rPr>
                  <a:t>-</a:t>
                </a:r>
                <a:r>
                  <a:rPr lang="en-US" altLang="ko-KR" sz="1400" dirty="0" err="1">
                    <a:solidFill>
                      <a:schemeClr val="bg1"/>
                    </a:solidFill>
                    <a:latin typeface="Arial" panose="020B0604020202020204" pitchFamily="34" charset="0"/>
                    <a:cs typeface="Arial" panose="020B0604020202020204" pitchFamily="34" charset="0"/>
                  </a:rPr>
                  <a:t>svr</a:t>
                </a:r>
                <a:r>
                  <a:rPr lang="en-US" altLang="ko-KR" sz="1400" dirty="0">
                    <a:solidFill>
                      <a:schemeClr val="bg1"/>
                    </a:solidFill>
                    <a:latin typeface="Arial" panose="020B0604020202020204" pitchFamily="34" charset="0"/>
                    <a:cs typeface="Arial" panose="020B0604020202020204" pitchFamily="34" charset="0"/>
                  </a:rPr>
                  <a:t> (</a:t>
                </a:r>
                <a:r>
                  <a:rPr lang="en-US" altLang="ko-KR" sz="1400" dirty="0" err="1">
                    <a:solidFill>
                      <a:schemeClr val="bg1"/>
                    </a:solidFill>
                    <a:latin typeface="Arial" panose="020B0604020202020204" pitchFamily="34" charset="0"/>
                    <a:cs typeface="Arial" panose="020B0604020202020204" pitchFamily="34" charset="0"/>
                  </a:rPr>
                  <a:t>cont</a:t>
                </a:r>
                <a:r>
                  <a:rPr lang="en-US" altLang="ko-KR" sz="1400" dirty="0">
                    <a:solidFill>
                      <a:schemeClr val="bg1"/>
                    </a:solidFill>
                    <a:latin typeface="Arial" panose="020B0604020202020204" pitchFamily="34" charset="0"/>
                    <a:cs typeface="Arial" panose="020B0604020202020204" pitchFamily="34" charset="0"/>
                  </a:rPr>
                  <a:t>…)</a:t>
                </a:r>
              </a:p>
            </p:txBody>
          </p:sp>
        </mc:Choice>
        <mc:Fallback xmlns="">
          <p:sp>
            <p:nvSpPr>
              <p:cNvPr id="2" name="object 2"/>
              <p:cNvSpPr txBox="1">
                <a:spLocks noRot="1" noChangeAspect="1" noMove="1" noResize="1" noEditPoints="1" noAdjustHandles="1" noChangeArrowheads="1" noChangeShapeType="1" noTextEdit="1"/>
              </p:cNvSpPr>
              <p:nvPr/>
            </p:nvSpPr>
            <p:spPr>
              <a:xfrm>
                <a:off x="95300" y="45565"/>
                <a:ext cx="4419550" cy="232756"/>
              </a:xfrm>
              <a:prstGeom prst="rect">
                <a:avLst/>
              </a:prstGeom>
              <a:blipFill>
                <a:blip r:embed="rId3"/>
                <a:stretch>
                  <a:fillRect l="-860" t="-15789" b="-42105"/>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35896"/>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 datum that satisfies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𝐷</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𝑥</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𝑦</m:t>
                        </m:r>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𝜖</m:t>
                    </m:r>
                  </m:oMath>
                </a14:m>
                <a:r>
                  <a:rPr lang="en" altLang="ko-KR" sz="900" dirty="0">
                    <a:latin typeface="Arial" panose="020B0604020202020204" pitchFamily="34" charset="0"/>
                    <a:cs typeface="Arial" panose="020B0604020202020204" pitchFamily="34" charset="0"/>
                  </a:rPr>
                  <a:t> is the farthest from the hyperplane</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We call the associated distance the </a:t>
                </a:r>
                <a:r>
                  <a:rPr lang="en" altLang="ko-KR" sz="900" i="1" dirty="0">
                    <a:latin typeface="Arial" panose="020B0604020202020204" pitchFamily="34" charset="0"/>
                    <a:cs typeface="Arial" panose="020B0604020202020204" pitchFamily="34" charset="0"/>
                  </a:rPr>
                  <a:t>margin</a:t>
                </a: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Maximizing the margin leads to maximizing the possibility that the unknown data get into this tube</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Thus, it leads to maximizing the generalization ability </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335896"/>
              </a:xfrm>
              <a:prstGeom prst="rect">
                <a:avLst/>
              </a:prstGeom>
              <a:blipFill>
                <a:blip r:embed="rId4"/>
                <a:stretch>
                  <a:fillRect l="-1672" b="-2162"/>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92AC1921-F3DF-C943-8C45-CC5BE4628751}"/>
              </a:ext>
            </a:extLst>
          </p:cNvPr>
          <p:cNvPicPr>
            <a:picLocks noChangeAspect="1"/>
          </p:cNvPicPr>
          <p:nvPr/>
        </p:nvPicPr>
        <p:blipFill>
          <a:blip r:embed="rId5"/>
          <a:stretch>
            <a:fillRect/>
          </a:stretch>
        </p:blipFill>
        <p:spPr>
          <a:xfrm>
            <a:off x="402931" y="720775"/>
            <a:ext cx="1796443" cy="1046243"/>
          </a:xfrm>
          <a:prstGeom prst="rect">
            <a:avLst/>
          </a:prstGeom>
        </p:spPr>
      </p:pic>
      <p:pic>
        <p:nvPicPr>
          <p:cNvPr id="11" name="그림 10" descr="지도, 텍스트이(가) 표시된 사진&#10;&#10;&#10;&#10;자동 생성된 설명">
            <a:extLst>
              <a:ext uri="{FF2B5EF4-FFF2-40B4-BE49-F238E27FC236}">
                <a16:creationId xmlns:a16="http://schemas.microsoft.com/office/drawing/2014/main" id="{750C1133-1D13-B94A-8394-196D9E681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4008" y="720775"/>
            <a:ext cx="1796443" cy="1054851"/>
          </a:xfrm>
          <a:prstGeom prst="rect">
            <a:avLst/>
          </a:prstGeom>
        </p:spPr>
      </p:pic>
    </p:spTree>
    <p:extLst>
      <p:ext uri="{BB962C8B-B14F-4D97-AF65-F5344CB8AC3E}">
        <p14:creationId xmlns:p14="http://schemas.microsoft.com/office/powerpoint/2010/main" val="1731981072"/>
      </p:ext>
    </p:extLst>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14:m>
                  <m:oMath xmlns:m="http://schemas.openxmlformats.org/officeDocument/2006/math">
                    <m:r>
                      <a:rPr lang="en-US" altLang="ko-KR" sz="1400" i="1">
                        <a:solidFill>
                          <a:schemeClr val="bg1"/>
                        </a:solidFill>
                        <a:latin typeface="Cambria Math" panose="02040503050406030204" pitchFamily="18" charset="0"/>
                        <a:cs typeface="Arial" panose="020B0604020202020204" pitchFamily="34" charset="0"/>
                      </a:rPr>
                      <m:t>𝜈</m:t>
                    </m:r>
                  </m:oMath>
                </a14:m>
                <a:r>
                  <a:rPr lang="en-US" altLang="ko-KR" sz="1400" dirty="0">
                    <a:solidFill>
                      <a:schemeClr val="bg1"/>
                    </a:solidFill>
                    <a:latin typeface="Arial" panose="020B0604020202020204" pitchFamily="34" charset="0"/>
                    <a:cs typeface="Arial" panose="020B0604020202020204" pitchFamily="34" charset="0"/>
                  </a:rPr>
                  <a:t>-</a:t>
                </a:r>
                <a:r>
                  <a:rPr lang="en-US" altLang="ko-KR" sz="1400" dirty="0" err="1">
                    <a:solidFill>
                      <a:schemeClr val="bg1"/>
                    </a:solidFill>
                    <a:latin typeface="Arial" panose="020B0604020202020204" pitchFamily="34" charset="0"/>
                    <a:cs typeface="Arial" panose="020B0604020202020204" pitchFamily="34" charset="0"/>
                  </a:rPr>
                  <a:t>svr</a:t>
                </a:r>
                <a:r>
                  <a:rPr lang="en-US" altLang="ko-KR" sz="1400" dirty="0">
                    <a:solidFill>
                      <a:schemeClr val="bg1"/>
                    </a:solidFill>
                    <a:latin typeface="Arial" panose="020B0604020202020204" pitchFamily="34" charset="0"/>
                    <a:cs typeface="Arial" panose="020B0604020202020204" pitchFamily="34" charset="0"/>
                  </a:rPr>
                  <a:t> (</a:t>
                </a:r>
                <a:r>
                  <a:rPr lang="en-US" altLang="ko-KR" sz="1400" dirty="0" err="1">
                    <a:solidFill>
                      <a:schemeClr val="bg1"/>
                    </a:solidFill>
                    <a:latin typeface="Arial" panose="020B0604020202020204" pitchFamily="34" charset="0"/>
                    <a:cs typeface="Arial" panose="020B0604020202020204" pitchFamily="34" charset="0"/>
                  </a:rPr>
                  <a:t>cont</a:t>
                </a:r>
                <a:r>
                  <a:rPr lang="en-US" altLang="ko-KR" sz="1400" dirty="0">
                    <a:solidFill>
                      <a:schemeClr val="bg1"/>
                    </a:solidFill>
                    <a:latin typeface="Arial" panose="020B0604020202020204" pitchFamily="34" charset="0"/>
                    <a:cs typeface="Arial" panose="020B0604020202020204" pitchFamily="34" charset="0"/>
                  </a:rPr>
                  <a:t>…)</a:t>
                </a:r>
              </a:p>
            </p:txBody>
          </p:sp>
        </mc:Choice>
        <mc:Fallback xmlns="">
          <p:sp>
            <p:nvSpPr>
              <p:cNvPr id="2" name="object 2"/>
              <p:cNvSpPr txBox="1">
                <a:spLocks noRot="1" noChangeAspect="1" noMove="1" noResize="1" noEditPoints="1" noAdjustHandles="1" noChangeArrowheads="1" noChangeShapeType="1" noTextEdit="1"/>
              </p:cNvSpPr>
              <p:nvPr/>
            </p:nvSpPr>
            <p:spPr>
              <a:xfrm>
                <a:off x="95300" y="45565"/>
                <a:ext cx="4419550" cy="232756"/>
              </a:xfrm>
              <a:prstGeom prst="rect">
                <a:avLst/>
              </a:prstGeom>
              <a:blipFill>
                <a:blip r:embed="rId3"/>
                <a:stretch>
                  <a:fillRect l="-860" t="-15789" b="-42105"/>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0216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 distance from the hyperplane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𝐷</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𝑥</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𝑦</m:t>
                        </m:r>
                      </m:e>
                    </m:d>
                    <m:r>
                      <a:rPr lang="en-US" altLang="ko-KR" sz="900" b="0" i="1" smtClean="0">
                        <a:latin typeface="Cambria Math" panose="02040503050406030204" pitchFamily="18" charset="0"/>
                        <a:cs typeface="Arial" panose="020B0604020202020204" pitchFamily="34" charset="0"/>
                      </a:rPr>
                      <m:t>=0</m:t>
                    </m:r>
                  </m:oMath>
                </a14:m>
                <a:r>
                  <a:rPr lang="en" altLang="ko-KR" sz="900" dirty="0">
                    <a:latin typeface="Arial" panose="020B0604020202020204" pitchFamily="34" charset="0"/>
                    <a:cs typeface="Arial" panose="020B0604020202020204" pitchFamily="34" charset="0"/>
                  </a:rPr>
                  <a:t> to a datum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𝑥</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𝑦</m:t>
                    </m:r>
                    <m:r>
                      <a:rPr lang="en-US" altLang="ko-KR" sz="900" b="0" i="1" smtClean="0">
                        <a:latin typeface="Cambria Math" panose="02040503050406030204" pitchFamily="18" charset="0"/>
                        <a:cs typeface="Arial" panose="020B0604020202020204" pitchFamily="34" charset="0"/>
                      </a:rPr>
                      <m:t>)</m:t>
                    </m:r>
                  </m:oMath>
                </a14:m>
                <a:r>
                  <a:rPr lang="en" altLang="ko-KR" sz="900" dirty="0">
                    <a:latin typeface="Arial" panose="020B0604020202020204" pitchFamily="34" charset="0"/>
                    <a:cs typeface="Arial" panose="020B0604020202020204" pitchFamily="34" charset="0"/>
                  </a:rPr>
                  <a:t> is given by </a:t>
                </a:r>
                <a14:m>
                  <m:oMath xmlns:m="http://schemas.openxmlformats.org/officeDocument/2006/math">
                    <m:f>
                      <m:fPr>
                        <m:ctrlPr>
                          <a:rPr lang="en-US" altLang="ko-KR" sz="900" b="0" i="1" smtClean="0">
                            <a:latin typeface="Cambria Math" panose="02040503050406030204" pitchFamily="18" charset="0"/>
                            <a:cs typeface="Arial" panose="020B0604020202020204" pitchFamily="34" charset="0"/>
                          </a:rPr>
                        </m:ctrlPr>
                      </m:fPr>
                      <m:num>
                        <m:d>
                          <m:dPr>
                            <m:begChr m:val="|"/>
                            <m:endChr m:val="|"/>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𝐷</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𝑥</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𝑦</m:t>
                                </m:r>
                              </m:e>
                            </m:d>
                          </m:e>
                        </m:d>
                      </m:num>
                      <m:den>
                        <m:d>
                          <m:dPr>
                            <m:begChr m:val="‖"/>
                            <m:endChr m:val="‖"/>
                            <m:ctrlPr>
                              <a:rPr lang="en-US" altLang="ko-KR" sz="900" b="0" i="1" smtClean="0">
                                <a:latin typeface="Cambria Math" panose="02040503050406030204" pitchFamily="18" charset="0"/>
                                <a:cs typeface="Arial" panose="020B0604020202020204" pitchFamily="34" charset="0"/>
                              </a:rPr>
                            </m:ctrlPr>
                          </m:dPr>
                          <m:e>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m:t>
                                </m:r>
                              </m:sup>
                            </m:sSup>
                          </m:e>
                        </m:d>
                      </m:den>
                    </m:f>
                  </m:oMath>
                </a14:m>
                <a:r>
                  <a:rPr lang="en" altLang="ko-KR" sz="900" dirty="0">
                    <a:latin typeface="Arial" panose="020B0604020202020204" pitchFamily="34" charset="0"/>
                    <a:cs typeface="Arial" panose="020B0604020202020204" pitchFamily="34" charset="0"/>
                  </a:rPr>
                  <a:t>, where </a:t>
                </a:r>
                <a14:m>
                  <m:oMath xmlns:m="http://schemas.openxmlformats.org/officeDocument/2006/math">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m:t>
                        </m:r>
                      </m:sup>
                    </m:sSup>
                  </m:oMath>
                </a14:m>
                <a:r>
                  <a:rPr lang="en" altLang="ko-KR" sz="900" dirty="0">
                    <a:latin typeface="Arial" panose="020B0604020202020204" pitchFamily="34" charset="0"/>
                    <a:cs typeface="Arial" panose="020B0604020202020204" pitchFamily="34" charset="0"/>
                  </a:rPr>
                  <a:t> is given by </a:t>
                </a:r>
                <a14:m>
                  <m:oMath xmlns:m="http://schemas.openxmlformats.org/officeDocument/2006/math">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m:t>
                        </m:r>
                      </m:sup>
                    </m:sSup>
                    <m:r>
                      <a:rPr lang="en-US" altLang="ko-KR" sz="900" b="0" i="1" smtClean="0">
                        <a:latin typeface="Cambria Math" panose="02040503050406030204" pitchFamily="18" charset="0"/>
                        <a:cs typeface="Arial" panose="020B0604020202020204" pitchFamily="34" charset="0"/>
                      </a:rPr>
                      <m:t>=</m:t>
                    </m:r>
                    <m:sSup>
                      <m:sSupPr>
                        <m:ctrlPr>
                          <a:rPr lang="en-US" altLang="ko-KR" sz="900" b="0" i="1" smtClean="0">
                            <a:latin typeface="Cambria Math" panose="02040503050406030204" pitchFamily="18" charset="0"/>
                            <a:cs typeface="Arial" panose="020B0604020202020204" pitchFamily="34" charset="0"/>
                          </a:rPr>
                        </m:ctrlPr>
                      </m:sSupPr>
                      <m:e>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1, −</m:t>
                            </m:r>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𝑇</m:t>
                                </m:r>
                              </m:sup>
                            </m:sSup>
                          </m:e>
                        </m:d>
                      </m:e>
                      <m:sup>
                        <m:r>
                          <a:rPr lang="en-US" altLang="ko-KR" sz="900" b="0" i="1" smtClean="0">
                            <a:latin typeface="Cambria Math" panose="02040503050406030204" pitchFamily="18" charset="0"/>
                            <a:cs typeface="Arial" panose="020B0604020202020204" pitchFamily="34" charset="0"/>
                          </a:rPr>
                          <m:t>𝑇</m:t>
                        </m:r>
                      </m:sup>
                    </m:sSup>
                  </m:oMath>
                </a14:m>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Assuming that the maximum distance of data from the hyperplane is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𝛿</m:t>
                    </m:r>
                  </m:oMath>
                </a14:m>
                <a:r>
                  <a:rPr lang="en" altLang="ko-KR" sz="900" dirty="0">
                    <a:latin typeface="Arial" panose="020B0604020202020204" pitchFamily="34" charset="0"/>
                    <a:cs typeface="Arial" panose="020B0604020202020204" pitchFamily="34" charset="0"/>
                  </a:rPr>
                  <a:t>, all the training data satisfy</a:t>
                </a:r>
              </a:p>
              <a:p>
                <a:pPr/>
                <a14:m>
                  <m:oMathPara xmlns:m="http://schemas.openxmlformats.org/officeDocument/2006/math">
                    <m:oMathParaPr>
                      <m:jc m:val="centerGroup"/>
                    </m:oMathParaPr>
                    <m:oMath xmlns:m="http://schemas.openxmlformats.org/officeDocument/2006/math">
                      <m:f>
                        <m:fPr>
                          <m:ctrlPr>
                            <a:rPr lang="en-US" altLang="ko-KR" sz="900" i="1">
                              <a:latin typeface="Cambria Math" panose="02040503050406030204" pitchFamily="18" charset="0"/>
                              <a:cs typeface="Arial" panose="020B0604020202020204" pitchFamily="34" charset="0"/>
                            </a:rPr>
                          </m:ctrlPr>
                        </m:fPr>
                        <m:num>
                          <m:d>
                            <m:dPr>
                              <m:begChr m:val="|"/>
                              <m:endChr m:val="|"/>
                              <m:ctrlPr>
                                <a:rPr lang="en-US" altLang="ko-KR" sz="900" i="1">
                                  <a:latin typeface="Cambria Math" panose="02040503050406030204" pitchFamily="18" charset="0"/>
                                  <a:cs typeface="Arial" panose="020B0604020202020204" pitchFamily="34" charset="0"/>
                                </a:rPr>
                              </m:ctrlPr>
                            </m:dPr>
                            <m:e>
                              <m:r>
                                <a:rPr lang="en-US" altLang="ko-KR" sz="900" i="1">
                                  <a:latin typeface="Cambria Math" panose="02040503050406030204" pitchFamily="18" charset="0"/>
                                  <a:cs typeface="Arial" panose="020B0604020202020204" pitchFamily="34" charset="0"/>
                                </a:rPr>
                                <m:t>𝐷</m:t>
                              </m:r>
                              <m:d>
                                <m:dPr>
                                  <m:ctrlPr>
                                    <a:rPr lang="en-US" altLang="ko-KR" sz="900" i="1">
                                      <a:latin typeface="Cambria Math" panose="02040503050406030204" pitchFamily="18" charset="0"/>
                                      <a:cs typeface="Arial" panose="020B0604020202020204" pitchFamily="34" charset="0"/>
                                    </a:rPr>
                                  </m:ctrlPr>
                                </m:dPr>
                                <m:e>
                                  <m:r>
                                    <a:rPr lang="en-US" altLang="ko-KR" sz="900" i="1">
                                      <a:latin typeface="Cambria Math" panose="02040503050406030204" pitchFamily="18" charset="0"/>
                                      <a:cs typeface="Arial" panose="020B0604020202020204" pitchFamily="34" charset="0"/>
                                    </a:rPr>
                                    <m:t>𝑥</m:t>
                                  </m:r>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𝑦</m:t>
                                  </m:r>
                                </m:e>
                              </m:d>
                            </m:e>
                          </m:d>
                        </m:num>
                        <m:den>
                          <m:d>
                            <m:dPr>
                              <m:begChr m:val="‖"/>
                              <m:endChr m:val="‖"/>
                              <m:ctrlPr>
                                <a:rPr lang="en-US" altLang="ko-KR" sz="900" i="1">
                                  <a:latin typeface="Cambria Math" panose="02040503050406030204" pitchFamily="18" charset="0"/>
                                  <a:cs typeface="Arial" panose="020B0604020202020204" pitchFamily="34" charset="0"/>
                                </a:rPr>
                              </m:ctrlPr>
                            </m:dPr>
                            <m:e>
                              <m:sSup>
                                <m:sSupPr>
                                  <m:ctrlPr>
                                    <a:rPr lang="en-US" altLang="ko-KR" sz="900" i="1">
                                      <a:latin typeface="Cambria Math" panose="02040503050406030204" pitchFamily="18" charset="0"/>
                                      <a:cs typeface="Arial" panose="020B0604020202020204" pitchFamily="34" charset="0"/>
                                    </a:rPr>
                                  </m:ctrlPr>
                                </m:sSupPr>
                                <m:e>
                                  <m:r>
                                    <a:rPr lang="en-US" altLang="ko-KR" sz="900" i="1">
                                      <a:latin typeface="Cambria Math" panose="02040503050406030204" pitchFamily="18" charset="0"/>
                                      <a:cs typeface="Arial" panose="020B0604020202020204" pitchFamily="34" charset="0"/>
                                    </a:rPr>
                                    <m:t>𝑤</m:t>
                                  </m:r>
                                </m:e>
                                <m:sup>
                                  <m:r>
                                    <a:rPr lang="en-US" altLang="ko-KR" sz="900" i="1">
                                      <a:latin typeface="Cambria Math" panose="02040503050406030204" pitchFamily="18" charset="0"/>
                                      <a:cs typeface="Arial" panose="020B0604020202020204" pitchFamily="34" charset="0"/>
                                    </a:rPr>
                                    <m:t>∗</m:t>
                                  </m:r>
                                </m:sup>
                              </m:sSup>
                            </m:e>
                          </m:d>
                        </m:den>
                      </m:f>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𝛿</m:t>
                      </m:r>
                    </m:oMath>
                  </m:oMathPara>
                </a14:m>
                <a:endParaRPr lang="en" altLang="ko-KR" sz="900" dirty="0">
                  <a:latin typeface="Arial" panose="020B0604020202020204" pitchFamily="34" charset="0"/>
                  <a:cs typeface="Arial" panose="020B0604020202020204" pitchFamily="34" charset="0"/>
                </a:endParaRPr>
              </a:p>
              <a:p>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 data that are farthest from the hyperplane satisfy</a:t>
                </a:r>
              </a:p>
              <a:p>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𝛿</m:t>
                      </m:r>
                      <m:d>
                        <m:dPr>
                          <m:begChr m:val="‖"/>
                          <m:endChr m:val="‖"/>
                          <m:ctrlPr>
                            <a:rPr lang="en-US" altLang="ko-KR" sz="900" b="0" i="1" smtClean="0">
                              <a:latin typeface="Cambria Math" panose="02040503050406030204" pitchFamily="18" charset="0"/>
                              <a:cs typeface="Arial" panose="020B0604020202020204" pitchFamily="34" charset="0"/>
                            </a:rPr>
                          </m:ctrlPr>
                        </m:dPr>
                        <m:e>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m:t>
                              </m:r>
                            </m:sup>
                          </m:sSup>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𝜖</m:t>
                      </m:r>
                    </m:oMath>
                  </m:oMathPara>
                </a14:m>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To maximize the margin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𝛿</m:t>
                    </m:r>
                  </m:oMath>
                </a14:m>
                <a:r>
                  <a:rPr lang="en" altLang="ko-KR" sz="900" dirty="0">
                    <a:latin typeface="Arial" panose="020B0604020202020204" pitchFamily="34" charset="0"/>
                    <a:cs typeface="Arial" panose="020B0604020202020204" pitchFamily="34" charset="0"/>
                  </a:rPr>
                  <a:t>, we need to maximize </a:t>
                </a:r>
                <a14:m>
                  <m:oMath xmlns:m="http://schemas.openxmlformats.org/officeDocument/2006/math">
                    <m:d>
                      <m:dPr>
                        <m:begChr m:val="‖"/>
                        <m:endChr m:val="‖"/>
                        <m:ctrlPr>
                          <a:rPr lang="en" altLang="ko-KR" sz="900" i="1" smtClean="0">
                            <a:latin typeface="Cambria Math" panose="02040503050406030204" pitchFamily="18" charset="0"/>
                            <a:cs typeface="Arial" panose="020B0604020202020204" pitchFamily="34" charset="0"/>
                          </a:rPr>
                        </m:ctrlPr>
                      </m:dPr>
                      <m:e>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m:t>
                            </m:r>
                          </m:sup>
                        </m:sSup>
                      </m:e>
                    </m:d>
                  </m:oMath>
                </a14:m>
                <a:r>
                  <a:rPr lang="en" altLang="ko-KR" sz="9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Now the regression problem is solved my minimizing</a:t>
                </a:r>
              </a:p>
              <a:p>
                <a:pPr/>
                <a14:m>
                  <m:oMathPara xmlns:m="http://schemas.openxmlformats.org/officeDocument/2006/math">
                    <m:oMathParaPr>
                      <m:jc m:val="centerGroup"/>
                    </m:oMathParaPr>
                    <m:oMath xmlns:m="http://schemas.openxmlformats.org/officeDocument/2006/math">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1</m:t>
                          </m:r>
                        </m:num>
                        <m:den>
                          <m:r>
                            <a:rPr lang="en-US" altLang="ko-KR" sz="900" b="0" i="1" smtClean="0">
                              <a:latin typeface="Cambria Math" panose="02040503050406030204" pitchFamily="18" charset="0"/>
                              <a:cs typeface="Arial" panose="020B0604020202020204" pitchFamily="34" charset="0"/>
                            </a:rPr>
                            <m:t>2</m:t>
                          </m:r>
                        </m:den>
                      </m:f>
                      <m:sSup>
                        <m:sSupPr>
                          <m:ctrlPr>
                            <a:rPr lang="en-US" altLang="ko-KR" sz="900" b="0" i="1" smtClean="0">
                              <a:latin typeface="Cambria Math" panose="02040503050406030204" pitchFamily="18" charset="0"/>
                              <a:cs typeface="Arial" panose="020B0604020202020204" pitchFamily="34" charset="0"/>
                            </a:rPr>
                          </m:ctrlPr>
                        </m:sSupPr>
                        <m:e>
                          <m:d>
                            <m:dPr>
                              <m:begChr m:val="‖"/>
                              <m:endChr m:val="‖"/>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𝑤</m:t>
                              </m:r>
                            </m:e>
                          </m:d>
                        </m:e>
                        <m:sup>
                          <m:r>
                            <a:rPr lang="en-US" altLang="ko-KR" sz="900" b="0" i="1" smtClean="0">
                              <a:latin typeface="Cambria Math" panose="02040503050406030204" pitchFamily="18" charset="0"/>
                              <a:cs typeface="Arial" panose="020B0604020202020204" pitchFamily="34" charset="0"/>
                            </a:rPr>
                            <m:t>2</m:t>
                          </m:r>
                        </m:sup>
                      </m:sSup>
                    </m:oMath>
                  </m:oMathPara>
                </a14:m>
                <a:endParaRPr lang="en" altLang="ko-KR" sz="9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302169"/>
              </a:xfrm>
              <a:prstGeom prst="rect">
                <a:avLst/>
              </a:prstGeom>
              <a:blipFill>
                <a:blip r:embed="rId4"/>
                <a:stretch>
                  <a:fillRect l="-1672" t="-546" r="-1672" b="-546"/>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406248141"/>
      </p:ext>
    </p:extLst>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14:m>
                  <m:oMath xmlns:m="http://schemas.openxmlformats.org/officeDocument/2006/math">
                    <m:r>
                      <a:rPr lang="en-US" altLang="ko-KR" sz="1400" i="1">
                        <a:solidFill>
                          <a:schemeClr val="bg1"/>
                        </a:solidFill>
                        <a:latin typeface="Cambria Math" panose="02040503050406030204" pitchFamily="18" charset="0"/>
                        <a:cs typeface="Arial" panose="020B0604020202020204" pitchFamily="34" charset="0"/>
                      </a:rPr>
                      <m:t>𝜈</m:t>
                    </m:r>
                  </m:oMath>
                </a14:m>
                <a:r>
                  <a:rPr lang="en-US" altLang="ko-KR" sz="1400" dirty="0">
                    <a:solidFill>
                      <a:schemeClr val="bg1"/>
                    </a:solidFill>
                    <a:latin typeface="Arial" panose="020B0604020202020204" pitchFamily="34" charset="0"/>
                    <a:cs typeface="Arial" panose="020B0604020202020204" pitchFamily="34" charset="0"/>
                  </a:rPr>
                  <a:t>-</a:t>
                </a:r>
                <a:r>
                  <a:rPr lang="en-US" altLang="ko-KR" sz="1400" dirty="0" err="1">
                    <a:solidFill>
                      <a:schemeClr val="bg1"/>
                    </a:solidFill>
                    <a:latin typeface="Arial" panose="020B0604020202020204" pitchFamily="34" charset="0"/>
                    <a:cs typeface="Arial" panose="020B0604020202020204" pitchFamily="34" charset="0"/>
                  </a:rPr>
                  <a:t>svr</a:t>
                </a:r>
                <a:r>
                  <a:rPr lang="en-US" altLang="ko-KR" sz="1400" dirty="0">
                    <a:solidFill>
                      <a:schemeClr val="bg1"/>
                    </a:solidFill>
                    <a:latin typeface="Arial" panose="020B0604020202020204" pitchFamily="34" charset="0"/>
                    <a:cs typeface="Arial" panose="020B0604020202020204" pitchFamily="34" charset="0"/>
                  </a:rPr>
                  <a:t> (</a:t>
                </a:r>
                <a:r>
                  <a:rPr lang="en-US" altLang="ko-KR" sz="1400" dirty="0" err="1">
                    <a:solidFill>
                      <a:schemeClr val="bg1"/>
                    </a:solidFill>
                    <a:latin typeface="Arial" panose="020B0604020202020204" pitchFamily="34" charset="0"/>
                    <a:cs typeface="Arial" panose="020B0604020202020204" pitchFamily="34" charset="0"/>
                  </a:rPr>
                  <a:t>cont</a:t>
                </a:r>
                <a:r>
                  <a:rPr lang="en-US" altLang="ko-KR" sz="1400" dirty="0">
                    <a:solidFill>
                      <a:schemeClr val="bg1"/>
                    </a:solidFill>
                    <a:latin typeface="Arial" panose="020B0604020202020204" pitchFamily="34" charset="0"/>
                    <a:cs typeface="Arial" panose="020B0604020202020204" pitchFamily="34" charset="0"/>
                  </a:rPr>
                  <a:t>…)</a:t>
                </a:r>
              </a:p>
            </p:txBody>
          </p:sp>
        </mc:Choice>
        <mc:Fallback xmlns="">
          <p:sp>
            <p:nvSpPr>
              <p:cNvPr id="2" name="object 2"/>
              <p:cNvSpPr txBox="1">
                <a:spLocks noRot="1" noChangeAspect="1" noMove="1" noResize="1" noEditPoints="1" noAdjustHandles="1" noChangeArrowheads="1" noChangeShapeType="1" noTextEdit="1"/>
              </p:cNvSpPr>
              <p:nvPr/>
            </p:nvSpPr>
            <p:spPr>
              <a:xfrm>
                <a:off x="95300" y="45565"/>
                <a:ext cx="4419550" cy="232756"/>
              </a:xfrm>
              <a:prstGeom prst="rect">
                <a:avLst/>
              </a:prstGeom>
              <a:blipFill>
                <a:blip r:embed="rId3"/>
                <a:stretch>
                  <a:fillRect l="-860" t="-15789" b="-42105"/>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82346"/>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 objective function is as follows</a:t>
                </a:r>
              </a:p>
              <a:p>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𝑄</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𝑤</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𝑏</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𝜉</m:t>
                          </m:r>
                          <m:r>
                            <a:rPr lang="en-US" altLang="ko-KR" sz="900" b="0" i="1" smtClean="0">
                              <a:latin typeface="Cambria Math" panose="02040503050406030204" pitchFamily="18" charset="0"/>
                              <a:cs typeface="Arial" panose="020B0604020202020204" pitchFamily="34" charset="0"/>
                            </a:rPr>
                            <m:t>,</m:t>
                          </m:r>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𝜉</m:t>
                              </m:r>
                            </m:e>
                            <m:sup>
                              <m:r>
                                <a:rPr lang="en-US" altLang="ko-KR" sz="900" b="0" i="1" smtClean="0">
                                  <a:latin typeface="Cambria Math" panose="02040503050406030204" pitchFamily="18" charset="0"/>
                                  <a:cs typeface="Arial" panose="020B0604020202020204" pitchFamily="34" charset="0"/>
                                </a:rPr>
                                <m:t>∗</m:t>
                              </m:r>
                            </m:sup>
                          </m:sSup>
                        </m:e>
                      </m:d>
                      <m:r>
                        <a:rPr lang="en-US" altLang="ko-KR" sz="900" b="0" i="1" smtClean="0">
                          <a:latin typeface="Cambria Math" panose="02040503050406030204" pitchFamily="18" charset="0"/>
                          <a:cs typeface="Arial" panose="020B0604020202020204" pitchFamily="34" charset="0"/>
                        </a:rPr>
                        <m:t>=</m:t>
                      </m:r>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1</m:t>
                          </m:r>
                        </m:num>
                        <m:den>
                          <m:r>
                            <a:rPr lang="en-US" altLang="ko-KR" sz="900" b="0" i="1" smtClean="0">
                              <a:latin typeface="Cambria Math" panose="02040503050406030204" pitchFamily="18" charset="0"/>
                              <a:cs typeface="Arial" panose="020B0604020202020204" pitchFamily="34" charset="0"/>
                            </a:rPr>
                            <m:t>2</m:t>
                          </m:r>
                        </m:den>
                      </m:f>
                      <m:sSup>
                        <m:sSupPr>
                          <m:ctrlPr>
                            <a:rPr lang="en-US" altLang="ko-KR" sz="900" b="0" i="1" smtClean="0">
                              <a:latin typeface="Cambria Math" panose="02040503050406030204" pitchFamily="18" charset="0"/>
                              <a:cs typeface="Arial" panose="020B0604020202020204" pitchFamily="34" charset="0"/>
                            </a:rPr>
                          </m:ctrlPr>
                        </m:sSupPr>
                        <m:e>
                          <m:d>
                            <m:dPr>
                              <m:begChr m:val="‖"/>
                              <m:endChr m:val="‖"/>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𝑤</m:t>
                              </m:r>
                            </m:e>
                          </m:d>
                        </m:e>
                        <m:sup>
                          <m:r>
                            <a:rPr lang="en-US" altLang="ko-KR" sz="900" b="0" i="1" smtClean="0">
                              <a:latin typeface="Cambria Math" panose="02040503050406030204" pitchFamily="18" charset="0"/>
                              <a:cs typeface="Arial" panose="020B0604020202020204" pitchFamily="34" charset="0"/>
                            </a:rPr>
                            <m:t>2</m:t>
                          </m:r>
                        </m:sup>
                      </m:sSup>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𝐶</m:t>
                      </m:r>
                      <m:nary>
                        <m:naryPr>
                          <m:chr m:val="∑"/>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=1</m:t>
                          </m:r>
                        </m:sub>
                        <m:sup>
                          <m:r>
                            <a:rPr lang="en-US" altLang="ko-KR" sz="900" b="0" i="1" smtClean="0">
                              <a:latin typeface="Cambria Math" panose="02040503050406030204" pitchFamily="18" charset="0"/>
                              <a:cs typeface="Arial" panose="020B0604020202020204" pitchFamily="34" charset="0"/>
                            </a:rPr>
                            <m:t>𝑀</m:t>
                          </m:r>
                        </m:sup>
                        <m:e>
                          <m:r>
                            <a:rPr lang="en-US" altLang="ko-KR" sz="900" b="0" i="1" smtClean="0">
                              <a:latin typeface="Cambria Math" panose="02040503050406030204" pitchFamily="18" charset="0"/>
                              <a:cs typeface="Arial" panose="020B0604020202020204" pitchFamily="34" charset="0"/>
                            </a:rPr>
                            <m:t>(</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up>
                              <m:r>
                                <a:rPr lang="en-US" altLang="ko-KR" sz="900" b="0" i="1" smtClean="0">
                                  <a:latin typeface="Cambria Math" panose="02040503050406030204" pitchFamily="18" charset="0"/>
                                  <a:cs typeface="Arial" panose="020B0604020202020204" pitchFamily="34" charset="0"/>
                                </a:rPr>
                                <m:t>𝑝</m:t>
                              </m:r>
                            </m:sup>
                          </m:sSubSup>
                          <m:r>
                            <a:rPr lang="en-US" altLang="ko-KR" sz="900" b="0" i="1" smtClean="0">
                              <a:latin typeface="Cambria Math" panose="02040503050406030204" pitchFamily="18" charset="0"/>
                              <a:cs typeface="Arial" panose="020B0604020202020204" pitchFamily="34" charset="0"/>
                            </a:rPr>
                            <m:t>+</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up>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𝑝</m:t>
                              </m:r>
                            </m:sup>
                          </m:sSubSup>
                          <m:r>
                            <a:rPr lang="en-US" altLang="ko-KR" sz="900" b="0" i="1" smtClean="0">
                              <a:latin typeface="Cambria Math" panose="02040503050406030204" pitchFamily="18" charset="0"/>
                              <a:cs typeface="Arial" panose="020B0604020202020204" pitchFamily="34" charset="0"/>
                            </a:rPr>
                            <m:t>)</m:t>
                          </m:r>
                        </m:e>
                      </m:nary>
                    </m:oMath>
                  </m:oMathPara>
                </a14:m>
                <a:endParaRPr lang="en" altLang="ko-KR" sz="900" dirty="0">
                  <a:latin typeface="Arial" panose="020B0604020202020204" pitchFamily="34" charset="0"/>
                  <a:cs typeface="Arial" panose="020B0604020202020204" pitchFamily="34" charset="0"/>
                </a:endParaRPr>
              </a:p>
              <a:p>
                <a:r>
                  <a:rPr lang="en" altLang="ko-KR" sz="900" dirty="0">
                    <a:latin typeface="Arial" panose="020B0604020202020204" pitchFamily="34" charset="0"/>
                    <a:cs typeface="Arial" panose="020B0604020202020204" pitchFamily="34" charset="0"/>
                  </a:rPr>
                  <a:t>subject to the constraints</a:t>
                </a:r>
              </a:p>
              <a:p>
                <a:pPr/>
                <a14:m>
                  <m:oMathPara xmlns:m="http://schemas.openxmlformats.org/officeDocument/2006/math">
                    <m:oMathParaPr>
                      <m:jc m:val="centerGroup"/>
                    </m:oMathParaPr>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m:t>
                      </m:r>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𝑇</m:t>
                          </m:r>
                        </m:sup>
                      </m:sSup>
                      <m:r>
                        <a:rPr lang="en-US" altLang="ko-KR" sz="900" b="0" i="1" smtClean="0">
                          <a:latin typeface="Cambria Math" panose="02040503050406030204" pitchFamily="18" charset="0"/>
                          <a:cs typeface="Arial" panose="020B0604020202020204" pitchFamily="34" charset="0"/>
                        </a:rPr>
                        <m:t>𝑔</m:t>
                      </m:r>
                      <m:d>
                        <m:dPr>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𝑥</m:t>
                              </m:r>
                            </m:e>
                            <m:sub>
                              <m:r>
                                <a:rPr lang="en-US" altLang="ko-KR" sz="900" b="0" i="1" smtClean="0">
                                  <a:latin typeface="Cambria Math" panose="02040503050406030204" pitchFamily="18" charset="0"/>
                                  <a:cs typeface="Arial" panose="020B0604020202020204" pitchFamily="34" charset="0"/>
                                </a:rPr>
                                <m:t>𝑖</m:t>
                              </m:r>
                            </m:sub>
                          </m:sSub>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𝑏</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𝜖</m:t>
                      </m:r>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𝑓𝑜𝑟</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=1,…,</m:t>
                      </m:r>
                      <m:r>
                        <a:rPr lang="en-US" altLang="ko-KR" sz="900" b="0" i="1" smtClean="0">
                          <a:latin typeface="Cambria Math" panose="02040503050406030204" pitchFamily="18" charset="0"/>
                          <a:cs typeface="Arial" panose="020B0604020202020204" pitchFamily="34" charset="0"/>
                        </a:rPr>
                        <m:t>𝑀</m:t>
                      </m:r>
                    </m:oMath>
                  </m:oMathPara>
                </a14:m>
                <a:endParaRPr lang="en-US" altLang="ko-KR" sz="900" b="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𝑇</m:t>
                          </m:r>
                        </m:sup>
                      </m:sSup>
                      <m:r>
                        <a:rPr lang="en-US" altLang="ko-KR" sz="900" b="0" i="1" smtClean="0">
                          <a:latin typeface="Cambria Math" panose="02040503050406030204" pitchFamily="18" charset="0"/>
                          <a:cs typeface="Arial" panose="020B0604020202020204" pitchFamily="34" charset="0"/>
                        </a:rPr>
                        <m:t>𝑔</m:t>
                      </m:r>
                      <m:d>
                        <m:dPr>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𝑥</m:t>
                              </m:r>
                            </m:e>
                            <m:sub>
                              <m:r>
                                <a:rPr lang="en-US" altLang="ko-KR" sz="900" b="0" i="1" smtClean="0">
                                  <a:latin typeface="Cambria Math" panose="02040503050406030204" pitchFamily="18" charset="0"/>
                                  <a:cs typeface="Arial" panose="020B0604020202020204" pitchFamily="34" charset="0"/>
                                </a:rPr>
                                <m:t>𝑖</m:t>
                              </m:r>
                            </m:sub>
                          </m:sSub>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𝑏</m:t>
                      </m:r>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𝜖</m:t>
                      </m:r>
                      <m:r>
                        <a:rPr lang="en-US" altLang="ko-KR" sz="900" b="0" i="1" smtClean="0">
                          <a:latin typeface="Cambria Math" panose="02040503050406030204" pitchFamily="18" charset="0"/>
                          <a:cs typeface="Arial" panose="020B0604020202020204" pitchFamily="34" charset="0"/>
                        </a:rPr>
                        <m:t>+</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up>
                          <m:r>
                            <a:rPr lang="en-US" altLang="ko-KR" sz="900" b="0" i="1" smtClean="0">
                              <a:latin typeface="Cambria Math" panose="02040503050406030204" pitchFamily="18" charset="0"/>
                              <a:cs typeface="Arial" panose="020B0604020202020204" pitchFamily="34" charset="0"/>
                            </a:rPr>
                            <m:t>∗</m:t>
                          </m:r>
                        </m:sup>
                      </m:sSubSup>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𝑓𝑜𝑟</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=1,…,</m:t>
                      </m:r>
                      <m:r>
                        <a:rPr lang="en-US" altLang="ko-KR" sz="900" b="0" i="1" smtClean="0">
                          <a:latin typeface="Cambria Math" panose="02040503050406030204" pitchFamily="18" charset="0"/>
                          <a:cs typeface="Arial" panose="020B0604020202020204" pitchFamily="34" charset="0"/>
                        </a:rPr>
                        <m:t>𝑀</m:t>
                      </m:r>
                    </m:oMath>
                  </m:oMathPara>
                </a14:m>
                <a:endParaRPr lang="en-US" altLang="ko-KR" sz="900" b="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≥0, </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up>
                          <m:r>
                            <a:rPr lang="en-US" altLang="ko-KR" sz="900" b="0" i="1" smtClean="0">
                              <a:latin typeface="Cambria Math" panose="02040503050406030204" pitchFamily="18" charset="0"/>
                              <a:cs typeface="Arial" panose="020B0604020202020204" pitchFamily="34" charset="0"/>
                            </a:rPr>
                            <m:t>∗</m:t>
                          </m:r>
                        </m:sup>
                      </m:sSubSup>
                      <m:r>
                        <a:rPr lang="en-US" altLang="ko-KR" sz="900" b="0" i="1" smtClean="0">
                          <a:latin typeface="Cambria Math" panose="02040503050406030204" pitchFamily="18" charset="0"/>
                          <a:cs typeface="Arial" panose="020B0604020202020204" pitchFamily="34" charset="0"/>
                        </a:rPr>
                        <m:t>≥0, …</m:t>
                      </m:r>
                      <m:r>
                        <a:rPr lang="en-US" altLang="ko-KR" sz="900" b="0" i="1" smtClean="0">
                          <a:latin typeface="Cambria Math" panose="02040503050406030204" pitchFamily="18" charset="0"/>
                          <a:cs typeface="Arial" panose="020B0604020202020204" pitchFamily="34" charset="0"/>
                        </a:rPr>
                        <m:t>𝑓𝑜𝑟</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=1,…,</m:t>
                      </m:r>
                      <m:r>
                        <a:rPr lang="en-US" altLang="ko-KR" sz="900" b="0" i="1" smtClean="0">
                          <a:latin typeface="Cambria Math" panose="02040503050406030204" pitchFamily="18" charset="0"/>
                          <a:cs typeface="Arial" panose="020B0604020202020204" pitchFamily="34" charset="0"/>
                        </a:rPr>
                        <m:t>𝑀</m:t>
                      </m:r>
                    </m:oMath>
                  </m:oMathPara>
                </a14:m>
                <a:endParaRPr lang="en" altLang="ko-KR" sz="900" dirty="0">
                  <a:latin typeface="Arial" panose="020B0604020202020204" pitchFamily="34" charset="0"/>
                  <a:cs typeface="Arial" panose="020B0604020202020204" pitchFamily="34" charset="0"/>
                </a:endParaRPr>
              </a:p>
              <a:p>
                <a:endParaRPr lang="en" altLang="ko-KR" sz="9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482346"/>
              </a:xfrm>
              <a:prstGeom prst="rect">
                <a:avLst/>
              </a:prstGeom>
              <a:blipFill>
                <a:blip r:embed="rId4"/>
                <a:stretch>
                  <a:fillRect l="-2007"/>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AE4BAE12-122A-CD41-9C08-5CD129D280AB}"/>
              </a:ext>
            </a:extLst>
          </p:cNvPr>
          <p:cNvPicPr>
            <a:picLocks noChangeAspect="1"/>
          </p:cNvPicPr>
          <p:nvPr/>
        </p:nvPicPr>
        <p:blipFill>
          <a:blip r:embed="rId5"/>
          <a:stretch>
            <a:fillRect/>
          </a:stretch>
        </p:blipFill>
        <p:spPr>
          <a:xfrm>
            <a:off x="1085850" y="511175"/>
            <a:ext cx="1695450" cy="1193533"/>
          </a:xfrm>
          <a:prstGeom prst="rect">
            <a:avLst/>
          </a:prstGeom>
        </p:spPr>
      </p:pic>
    </p:spTree>
    <p:extLst>
      <p:ext uri="{BB962C8B-B14F-4D97-AF65-F5344CB8AC3E}">
        <p14:creationId xmlns:p14="http://schemas.microsoft.com/office/powerpoint/2010/main" val="2566183072"/>
      </p:ext>
    </p:extLst>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14:m>
                  <m:oMath xmlns:m="http://schemas.openxmlformats.org/officeDocument/2006/math">
                    <m:r>
                      <a:rPr lang="en-US" altLang="ko-KR" sz="1400" i="1">
                        <a:solidFill>
                          <a:schemeClr val="bg1"/>
                        </a:solidFill>
                        <a:latin typeface="Cambria Math" panose="02040503050406030204" pitchFamily="18" charset="0"/>
                        <a:cs typeface="Arial" panose="020B0604020202020204" pitchFamily="34" charset="0"/>
                      </a:rPr>
                      <m:t>𝜈</m:t>
                    </m:r>
                  </m:oMath>
                </a14:m>
                <a:r>
                  <a:rPr lang="en-US" altLang="ko-KR" sz="1400" dirty="0">
                    <a:solidFill>
                      <a:schemeClr val="bg1"/>
                    </a:solidFill>
                    <a:latin typeface="Arial" panose="020B0604020202020204" pitchFamily="34" charset="0"/>
                    <a:cs typeface="Arial" panose="020B0604020202020204" pitchFamily="34" charset="0"/>
                  </a:rPr>
                  <a:t>-</a:t>
                </a:r>
                <a:r>
                  <a:rPr lang="en-US" altLang="ko-KR" sz="1400" dirty="0" err="1">
                    <a:solidFill>
                      <a:schemeClr val="bg1"/>
                    </a:solidFill>
                    <a:latin typeface="Arial" panose="020B0604020202020204" pitchFamily="34" charset="0"/>
                    <a:cs typeface="Arial" panose="020B0604020202020204" pitchFamily="34" charset="0"/>
                  </a:rPr>
                  <a:t>svr</a:t>
                </a:r>
                <a:r>
                  <a:rPr lang="en-US" altLang="ko-KR" sz="1400" dirty="0">
                    <a:solidFill>
                      <a:schemeClr val="bg1"/>
                    </a:solidFill>
                    <a:latin typeface="Arial" panose="020B0604020202020204" pitchFamily="34" charset="0"/>
                    <a:cs typeface="Arial" panose="020B0604020202020204" pitchFamily="34" charset="0"/>
                  </a:rPr>
                  <a:t> (</a:t>
                </a:r>
                <a:r>
                  <a:rPr lang="en-US" altLang="ko-KR" sz="1400" dirty="0" err="1">
                    <a:solidFill>
                      <a:schemeClr val="bg1"/>
                    </a:solidFill>
                    <a:latin typeface="Arial" panose="020B0604020202020204" pitchFamily="34" charset="0"/>
                    <a:cs typeface="Arial" panose="020B0604020202020204" pitchFamily="34" charset="0"/>
                  </a:rPr>
                  <a:t>cont</a:t>
                </a:r>
                <a:r>
                  <a:rPr lang="en-US" altLang="ko-KR" sz="1400" dirty="0">
                    <a:solidFill>
                      <a:schemeClr val="bg1"/>
                    </a:solidFill>
                    <a:latin typeface="Arial" panose="020B0604020202020204" pitchFamily="34" charset="0"/>
                    <a:cs typeface="Arial" panose="020B0604020202020204" pitchFamily="34" charset="0"/>
                  </a:rPr>
                  <a:t>…)</a:t>
                </a:r>
              </a:p>
            </p:txBody>
          </p:sp>
        </mc:Choice>
        <mc:Fallback xmlns="">
          <p:sp>
            <p:nvSpPr>
              <p:cNvPr id="2" name="object 2"/>
              <p:cNvSpPr txBox="1">
                <a:spLocks noRot="1" noChangeAspect="1" noMove="1" noResize="1" noEditPoints="1" noAdjustHandles="1" noChangeArrowheads="1" noChangeShapeType="1" noTextEdit="1"/>
              </p:cNvSpPr>
              <p:nvPr/>
            </p:nvSpPr>
            <p:spPr>
              <a:xfrm>
                <a:off x="95300" y="45565"/>
                <a:ext cx="4419550" cy="232756"/>
              </a:xfrm>
              <a:prstGeom prst="rect">
                <a:avLst/>
              </a:prstGeom>
              <a:blipFill>
                <a:blip r:embed="rId3"/>
                <a:stretch>
                  <a:fillRect l="-860" t="-15789" b="-42105"/>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0305" y="511175"/>
                <a:ext cx="3793810" cy="2744726"/>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A problem in the ordinary support vector regression</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Difficult to set the optimal value of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𝜖</m:t>
                    </m:r>
                  </m:oMath>
                </a14:m>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[28] </a:t>
                </a:r>
                <a:r>
                  <a:rPr lang="en" altLang="ko-KR" sz="900" dirty="0" err="1">
                    <a:latin typeface="Arial" panose="020B0604020202020204" pitchFamily="34" charset="0"/>
                    <a:cs typeface="Arial" panose="020B0604020202020204" pitchFamily="34" charset="0"/>
                  </a:rPr>
                  <a:t>Scholkopf</a:t>
                </a:r>
                <a:r>
                  <a:rPr lang="en" altLang="ko-KR" sz="900" dirty="0">
                    <a:latin typeface="Arial" panose="020B0604020202020204" pitchFamily="34" charset="0"/>
                    <a:cs typeface="Arial" panose="020B0604020202020204" pitchFamily="34" charset="0"/>
                  </a:rPr>
                  <a:t> et al. proposed controlling the accuracy of the support vector regressor introducing parameter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𝜈</m:t>
                    </m:r>
                  </m:oMath>
                </a14:m>
                <a:r>
                  <a:rPr lang="en" altLang="ko-KR" sz="900" dirty="0">
                    <a:latin typeface="Arial" panose="020B0604020202020204" pitchFamily="34" charset="0"/>
                    <a:cs typeface="Arial" panose="020B0604020202020204" pitchFamily="34" charset="0"/>
                  </a:rPr>
                  <a:t> as follows</a:t>
                </a:r>
              </a:p>
              <a:p>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𝑄</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𝑤</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𝑏</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𝜉</m:t>
                          </m:r>
                          <m:r>
                            <a:rPr lang="en-US" altLang="ko-KR" sz="900" b="0" i="1" smtClean="0">
                              <a:latin typeface="Cambria Math" panose="02040503050406030204" pitchFamily="18" charset="0"/>
                              <a:cs typeface="Arial" panose="020B0604020202020204" pitchFamily="34" charset="0"/>
                            </a:rPr>
                            <m:t>,</m:t>
                          </m:r>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𝜉</m:t>
                              </m:r>
                            </m:e>
                            <m:sup>
                              <m:r>
                                <a:rPr lang="en-US" altLang="ko-KR" sz="900" b="0" i="1" smtClean="0">
                                  <a:latin typeface="Cambria Math" panose="02040503050406030204" pitchFamily="18" charset="0"/>
                                  <a:cs typeface="Arial" panose="020B0604020202020204" pitchFamily="34" charset="0"/>
                                </a:rPr>
                                <m:t>∗</m:t>
                              </m:r>
                            </m:sup>
                          </m:sSup>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𝜖</m:t>
                          </m:r>
                        </m:e>
                      </m:d>
                      <m:r>
                        <a:rPr lang="en-US" altLang="ko-KR" sz="900" b="0" i="1" smtClean="0">
                          <a:latin typeface="Cambria Math" panose="02040503050406030204" pitchFamily="18" charset="0"/>
                          <a:cs typeface="Arial" panose="020B0604020202020204" pitchFamily="34" charset="0"/>
                        </a:rPr>
                        <m:t>=</m:t>
                      </m:r>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1</m:t>
                          </m:r>
                        </m:num>
                        <m:den>
                          <m:r>
                            <a:rPr lang="en-US" altLang="ko-KR" sz="900" b="0" i="1" smtClean="0">
                              <a:latin typeface="Cambria Math" panose="02040503050406030204" pitchFamily="18" charset="0"/>
                              <a:cs typeface="Arial" panose="020B0604020202020204" pitchFamily="34" charset="0"/>
                            </a:rPr>
                            <m:t>2</m:t>
                          </m:r>
                        </m:den>
                      </m:f>
                      <m:sSup>
                        <m:sSupPr>
                          <m:ctrlPr>
                            <a:rPr lang="en-US" altLang="ko-KR" sz="900" b="0" i="1" smtClean="0">
                              <a:latin typeface="Cambria Math" panose="02040503050406030204" pitchFamily="18" charset="0"/>
                              <a:cs typeface="Arial" panose="020B0604020202020204" pitchFamily="34" charset="0"/>
                            </a:rPr>
                          </m:ctrlPr>
                        </m:sSupPr>
                        <m:e>
                          <m:d>
                            <m:dPr>
                              <m:begChr m:val="‖"/>
                              <m:endChr m:val="‖"/>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𝑤</m:t>
                              </m:r>
                            </m:e>
                          </m:d>
                        </m:e>
                        <m:sup>
                          <m:r>
                            <a:rPr lang="en-US" altLang="ko-KR" sz="900" b="0" i="1" smtClean="0">
                              <a:latin typeface="Cambria Math" panose="02040503050406030204" pitchFamily="18" charset="0"/>
                              <a:cs typeface="Arial" panose="020B0604020202020204" pitchFamily="34" charset="0"/>
                            </a:rPr>
                            <m:t>2</m:t>
                          </m:r>
                        </m:sup>
                      </m:sSup>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𝐶</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𝜈𝜖</m:t>
                      </m:r>
                      <m:r>
                        <a:rPr lang="en-US" altLang="ko-KR" sz="900" b="0" i="1" smtClean="0">
                          <a:latin typeface="Cambria Math" panose="02040503050406030204" pitchFamily="18" charset="0"/>
                          <a:cs typeface="Arial" panose="020B0604020202020204" pitchFamily="34" charset="0"/>
                        </a:rPr>
                        <m:t>+</m:t>
                      </m:r>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1</m:t>
                          </m:r>
                        </m:num>
                        <m:den>
                          <m:r>
                            <a:rPr lang="en-US" altLang="ko-KR" sz="900" b="0" i="1" smtClean="0">
                              <a:latin typeface="Cambria Math" panose="02040503050406030204" pitchFamily="18" charset="0"/>
                              <a:cs typeface="Arial" panose="020B0604020202020204" pitchFamily="34" charset="0"/>
                            </a:rPr>
                            <m:t>𝑀</m:t>
                          </m:r>
                        </m:den>
                      </m:f>
                      <m:nary>
                        <m:naryPr>
                          <m:chr m:val="∑"/>
                          <m:ctrlPr>
                            <a:rPr lang="en-US" altLang="ko-KR" sz="900" b="0" i="1" smtClean="0">
                              <a:latin typeface="Cambria Math" panose="02040503050406030204" pitchFamily="18" charset="0"/>
                              <a:cs typeface="Arial" panose="020B0604020202020204" pitchFamily="34" charset="0"/>
                            </a:rPr>
                          </m:ctrlPr>
                        </m:naryPr>
                        <m:sub>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=1</m:t>
                          </m:r>
                        </m:sub>
                        <m:sup>
                          <m:r>
                            <a:rPr lang="en-US" altLang="ko-KR" sz="900" b="0" i="1" smtClean="0">
                              <a:latin typeface="Cambria Math" panose="02040503050406030204" pitchFamily="18" charset="0"/>
                              <a:cs typeface="Arial" panose="020B0604020202020204" pitchFamily="34" charset="0"/>
                            </a:rPr>
                            <m:t>𝑀</m:t>
                          </m:r>
                        </m:sup>
                        <m:e>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up>
                              <m:r>
                                <a:rPr lang="en-US" altLang="ko-KR" sz="900" b="0" i="1" smtClean="0">
                                  <a:latin typeface="Cambria Math" panose="02040503050406030204" pitchFamily="18" charset="0"/>
                                  <a:cs typeface="Arial" panose="020B0604020202020204" pitchFamily="34" charset="0"/>
                                </a:rPr>
                                <m:t>∗</m:t>
                              </m:r>
                            </m:sup>
                          </m:sSubSup>
                          <m:r>
                            <a:rPr lang="en-US" altLang="ko-KR" sz="900" b="0" i="1" smtClean="0">
                              <a:latin typeface="Cambria Math" panose="02040503050406030204" pitchFamily="18" charset="0"/>
                              <a:cs typeface="Arial" panose="020B0604020202020204" pitchFamily="34" charset="0"/>
                            </a:rPr>
                            <m:t>)</m:t>
                          </m:r>
                        </m:e>
                      </m:nary>
                    </m:oMath>
                  </m:oMathPara>
                </a14:m>
                <a:endParaRPr lang="en" altLang="ko-KR" sz="900" dirty="0">
                  <a:latin typeface="Arial" panose="020B0604020202020204" pitchFamily="34" charset="0"/>
                  <a:cs typeface="Arial" panose="020B0604020202020204" pitchFamily="34" charset="0"/>
                </a:endParaRPr>
              </a:p>
              <a:p>
                <a:r>
                  <a:rPr lang="en" altLang="ko-KR" sz="900" dirty="0">
                    <a:latin typeface="Arial" panose="020B0604020202020204" pitchFamily="34" charset="0"/>
                    <a:cs typeface="Arial" panose="020B0604020202020204" pitchFamily="34" charset="0"/>
                  </a:rPr>
                  <a:t>      subject to the constraints</a:t>
                </a:r>
              </a:p>
              <a:p>
                <a:pPr/>
                <a14:m>
                  <m:oMathPara xmlns:m="http://schemas.openxmlformats.org/officeDocument/2006/math">
                    <m:oMathParaPr>
                      <m:jc m:val="centerGroup"/>
                    </m:oMathParaPr>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m:t>
                      </m:r>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𝑇</m:t>
                          </m:r>
                        </m:sup>
                      </m:sSup>
                      <m:r>
                        <a:rPr lang="en-US" altLang="ko-KR" sz="900" b="0" i="1" smtClean="0">
                          <a:latin typeface="Cambria Math" panose="02040503050406030204" pitchFamily="18" charset="0"/>
                          <a:cs typeface="Arial" panose="020B0604020202020204" pitchFamily="34" charset="0"/>
                        </a:rPr>
                        <m:t>𝑔</m:t>
                      </m:r>
                      <m:d>
                        <m:dPr>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𝑥</m:t>
                              </m:r>
                            </m:e>
                            <m:sub>
                              <m:r>
                                <a:rPr lang="en-US" altLang="ko-KR" sz="900" b="0" i="1" smtClean="0">
                                  <a:latin typeface="Cambria Math" panose="02040503050406030204" pitchFamily="18" charset="0"/>
                                  <a:cs typeface="Arial" panose="020B0604020202020204" pitchFamily="34" charset="0"/>
                                </a:rPr>
                                <m:t>𝑖</m:t>
                              </m:r>
                            </m:sub>
                          </m:sSub>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𝑏</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𝜖</m:t>
                      </m:r>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Sub>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𝑓𝑜𝑟</m:t>
                      </m:r>
                      <m:r>
                        <a:rPr lang="en-US" altLang="ko-KR" sz="900" i="1">
                          <a:latin typeface="Cambria Math" panose="02040503050406030204" pitchFamily="18" charset="0"/>
                          <a:cs typeface="Arial" panose="020B0604020202020204" pitchFamily="34" charset="0"/>
                        </a:rPr>
                        <m:t> </m:t>
                      </m:r>
                      <m:r>
                        <a:rPr lang="en-US" altLang="ko-KR" sz="900" i="1">
                          <a:latin typeface="Cambria Math" panose="02040503050406030204" pitchFamily="18" charset="0"/>
                          <a:cs typeface="Arial" panose="020B0604020202020204" pitchFamily="34" charset="0"/>
                        </a:rPr>
                        <m:t>𝑖</m:t>
                      </m:r>
                      <m:r>
                        <a:rPr lang="en-US" altLang="ko-KR" sz="900" i="1">
                          <a:latin typeface="Cambria Math" panose="02040503050406030204" pitchFamily="18" charset="0"/>
                          <a:cs typeface="Arial" panose="020B0604020202020204" pitchFamily="34" charset="0"/>
                        </a:rPr>
                        <m:t>=1,..,</m:t>
                      </m:r>
                      <m:r>
                        <a:rPr lang="en-US" altLang="ko-KR" sz="900" i="1">
                          <a:latin typeface="Cambria Math" panose="02040503050406030204" pitchFamily="18" charset="0"/>
                          <a:cs typeface="Arial" panose="020B0604020202020204" pitchFamily="34" charset="0"/>
                        </a:rPr>
                        <m:t>𝑀</m:t>
                      </m:r>
                    </m:oMath>
                  </m:oMathPara>
                </a14:m>
                <a:endParaRPr lang="en-US" altLang="ko-KR" sz="900" b="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𝑤</m:t>
                          </m:r>
                        </m:e>
                        <m:sup>
                          <m:r>
                            <a:rPr lang="en-US" altLang="ko-KR" sz="900" b="0" i="1" smtClean="0">
                              <a:latin typeface="Cambria Math" panose="02040503050406030204" pitchFamily="18" charset="0"/>
                              <a:cs typeface="Arial" panose="020B0604020202020204" pitchFamily="34" charset="0"/>
                            </a:rPr>
                            <m:t>𝑇</m:t>
                          </m:r>
                        </m:sup>
                      </m:sSup>
                      <m:r>
                        <a:rPr lang="en-US" altLang="ko-KR" sz="900" b="0" i="1" smtClean="0">
                          <a:latin typeface="Cambria Math" panose="02040503050406030204" pitchFamily="18" charset="0"/>
                          <a:cs typeface="Arial" panose="020B0604020202020204" pitchFamily="34" charset="0"/>
                        </a:rPr>
                        <m:t>𝑔</m:t>
                      </m:r>
                      <m:d>
                        <m:dPr>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𝑥</m:t>
                              </m:r>
                            </m:e>
                            <m:sub>
                              <m:r>
                                <a:rPr lang="en-US" altLang="ko-KR" sz="900" b="0" i="1" smtClean="0">
                                  <a:latin typeface="Cambria Math" panose="02040503050406030204" pitchFamily="18" charset="0"/>
                                  <a:cs typeface="Arial" panose="020B0604020202020204" pitchFamily="34" charset="0"/>
                                </a:rPr>
                                <m:t>𝑖</m:t>
                              </m:r>
                            </m:sub>
                          </m:sSub>
                        </m:e>
                      </m:d>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𝑏</m:t>
                      </m:r>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𝜖</m:t>
                      </m:r>
                      <m:r>
                        <a:rPr lang="en-US" altLang="ko-KR" sz="900" b="0" i="1" smtClean="0">
                          <a:latin typeface="Cambria Math" panose="02040503050406030204" pitchFamily="18" charset="0"/>
                          <a:cs typeface="Arial" panose="020B0604020202020204" pitchFamily="34" charset="0"/>
                        </a:rPr>
                        <m:t>+</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up>
                          <m:r>
                            <a:rPr lang="en-US" altLang="ko-KR" sz="900" b="0" i="1" smtClean="0">
                              <a:latin typeface="Cambria Math" panose="02040503050406030204" pitchFamily="18" charset="0"/>
                              <a:cs typeface="Arial" panose="020B0604020202020204" pitchFamily="34" charset="0"/>
                            </a:rPr>
                            <m:t>∗</m:t>
                          </m:r>
                        </m:sup>
                      </m:sSubSup>
                      <m:r>
                        <a:rPr lang="en-US" altLang="ko-KR" sz="900" i="1">
                          <a:latin typeface="Cambria Math" panose="02040503050406030204" pitchFamily="18" charset="0"/>
                          <a:cs typeface="Arial" panose="020B0604020202020204" pitchFamily="34" charset="0"/>
                        </a:rPr>
                        <m:t>…</m:t>
                      </m:r>
                      <m:r>
                        <a:rPr lang="en-US" altLang="ko-KR" sz="900" i="1">
                          <a:latin typeface="Cambria Math" panose="02040503050406030204" pitchFamily="18" charset="0"/>
                          <a:cs typeface="Arial" panose="020B0604020202020204" pitchFamily="34" charset="0"/>
                        </a:rPr>
                        <m:t>𝑓𝑜𝑟</m:t>
                      </m:r>
                      <m:r>
                        <a:rPr lang="en-US" altLang="ko-KR" sz="900" i="1">
                          <a:latin typeface="Cambria Math" panose="02040503050406030204" pitchFamily="18" charset="0"/>
                          <a:cs typeface="Arial" panose="020B0604020202020204" pitchFamily="34" charset="0"/>
                        </a:rPr>
                        <m:t> </m:t>
                      </m:r>
                      <m:r>
                        <a:rPr lang="en-US" altLang="ko-KR" sz="900" i="1">
                          <a:latin typeface="Cambria Math" panose="02040503050406030204" pitchFamily="18" charset="0"/>
                          <a:cs typeface="Arial" panose="020B0604020202020204" pitchFamily="34" charset="0"/>
                        </a:rPr>
                        <m:t>𝑖</m:t>
                      </m:r>
                      <m:r>
                        <a:rPr lang="en-US" altLang="ko-KR" sz="900" i="1">
                          <a:latin typeface="Cambria Math" panose="02040503050406030204" pitchFamily="18" charset="0"/>
                          <a:cs typeface="Arial" panose="020B0604020202020204" pitchFamily="34" charset="0"/>
                        </a:rPr>
                        <m:t>=1,..,</m:t>
                      </m:r>
                      <m:r>
                        <a:rPr lang="en-US" altLang="ko-KR" sz="900" i="1">
                          <a:latin typeface="Cambria Math" panose="02040503050406030204" pitchFamily="18" charset="0"/>
                          <a:cs typeface="Arial" panose="020B0604020202020204" pitchFamily="34" charset="0"/>
                        </a:rPr>
                        <m:t>𝑀</m:t>
                      </m:r>
                    </m:oMath>
                  </m:oMathPara>
                </a14:m>
                <a:endParaRPr lang="en-US" altLang="ko-KR" sz="900" b="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Sub>
                      <m:r>
                        <a:rPr lang="en-US" altLang="ko-KR" sz="900" b="0" i="1" smtClean="0">
                          <a:latin typeface="Cambria Math" panose="02040503050406030204" pitchFamily="18" charset="0"/>
                          <a:cs typeface="Arial" panose="020B0604020202020204" pitchFamily="34" charset="0"/>
                        </a:rPr>
                        <m:t>≥0, </m:t>
                      </m:r>
                      <m:sSubSup>
                        <m:sSubSupPr>
                          <m:ctrlPr>
                            <a:rPr lang="en-US" altLang="ko-KR" sz="900" b="0" i="1" smtClean="0">
                              <a:latin typeface="Cambria Math" panose="02040503050406030204" pitchFamily="18" charset="0"/>
                              <a:cs typeface="Arial" panose="020B0604020202020204" pitchFamily="34" charset="0"/>
                            </a:rPr>
                          </m:ctrlPr>
                        </m:sSubSupPr>
                        <m:e>
                          <m:r>
                            <a:rPr lang="en-US" altLang="ko-KR" sz="900" b="0" i="1" smtClean="0">
                              <a:latin typeface="Cambria Math" panose="02040503050406030204" pitchFamily="18" charset="0"/>
                              <a:cs typeface="Arial" panose="020B0604020202020204" pitchFamily="34" charset="0"/>
                            </a:rPr>
                            <m:t>𝜉</m:t>
                          </m:r>
                        </m:e>
                        <m:sub>
                          <m:r>
                            <a:rPr lang="en-US" altLang="ko-KR" sz="900" b="0" i="1" smtClean="0">
                              <a:latin typeface="Cambria Math" panose="02040503050406030204" pitchFamily="18" charset="0"/>
                              <a:cs typeface="Arial" panose="020B0604020202020204" pitchFamily="34" charset="0"/>
                            </a:rPr>
                            <m:t>𝑖</m:t>
                          </m:r>
                        </m:sub>
                        <m:sup>
                          <m:r>
                            <a:rPr lang="en-US" altLang="ko-KR" sz="900" b="0" i="1" smtClean="0">
                              <a:latin typeface="Cambria Math" panose="02040503050406030204" pitchFamily="18" charset="0"/>
                              <a:cs typeface="Arial" panose="020B0604020202020204" pitchFamily="34" charset="0"/>
                            </a:rPr>
                            <m:t>∗</m:t>
                          </m:r>
                        </m:sup>
                      </m:sSubSup>
                      <m:r>
                        <a:rPr lang="en-US" altLang="ko-KR" sz="900" b="0" i="1" smtClean="0">
                          <a:latin typeface="Cambria Math" panose="02040503050406030204" pitchFamily="18" charset="0"/>
                          <a:cs typeface="Arial" panose="020B0604020202020204" pitchFamily="34" charset="0"/>
                        </a:rPr>
                        <m:t>≥0 …</m:t>
                      </m:r>
                      <m:r>
                        <a:rPr lang="en-US" altLang="ko-KR" sz="900" b="0" i="1" smtClean="0">
                          <a:latin typeface="Cambria Math" panose="02040503050406030204" pitchFamily="18" charset="0"/>
                          <a:cs typeface="Arial" panose="020B0604020202020204" pitchFamily="34" charset="0"/>
                        </a:rPr>
                        <m:t>𝑓𝑜𝑟</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𝑖</m:t>
                      </m:r>
                      <m:r>
                        <a:rPr lang="en-US" altLang="ko-KR" sz="900" b="0" i="1" smtClean="0">
                          <a:latin typeface="Cambria Math" panose="02040503050406030204" pitchFamily="18" charset="0"/>
                          <a:cs typeface="Arial" panose="020B0604020202020204" pitchFamily="34" charset="0"/>
                        </a:rPr>
                        <m:t>=1,..,</m:t>
                      </m:r>
                      <m:r>
                        <a:rPr lang="en-US" altLang="ko-KR" sz="900" b="0" i="1" smtClean="0">
                          <a:latin typeface="Cambria Math" panose="02040503050406030204" pitchFamily="18" charset="0"/>
                          <a:cs typeface="Arial" panose="020B0604020202020204" pitchFamily="34" charset="0"/>
                        </a:rPr>
                        <m:t>𝑀</m:t>
                      </m:r>
                    </m:oMath>
                  </m:oMathPara>
                </a14:m>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i="1" dirty="0">
                    <a:latin typeface="Arial" panose="020B0604020202020204" pitchFamily="34" charset="0"/>
                    <a:cs typeface="Arial" panose="020B0604020202020204" pitchFamily="34" charset="0"/>
                  </a:rPr>
                  <a:t>Theorem) The following </a:t>
                </a:r>
                <a:r>
                  <a:rPr lang="en-US" altLang="ko-KR" sz="900" i="1" dirty="0">
                    <a:latin typeface="Arial" panose="020B0604020202020204" pitchFamily="34" charset="0"/>
                    <a:cs typeface="Arial" panose="020B0604020202020204" pitchFamily="34" charset="0"/>
                  </a:rPr>
                  <a:t>relations hold</a:t>
                </a:r>
              </a:p>
              <a:p>
                <a:pPr marL="171450" indent="-171450">
                  <a:buFont typeface="Arial" panose="020B0604020202020204" pitchFamily="34" charset="0"/>
                  <a:buChar char="•"/>
                </a:pPr>
                <a:endParaRPr lang="en-US" altLang="ko-KR" sz="900" i="1"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𝑁𝑢𝑚𝑏𝑒𝑟</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𝑜𝑓</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𝑒𝑟𝑟𝑜𝑟𝑠</m:t>
                          </m:r>
                        </m:num>
                        <m:den>
                          <m:r>
                            <a:rPr lang="en-US" altLang="ko-KR" sz="900" b="0" i="1" smtClean="0">
                              <a:latin typeface="Cambria Math" panose="02040503050406030204" pitchFamily="18" charset="0"/>
                              <a:cs typeface="Arial" panose="020B0604020202020204" pitchFamily="34" charset="0"/>
                            </a:rPr>
                            <m:t>𝑀</m:t>
                          </m:r>
                        </m:den>
                      </m:f>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𝜈</m:t>
                      </m:r>
                      <m:r>
                        <a:rPr lang="en-US" altLang="ko-KR" sz="900" b="0" i="1" smtClean="0">
                          <a:latin typeface="Cambria Math" panose="02040503050406030204" pitchFamily="18" charset="0"/>
                          <a:cs typeface="Arial" panose="020B0604020202020204" pitchFamily="34" charset="0"/>
                        </a:rPr>
                        <m:t>≤</m:t>
                      </m:r>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𝑁𝑢𝑚𝑏𝑒𝑟</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𝑜𝑓</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𝑠𝑢𝑝𝑝𝑜𝑟𝑡</m:t>
                          </m:r>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𝑣𝑒𝑐𝑡𝑜𝑟</m:t>
                          </m:r>
                        </m:num>
                        <m:den>
                          <m:r>
                            <a:rPr lang="en-US" altLang="ko-KR" sz="900" b="0" i="1" smtClean="0">
                              <a:latin typeface="Cambria Math" panose="02040503050406030204" pitchFamily="18" charset="0"/>
                              <a:cs typeface="Arial" panose="020B0604020202020204" pitchFamily="34" charset="0"/>
                            </a:rPr>
                            <m:t>𝑀</m:t>
                          </m:r>
                        </m:den>
                      </m:f>
                    </m:oMath>
                  </m:oMathPara>
                </a14:m>
                <a:endParaRPr lang="en" altLang="ko-KR" sz="900" i="1" dirty="0">
                  <a:latin typeface="Arial" panose="020B0604020202020204" pitchFamily="34" charset="0"/>
                  <a:cs typeface="Arial" panose="020B0604020202020204" pitchFamily="34" charset="0"/>
                </a:endParaRPr>
              </a:p>
              <a:p>
                <a:r>
                  <a:rPr lang="en" altLang="ko-KR" sz="900" i="1" dirty="0">
                    <a:latin typeface="Arial" panose="020B0604020202020204" pitchFamily="34" charset="0"/>
                    <a:cs typeface="Arial" panose="020B0604020202020204" pitchFamily="34" charset="0"/>
                  </a:rPr>
                  <a:t>      where the number of errors is the number of data that are outside of the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𝜖</m:t>
                    </m:r>
                  </m:oMath>
                </a14:m>
                <a:r>
                  <a:rPr lang="en" altLang="ko-KR" sz="900" i="1" dirty="0">
                    <a:latin typeface="Arial" panose="020B0604020202020204" pitchFamily="34" charset="0"/>
                    <a:cs typeface="Arial" panose="020B0604020202020204" pitchFamily="34" charset="0"/>
                  </a:rPr>
                  <a:t>-tube</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Thus, we can control both the errors and the number of support vectors</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0305" y="511175"/>
                <a:ext cx="3793810" cy="2744726"/>
              </a:xfrm>
              <a:prstGeom prst="rect">
                <a:avLst/>
              </a:prstGeom>
              <a:blipFill>
                <a:blip r:embed="rId4"/>
                <a:stretch>
                  <a:fillRect l="-1667" t="-461" b="-1843"/>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050685918"/>
      </p:ext>
    </p:extLst>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Leave-One-Out Cross Validation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782172"/>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900" b="1" i="1" dirty="0">
                    <a:latin typeface="Arial" panose="020B0604020202020204" pitchFamily="34" charset="0"/>
                    <a:cs typeface="Arial" panose="020B0604020202020204" pitchFamily="34" charset="0"/>
                  </a:rPr>
                  <a:t>Leave-one-out cross validation(LOOCV) </a:t>
                </a:r>
                <a:r>
                  <a:rPr lang="en" altLang="ko-KR" sz="900" i="1" dirty="0">
                    <a:latin typeface="Arial" panose="020B0604020202020204" pitchFamily="34" charset="0"/>
                    <a:cs typeface="Arial" panose="020B0604020202020204" pitchFamily="34" charset="0"/>
                  </a:rPr>
                  <a:t>with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𝜈</m:t>
                    </m:r>
                  </m:oMath>
                </a14:m>
                <a:r>
                  <a:rPr lang="en" altLang="ko-KR" sz="900" b="1" i="1" dirty="0">
                    <a:latin typeface="Arial" panose="020B0604020202020204" pitchFamily="34" charset="0"/>
                    <a:cs typeface="Arial" panose="020B0604020202020204" pitchFamily="34" charset="0"/>
                  </a:rPr>
                  <a:t>-SVR</a:t>
                </a:r>
              </a:p>
              <a:p>
                <a:pPr marL="171450" indent="-171450">
                  <a:buFont typeface="Arial" panose="020B0604020202020204" pitchFamily="34" charset="0"/>
                  <a:buChar char="•"/>
                </a:pPr>
                <a:endParaRPr lang="en" altLang="ko-KR" sz="900" b="1"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Like the validation set approach, LOOCV involves splitting the set of observations into two parts.</a:t>
                </a: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However, instead of creating two subsets of comparable size, a single observation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𝑥</m:t>
                        </m:r>
                      </m:e>
                      <m:sub>
                        <m:r>
                          <a:rPr lang="en-US" altLang="ko-KR" sz="900" b="0" i="1" smtClean="0">
                            <a:latin typeface="Cambria Math" panose="02040503050406030204" pitchFamily="18" charset="0"/>
                            <a:cs typeface="Arial" panose="020B0604020202020204" pitchFamily="34" charset="0"/>
                          </a:rPr>
                          <m:t>1</m:t>
                        </m:r>
                      </m:sub>
                    </m:sSub>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1</m:t>
                        </m:r>
                      </m:sub>
                    </m:sSub>
                    <m:r>
                      <a:rPr lang="en-US" altLang="ko-KR" sz="900" b="0" i="1" smtClean="0">
                        <a:latin typeface="Cambria Math" panose="02040503050406030204" pitchFamily="18" charset="0"/>
                        <a:cs typeface="Arial" panose="020B0604020202020204" pitchFamily="34" charset="0"/>
                      </a:rPr>
                      <m:t>)</m:t>
                    </m:r>
                  </m:oMath>
                </a14:m>
                <a:r>
                  <a:rPr lang="en" altLang="ko-KR" sz="900" dirty="0">
                    <a:latin typeface="Arial" panose="020B0604020202020204" pitchFamily="34" charset="0"/>
                    <a:cs typeface="Arial" panose="020B0604020202020204" pitchFamily="34" charset="0"/>
                  </a:rPr>
                  <a:t> is used for the validation set, and the remaining observations </a:t>
                </a:r>
                <a14:m>
                  <m:oMath xmlns:m="http://schemas.openxmlformats.org/officeDocument/2006/math">
                    <m:d>
                      <m:dPr>
                        <m:begChr m:val="{"/>
                        <m:endChr m:val="}"/>
                        <m:ctrlPr>
                          <a:rPr lang="en-US" altLang="ko-KR" sz="900" b="0" i="1" smtClean="0">
                            <a:latin typeface="Cambria Math" panose="02040503050406030204" pitchFamily="18" charset="0"/>
                            <a:cs typeface="Arial" panose="020B0604020202020204" pitchFamily="34" charset="0"/>
                          </a:rPr>
                        </m:ctrlPr>
                      </m:dPr>
                      <m:e>
                        <m:d>
                          <m:dPr>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𝑥</m:t>
                                </m:r>
                              </m:e>
                              <m:sub>
                                <m:r>
                                  <a:rPr lang="en-US" altLang="ko-KR" sz="900" b="0" i="1" smtClean="0">
                                    <a:latin typeface="Cambria Math" panose="02040503050406030204" pitchFamily="18" charset="0"/>
                                    <a:cs typeface="Arial" panose="020B0604020202020204" pitchFamily="34" charset="0"/>
                                  </a:rPr>
                                  <m:t>2</m:t>
                                </m:r>
                              </m:sub>
                            </m:sSub>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2</m:t>
                                </m:r>
                              </m:sub>
                            </m:sSub>
                          </m:e>
                        </m:d>
                        <m:r>
                          <a:rPr lang="en-US" altLang="ko-KR" sz="900" b="0" i="1" smtClean="0">
                            <a:latin typeface="Cambria Math" panose="02040503050406030204" pitchFamily="18" charset="0"/>
                            <a:cs typeface="Arial" panose="020B0604020202020204" pitchFamily="34" charset="0"/>
                          </a:rPr>
                          <m:t>,…,</m:t>
                        </m:r>
                        <m:d>
                          <m:dPr>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𝑥</m:t>
                                </m:r>
                              </m:e>
                              <m:sub>
                                <m:r>
                                  <a:rPr lang="en-US" altLang="ko-KR" sz="900" b="0" i="1" smtClean="0">
                                    <a:latin typeface="Cambria Math" panose="02040503050406030204" pitchFamily="18" charset="0"/>
                                    <a:cs typeface="Arial" panose="020B0604020202020204" pitchFamily="34" charset="0"/>
                                  </a:rPr>
                                  <m:t>𝑛</m:t>
                                </m:r>
                              </m:sub>
                            </m:sSub>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𝑛</m:t>
                                </m:r>
                              </m:sub>
                            </m:sSub>
                          </m:e>
                        </m:d>
                      </m:e>
                    </m:d>
                  </m:oMath>
                </a14:m>
                <a:r>
                  <a:rPr lang="en" altLang="ko-KR" sz="900" dirty="0">
                    <a:latin typeface="Arial" panose="020B0604020202020204" pitchFamily="34" charset="0"/>
                    <a:cs typeface="Arial" panose="020B0604020202020204" pitchFamily="34" charset="0"/>
                  </a:rPr>
                  <a:t>make up the training set.</a:t>
                </a: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 The statistical learning method is fit on the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𝑛</m:t>
                    </m:r>
                    <m:r>
                      <a:rPr lang="en-US" altLang="ko-KR" sz="900" b="0" i="1" smtClean="0">
                        <a:latin typeface="Cambria Math" panose="02040503050406030204" pitchFamily="18" charset="0"/>
                        <a:cs typeface="Arial" panose="020B0604020202020204" pitchFamily="34" charset="0"/>
                      </a:rPr>
                      <m:t>−1</m:t>
                    </m:r>
                  </m:oMath>
                </a14:m>
                <a:r>
                  <a:rPr lang="en" altLang="ko-KR" sz="900" dirty="0">
                    <a:latin typeface="Arial" panose="020B0604020202020204" pitchFamily="34" charset="0"/>
                    <a:cs typeface="Arial" panose="020B0604020202020204" pitchFamily="34" charset="0"/>
                  </a:rPr>
                  <a:t> training observations, and a prediction </a:t>
                </a:r>
                <a14:m>
                  <m:oMath xmlns:m="http://schemas.openxmlformats.org/officeDocument/2006/math">
                    <m:acc>
                      <m:accPr>
                        <m:chr m:val="̂"/>
                        <m:ctrlPr>
                          <a:rPr lang="en-US" altLang="ko-KR" sz="900" b="0" i="1" smtClean="0">
                            <a:latin typeface="Cambria Math" panose="02040503050406030204" pitchFamily="18" charset="0"/>
                            <a:cs typeface="Arial" panose="020B0604020202020204" pitchFamily="34" charset="0"/>
                          </a:rPr>
                        </m:ctrlPr>
                      </m:acc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𝑦</m:t>
                            </m:r>
                          </m:e>
                          <m:sub>
                            <m:r>
                              <a:rPr lang="en-US" altLang="ko-KR" sz="900" b="0" i="1" smtClean="0">
                                <a:latin typeface="Cambria Math" panose="02040503050406030204" pitchFamily="18" charset="0"/>
                                <a:cs typeface="Arial" panose="020B0604020202020204" pitchFamily="34" charset="0"/>
                              </a:rPr>
                              <m:t>1</m:t>
                            </m:r>
                          </m:sub>
                        </m:sSub>
                      </m:e>
                    </m:acc>
                    <m:r>
                      <a:rPr lang="en-US" altLang="ko-KR" sz="900" b="0" i="1" smtClean="0">
                        <a:latin typeface="Cambria Math" panose="02040503050406030204" pitchFamily="18" charset="0"/>
                        <a:cs typeface="Arial" panose="020B0604020202020204" pitchFamily="34" charset="0"/>
                      </a:rPr>
                      <m:t> </m:t>
                    </m:r>
                  </m:oMath>
                </a14:m>
                <a:r>
                  <a:rPr lang="en" altLang="ko-KR" sz="900" dirty="0">
                    <a:latin typeface="Arial" panose="020B0604020202020204" pitchFamily="34" charset="0"/>
                    <a:cs typeface="Arial" panose="020B0604020202020204" pitchFamily="34" charset="0"/>
                  </a:rPr>
                  <a:t> is made for the excluded observation, using its value </a:t>
                </a:r>
                <a14:m>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𝑥</m:t>
                        </m:r>
                      </m:e>
                      <m:sub>
                        <m:r>
                          <a:rPr lang="en-US" altLang="ko-KR" sz="900" b="0" i="1" smtClean="0">
                            <a:latin typeface="Cambria Math" panose="02040503050406030204" pitchFamily="18" charset="0"/>
                            <a:cs typeface="Arial" panose="020B0604020202020204" pitchFamily="34" charset="0"/>
                          </a:rPr>
                          <m:t>1</m:t>
                        </m:r>
                      </m:sub>
                    </m:sSub>
                  </m:oMath>
                </a14:m>
                <a:r>
                  <a:rPr lang="en" altLang="ko-KR" sz="90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 altLang="ko-KR" sz="900" b="1" i="1"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782172"/>
              </a:xfrm>
              <a:prstGeom prst="rect">
                <a:avLst/>
              </a:prstGeom>
              <a:blipFill>
                <a:blip r:embed="rId3"/>
                <a:stretch>
                  <a:fillRect l="-1672" t="-452" r="-1672"/>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763104FF-8A63-4B4D-9A92-F3C99B9D8D63}"/>
              </a:ext>
            </a:extLst>
          </p:cNvPr>
          <p:cNvPicPr>
            <a:picLocks noChangeAspect="1"/>
          </p:cNvPicPr>
          <p:nvPr/>
        </p:nvPicPr>
        <p:blipFill>
          <a:blip r:embed="rId4"/>
          <a:stretch>
            <a:fillRect/>
          </a:stretch>
        </p:blipFill>
        <p:spPr>
          <a:xfrm>
            <a:off x="1151483" y="861756"/>
            <a:ext cx="2305050" cy="849884"/>
          </a:xfrm>
          <a:prstGeom prst="rect">
            <a:avLst/>
          </a:prstGeom>
        </p:spPr>
      </p:pic>
    </p:spTree>
    <p:extLst>
      <p:ext uri="{BB962C8B-B14F-4D97-AF65-F5344CB8AC3E}">
        <p14:creationId xmlns:p14="http://schemas.microsoft.com/office/powerpoint/2010/main" val="994077362"/>
      </p:ext>
    </p:extLst>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Leave-One-Out Cross Validation (</a:t>
            </a:r>
            <a:r>
              <a:rPr lang="en" altLang="ko-KR" sz="1400" spc="15" dirty="0" err="1">
                <a:solidFill>
                  <a:srgbClr val="FFFFFF"/>
                </a:solidFill>
                <a:latin typeface="Arial" panose="020B0604020202020204" pitchFamily="34" charset="0"/>
                <a:cs typeface="Arial" panose="020B0604020202020204" pitchFamily="34" charset="0"/>
              </a:rPr>
              <a:t>cont</a:t>
            </a:r>
            <a:r>
              <a:rPr lang="en" altLang="ko-KR" sz="1400" spc="15" dirty="0">
                <a:solidFill>
                  <a:srgbClr val="FFFFFF"/>
                </a:solidFill>
                <a:latin typeface="Arial" panose="020B0604020202020204" pitchFamily="34" charset="0"/>
                <a:cs typeface="Arial" panose="020B0604020202020204" pitchFamily="34" charset="0"/>
              </a:rPr>
              <a: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6667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900" b="1" i="1" dirty="0">
                    <a:latin typeface="Arial" panose="020B0604020202020204" pitchFamily="34" charset="0"/>
                    <a:cs typeface="Arial" panose="020B0604020202020204" pitchFamily="34" charset="0"/>
                  </a:rPr>
                  <a:t>Leave-one-out cross validation(LOOCV) </a:t>
                </a:r>
                <a:r>
                  <a:rPr lang="en" altLang="ko-KR" sz="900" i="1" dirty="0">
                    <a:latin typeface="Arial" panose="020B0604020202020204" pitchFamily="34" charset="0"/>
                    <a:cs typeface="Arial" panose="020B0604020202020204" pitchFamily="34" charset="0"/>
                  </a:rPr>
                  <a:t>with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𝜈</m:t>
                    </m:r>
                  </m:oMath>
                </a14:m>
                <a:r>
                  <a:rPr lang="en" altLang="ko-KR" sz="900" b="1" i="1" dirty="0">
                    <a:latin typeface="Arial" panose="020B0604020202020204" pitchFamily="34" charset="0"/>
                    <a:cs typeface="Arial" panose="020B0604020202020204" pitchFamily="34" charset="0"/>
                  </a:rPr>
                  <a:t>-SVR</a:t>
                </a:r>
              </a:p>
              <a:p>
                <a:pPr marL="171450" indent="-171450">
                  <a:buFont typeface="Arial" panose="020B0604020202020204" pitchFamily="34" charset="0"/>
                  <a:buChar char="•"/>
                </a:pPr>
                <a:endParaRPr lang="en" altLang="ko-KR" sz="900" b="1"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Unlike other regressor, the support vector regression has one good property.</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Unless support vectors were removed, the validation error would be the same in all iterations</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This is because the KKT-condition applied to the dual function of the objective ignores the non-support vectors</a:t>
                </a: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Thus, LOOCV process would bring us decent validation error</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366674"/>
              </a:xfrm>
              <a:prstGeom prst="rect">
                <a:avLst/>
              </a:prstGeom>
              <a:blipFill>
                <a:blip r:embed="rId3"/>
                <a:stretch>
                  <a:fillRect l="-1672" t="-532" r="-1003" b="-2128"/>
                </a:stretch>
              </a:blipFill>
            </p:spPr>
            <p:txBody>
              <a:bodyPr/>
              <a:lstStyle/>
              <a:p>
                <a:r>
                  <a:rPr lang="ko-KR" altLang="en-US">
                    <a:noFill/>
                  </a:rPr>
                  <a:t> </a:t>
                </a:r>
              </a:p>
            </p:txBody>
          </p:sp>
        </mc:Fallback>
      </mc:AlternateContent>
      <p:pic>
        <p:nvPicPr>
          <p:cNvPr id="11" name="그림 10" descr="하늘이(가) 표시된 사진&#10;&#10;&#10;&#10;자동 생성된 설명">
            <a:extLst>
              <a:ext uri="{FF2B5EF4-FFF2-40B4-BE49-F238E27FC236}">
                <a16:creationId xmlns:a16="http://schemas.microsoft.com/office/drawing/2014/main" id="{7AE11D7F-3EE2-2E45-BEE7-A520DAC7E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933" y="745531"/>
            <a:ext cx="1454150" cy="1035639"/>
          </a:xfrm>
          <a:prstGeom prst="rect">
            <a:avLst/>
          </a:prstGeom>
        </p:spPr>
      </p:pic>
    </p:spTree>
    <p:extLst>
      <p:ext uri="{BB962C8B-B14F-4D97-AF65-F5344CB8AC3E}">
        <p14:creationId xmlns:p14="http://schemas.microsoft.com/office/powerpoint/2010/main" val="927037475"/>
      </p:ext>
    </p:extLst>
  </p:cSld>
  <p:clrMapOvr>
    <a:masterClrMapping/>
  </p:clrMapOvr>
  <p:transition>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Improving search behavior</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871876"/>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What about the search itself?</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Balance between exploration and exploitation</a:t>
                </a:r>
              </a:p>
              <a:p>
                <a:pPr marL="628650" lvl="1"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Infinite horizon search</a:t>
                </a: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In RL, there are many methods on exploring the hypothesis space.  </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[9] Wang et al. devised a method(</a:t>
                </a:r>
                <a:r>
                  <a:rPr lang="en" altLang="ko-KR" sz="1000" dirty="0" err="1">
                    <a:latin typeface="Arial" panose="020B0604020202020204" pitchFamily="34" charset="0"/>
                    <a:cs typeface="Arial" panose="020B0604020202020204" pitchFamily="34" charset="0"/>
                  </a:rPr>
                  <a:t>AlphaX</a:t>
                </a:r>
                <a:r>
                  <a:rPr lang="en" altLang="ko-KR" sz="1000" dirty="0">
                    <a:latin typeface="Arial" panose="020B0604020202020204" pitchFamily="34" charset="0"/>
                    <a:cs typeface="Arial" panose="020B0604020202020204" pitchFamily="34" charset="0"/>
                  </a:rPr>
                  <a:t>) to use UCB1 search policy</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𝜋</m:t>
                          </m:r>
                        </m:e>
                        <m:sub>
                          <m:r>
                            <a:rPr lang="en-US" altLang="ko-KR" sz="1000" b="0" i="1" smtClean="0">
                              <a:latin typeface="Cambria Math" panose="02040503050406030204" pitchFamily="18" charset="0"/>
                              <a:cs typeface="Arial" panose="020B0604020202020204" pitchFamily="34" charset="0"/>
                            </a:rPr>
                            <m:t>𝑡𝑟𝑒𝑒</m:t>
                          </m:r>
                        </m:sub>
                      </m:sSub>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𝑠</m:t>
                          </m:r>
                        </m:e>
                      </m:d>
                      <m:r>
                        <a:rPr lang="en-US" altLang="ko-KR" sz="1000" b="0" i="1" smtClean="0">
                          <a:latin typeface="Cambria Math" panose="02040503050406030204" pitchFamily="18" charset="0"/>
                          <a:cs typeface="Arial" panose="020B0604020202020204" pitchFamily="34" charset="0"/>
                        </a:rPr>
                        <m:t>=</m:t>
                      </m:r>
                      <m:func>
                        <m:funcPr>
                          <m:ctrlPr>
                            <a:rPr lang="en-US" altLang="ko-KR" sz="1000" b="0" i="1" smtClean="0">
                              <a:latin typeface="Cambria Math" panose="02040503050406030204" pitchFamily="18" charset="0"/>
                              <a:cs typeface="Arial" panose="020B0604020202020204" pitchFamily="34" charset="0"/>
                            </a:rPr>
                          </m:ctrlPr>
                        </m:funcPr>
                        <m:fName>
                          <m:r>
                            <m:rPr>
                              <m:sty m:val="p"/>
                            </m:rPr>
                            <a:rPr lang="en-US" altLang="ko-KR" sz="1000" b="0" i="0" smtClean="0">
                              <a:latin typeface="Cambria Math" panose="02040503050406030204" pitchFamily="18" charset="0"/>
                              <a:cs typeface="Arial" panose="020B0604020202020204" pitchFamily="34" charset="0"/>
                            </a:rPr>
                            <m:t>arg</m:t>
                          </m:r>
                        </m:fName>
                        <m:e>
                          <m:func>
                            <m:funcPr>
                              <m:ctrlPr>
                                <a:rPr lang="en-US" altLang="ko-KR" sz="1000" b="0" i="1" smtClean="0">
                                  <a:latin typeface="Cambria Math" panose="02040503050406030204" pitchFamily="18" charset="0"/>
                                  <a:cs typeface="Arial" panose="020B0604020202020204" pitchFamily="34" charset="0"/>
                                </a:rPr>
                              </m:ctrlPr>
                            </m:funcPr>
                            <m:fName>
                              <m:limLow>
                                <m:limLowPr>
                                  <m:ctrlPr>
                                    <a:rPr lang="en-US" altLang="ko-KR" sz="1000" b="0" i="1" smtClean="0">
                                      <a:latin typeface="Cambria Math" panose="02040503050406030204" pitchFamily="18" charset="0"/>
                                      <a:cs typeface="Arial" panose="020B0604020202020204" pitchFamily="34" charset="0"/>
                                    </a:rPr>
                                  </m:ctrlPr>
                                </m:limLowPr>
                                <m:e>
                                  <m:r>
                                    <m:rPr>
                                      <m:sty m:val="p"/>
                                    </m:rPr>
                                    <a:rPr lang="en-US" altLang="ko-KR" sz="1000" b="0" i="0" smtClean="0">
                                      <a:latin typeface="Cambria Math" panose="02040503050406030204" pitchFamily="18" charset="0"/>
                                      <a:cs typeface="Arial" panose="020B0604020202020204" pitchFamily="34" charset="0"/>
                                    </a:rPr>
                                    <m:t>max</m:t>
                                  </m:r>
                                </m:e>
                                <m:lim>
                                  <m:r>
                                    <a:rPr lang="en-US" altLang="ko-KR" sz="1000" b="0" i="1" smtClean="0">
                                      <a:latin typeface="Cambria Math" panose="02040503050406030204" pitchFamily="18" charset="0"/>
                                      <a:cs typeface="Arial" panose="020B0604020202020204" pitchFamily="34" charset="0"/>
                                    </a:rPr>
                                    <m:t>𝑎</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𝐴</m:t>
                                  </m:r>
                                </m:lim>
                              </m:limLow>
                            </m:fName>
                            <m:e>
                              <m:r>
                                <a:rPr lang="en-US" altLang="ko-KR" sz="1000" b="0" i="1" smtClean="0">
                                  <a:latin typeface="Cambria Math" panose="02040503050406030204" pitchFamily="18" charset="0"/>
                                  <a:cs typeface="Arial" panose="020B0604020202020204" pitchFamily="34" charset="0"/>
                                </a:rPr>
                                <m:t>(</m:t>
                              </m:r>
                              <m:f>
                                <m:fPr>
                                  <m:ctrlPr>
                                    <a:rPr lang="en-US" altLang="ko-KR" sz="1000" b="0" i="1" smtClean="0">
                                      <a:latin typeface="Cambria Math" panose="02040503050406030204" pitchFamily="18" charset="0"/>
                                      <a:cs typeface="Arial" panose="020B0604020202020204" pitchFamily="34" charset="0"/>
                                    </a:rPr>
                                  </m:ctrlPr>
                                </m:fPr>
                                <m:num>
                                  <m:r>
                                    <a:rPr lang="en-US" altLang="ko-KR" sz="1000" b="0" i="1" smtClean="0">
                                      <a:latin typeface="Cambria Math" panose="02040503050406030204" pitchFamily="18" charset="0"/>
                                      <a:cs typeface="Arial" panose="020B0604020202020204" pitchFamily="34" charset="0"/>
                                    </a:rPr>
                                    <m:t>𝑄</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𝑠</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𝑎</m:t>
                                      </m:r>
                                    </m:e>
                                  </m:d>
                                </m:num>
                                <m:den>
                                  <m:r>
                                    <a:rPr lang="en-US" altLang="ko-KR" sz="1000" b="0" i="1" smtClean="0">
                                      <a:latin typeface="Cambria Math" panose="02040503050406030204" pitchFamily="18" charset="0"/>
                                      <a:cs typeface="Arial" panose="020B0604020202020204" pitchFamily="34" charset="0"/>
                                    </a:rPr>
                                    <m:t>𝑁</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𝑠</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𝑎</m:t>
                                      </m:r>
                                    </m:e>
                                  </m:d>
                                </m:den>
                              </m:f>
                              <m:r>
                                <a:rPr lang="en-US" altLang="ko-KR" sz="1000" b="0" i="1" smtClean="0">
                                  <a:latin typeface="Cambria Math" panose="02040503050406030204" pitchFamily="18" charset="0"/>
                                  <a:cs typeface="Arial" panose="020B0604020202020204" pitchFamily="34" charset="0"/>
                                </a:rPr>
                                <m:t>+</m:t>
                              </m:r>
                              <m:f>
                                <m:fPr>
                                  <m:ctrlPr>
                                    <a:rPr lang="en-US" altLang="ko-KR" sz="1000" b="0" i="1" smtClean="0">
                                      <a:latin typeface="Cambria Math" panose="02040503050406030204" pitchFamily="18" charset="0"/>
                                      <a:cs typeface="Arial" panose="020B0604020202020204" pitchFamily="34" charset="0"/>
                                    </a:rPr>
                                  </m:ctrlPr>
                                </m:fPr>
                                <m:num>
                                  <m:r>
                                    <a:rPr lang="en-US" altLang="ko-KR" sz="1000" b="0" i="1" smtClean="0">
                                      <a:latin typeface="Cambria Math" panose="02040503050406030204" pitchFamily="18" charset="0"/>
                                      <a:cs typeface="Arial" panose="020B0604020202020204" pitchFamily="34" charset="0"/>
                                    </a:rPr>
                                    <m:t>2</m:t>
                                  </m:r>
                                  <m:r>
                                    <a:rPr lang="en-US" altLang="ko-KR" sz="1000" b="0" i="1" smtClean="0">
                                      <a:latin typeface="Cambria Math" panose="02040503050406030204" pitchFamily="18" charset="0"/>
                                      <a:cs typeface="Arial" panose="020B0604020202020204" pitchFamily="34" charset="0"/>
                                    </a:rPr>
                                    <m:t>𝑐</m:t>
                                  </m:r>
                                  <m:rad>
                                    <m:radPr>
                                      <m:degHide m:val="on"/>
                                      <m:ctrlPr>
                                        <a:rPr lang="en-US" altLang="ko-KR" sz="1000" b="0" i="1" smtClean="0">
                                          <a:latin typeface="Cambria Math" panose="02040503050406030204" pitchFamily="18" charset="0"/>
                                          <a:cs typeface="Arial" panose="020B0604020202020204" pitchFamily="34" charset="0"/>
                                        </a:rPr>
                                      </m:ctrlPr>
                                    </m:radPr>
                                    <m:deg/>
                                    <m:e>
                                      <m:r>
                                        <a:rPr lang="en-US" altLang="ko-KR" sz="1000" b="0" i="1" smtClean="0">
                                          <a:latin typeface="Cambria Math" panose="02040503050406030204" pitchFamily="18" charset="0"/>
                                          <a:cs typeface="Arial" panose="020B0604020202020204" pitchFamily="34" charset="0"/>
                                        </a:rPr>
                                        <m:t>2</m:t>
                                      </m:r>
                                      <m:r>
                                        <a:rPr lang="en-US" altLang="ko-KR" sz="1000" b="0" i="1" smtClean="0">
                                          <a:latin typeface="Cambria Math" panose="02040503050406030204" pitchFamily="18" charset="0"/>
                                          <a:cs typeface="Arial" panose="020B0604020202020204" pitchFamily="34" charset="0"/>
                                        </a:rPr>
                                        <m:t>𝑙𝑜𝑔𝑁</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𝑠</m:t>
                                          </m:r>
                                        </m:e>
                                      </m:d>
                                    </m:e>
                                  </m:rad>
                                </m:num>
                                <m:den>
                                  <m:rad>
                                    <m:radPr>
                                      <m:degHide m:val="on"/>
                                      <m:ctrlPr>
                                        <a:rPr lang="en-US" altLang="ko-KR" sz="1000" b="0" i="1" smtClean="0">
                                          <a:latin typeface="Cambria Math" panose="02040503050406030204" pitchFamily="18" charset="0"/>
                                          <a:cs typeface="Arial" panose="020B0604020202020204" pitchFamily="34" charset="0"/>
                                        </a:rPr>
                                      </m:ctrlPr>
                                    </m:radPr>
                                    <m:deg/>
                                    <m:e>
                                      <m:r>
                                        <a:rPr lang="en-US" altLang="ko-KR" sz="1000" b="0" i="1" smtClean="0">
                                          <a:latin typeface="Cambria Math" panose="02040503050406030204" pitchFamily="18" charset="0"/>
                                          <a:cs typeface="Arial" panose="020B0604020202020204" pitchFamily="34" charset="0"/>
                                        </a:rPr>
                                        <m:t>𝑁</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𝑠</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𝑎</m:t>
                                          </m:r>
                                        </m:e>
                                      </m:d>
                                    </m:e>
                                  </m:rad>
                                </m:den>
                              </m:f>
                            </m:e>
                          </m:func>
                        </m:e>
                      </m:func>
                      <m:r>
                        <a:rPr lang="en-US" altLang="ko-KR" sz="1000" b="0" i="1" smtClean="0">
                          <a:latin typeface="Cambria Math" panose="02040503050406030204" pitchFamily="18" charset="0"/>
                          <a:cs typeface="Arial" panose="020B0604020202020204" pitchFamily="34" charset="0"/>
                        </a:rPr>
                        <m:t>)</m:t>
                      </m:r>
                    </m:oMath>
                  </m:oMathPara>
                </a14:m>
                <a:endParaRPr lang="en" altLang="ko-KR" sz="1000" dirty="0">
                  <a:latin typeface="Arial" panose="020B0604020202020204" pitchFamily="34" charset="0"/>
                  <a:cs typeface="Arial" panose="020B0604020202020204" pitchFamily="34" charset="0"/>
                </a:endParaRPr>
              </a:p>
              <a:p>
                <a:pPr lvl="1"/>
                <a:endParaRPr lang="en" altLang="ko-KR" sz="1000" dirty="0">
                  <a:latin typeface="Arial" panose="020B0604020202020204" pitchFamily="34" charset="0"/>
                  <a:cs typeface="Arial" panose="020B0604020202020204" pitchFamily="34" charset="0"/>
                </a:endParaRPr>
              </a:p>
              <a:p>
                <a:pPr lvl="1"/>
                <a:r>
                  <a:rPr lang="en" altLang="ko-KR" sz="1000" dirty="0">
                    <a:latin typeface="Arial" panose="020B0604020202020204" pitchFamily="34" charset="0"/>
                    <a:cs typeface="Arial" panose="020B0604020202020204" pitchFamily="34" charset="0"/>
                  </a:rPr>
                  <a:t>where </a:t>
                </a:r>
                <a:endParaRPr lang="en-US" altLang="ko-KR" sz="1000" b="0" i="1" dirty="0">
                  <a:latin typeface="Cambria Math" panose="02040503050406030204" pitchFamily="18" charset="0"/>
                  <a:cs typeface="Arial" panose="020B0604020202020204" pitchFamily="34" charset="0"/>
                </a:endParaRPr>
              </a:p>
              <a:p>
                <a:pPr lvl="1"/>
                <a:r>
                  <a:rPr lang="en-US" altLang="ko-KR" sz="1000" b="0" dirty="0">
                    <a:cs typeface="Arial" panose="020B0604020202020204" pitchFamily="34" charset="0"/>
                  </a:rPr>
                  <a:t>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𝑁</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𝑠</m:t>
                    </m:r>
                    <m:r>
                      <a:rPr lang="en-US" altLang="ko-KR" sz="1000" b="0" i="1" smtClean="0">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is the number of visits to the state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𝑠</m:t>
                    </m:r>
                  </m:oMath>
                </a14:m>
                <a:endParaRPr lang="en-US" altLang="ko-KR" sz="1000" b="0" dirty="0">
                  <a:latin typeface="Arial" panose="020B0604020202020204" pitchFamily="34" charset="0"/>
                  <a:cs typeface="Arial" panose="020B0604020202020204" pitchFamily="34" charset="0"/>
                </a:endParaRPr>
              </a:p>
              <a:p>
                <a:pPr lvl="1"/>
                <a:r>
                  <a:rPr lang="en-US" altLang="ko-KR" sz="1000" dirty="0">
                    <a:latin typeface="Arial" panose="020B0604020202020204" pitchFamily="34" charset="0"/>
                    <a:cs typeface="Arial" panose="020B0604020202020204" pitchFamily="34" charset="0"/>
                  </a:rPr>
                  <a:t>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𝑐</m:t>
                    </m:r>
                  </m:oMath>
                </a14:m>
                <a:r>
                  <a:rPr lang="en-US" altLang="ko-KR" sz="1000" b="0" dirty="0">
                    <a:latin typeface="Arial" panose="020B0604020202020204" pitchFamily="34" charset="0"/>
                    <a:cs typeface="Arial" panose="020B0604020202020204" pitchFamily="34" charset="0"/>
                  </a:rPr>
                  <a:t> is a constant</a:t>
                </a:r>
              </a:p>
              <a:p>
                <a:pPr lvl="1"/>
                <a:r>
                  <a:rPr lang="en" altLang="ko-KR" sz="1000" dirty="0">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871876"/>
              </a:xfrm>
              <a:prstGeom prst="rect">
                <a:avLst/>
              </a:prstGeom>
              <a:blipFill>
                <a:blip r:embed="rId3"/>
                <a:stretch>
                  <a:fillRect l="-2007" t="-439"/>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212313215"/>
      </p:ext>
    </p:extLst>
  </p:cSld>
  <p:clrMapOvr>
    <a:masterClrMapping/>
  </p:clrMapOvr>
  <p:transition>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Bandit Problem</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3757888"/>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A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𝑘</m:t>
                    </m:r>
                  </m:oMath>
                </a14:m>
                <a:r>
                  <a:rPr lang="en" altLang="ko-KR" sz="900" dirty="0">
                    <a:latin typeface="Arial" panose="020B0604020202020204" pitchFamily="34" charset="0"/>
                    <a:cs typeface="Arial" panose="020B0604020202020204" pitchFamily="34" charset="0"/>
                  </a:rPr>
                  <a:t>-armed Bandit Problem</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You are faced repeatedly with a choice among </a:t>
                </a:r>
                <a14:m>
                  <m:oMath xmlns:m="http://schemas.openxmlformats.org/officeDocument/2006/math">
                    <m:r>
                      <a:rPr lang="en-US" altLang="ko-KR" sz="900" b="0" i="1" smtClean="0">
                        <a:latin typeface="Cambria Math" panose="02040503050406030204" pitchFamily="18" charset="0"/>
                        <a:cs typeface="Arial" panose="020B0604020202020204" pitchFamily="34" charset="0"/>
                      </a:rPr>
                      <m:t>𝑘</m:t>
                    </m:r>
                  </m:oMath>
                </a14:m>
                <a:r>
                  <a:rPr lang="en" altLang="ko-KR" sz="900" dirty="0">
                    <a:latin typeface="Arial" panose="020B0604020202020204" pitchFamily="34" charset="0"/>
                    <a:cs typeface="Arial" panose="020B0604020202020204" pitchFamily="34" charset="0"/>
                  </a:rPr>
                  <a:t> different actions</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After each choice you receive a numerical reward chosen from a stationary distribution</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 objective is to maximize the expected total reward over some time period </a:t>
                </a: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There are numerous strategies</a:t>
                </a:r>
              </a:p>
              <a:p>
                <a:pPr marL="628650" lvl="1" indent="-171450">
                  <a:buFont typeface="Arial" panose="020B0604020202020204" pitchFamily="34" charset="0"/>
                  <a:buChar char="•"/>
                </a:pPr>
                <a:r>
                  <a:rPr lang="en" altLang="ko-KR" sz="900" b="1" dirty="0">
                    <a:latin typeface="Arial" panose="020B0604020202020204" pitchFamily="34" charset="0"/>
                    <a:cs typeface="Arial" panose="020B0604020202020204" pitchFamily="34" charset="0"/>
                  </a:rPr>
                  <a:t>UCB</a:t>
                </a:r>
              </a:p>
              <a:p>
                <a:pPr lvl="2"/>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𝑎</m:t>
                      </m:r>
                      <m:r>
                        <a:rPr lang="en-US" altLang="ko-KR" sz="900" b="0" i="1" smtClean="0">
                          <a:latin typeface="Cambria Math" panose="02040503050406030204" pitchFamily="18" charset="0"/>
                          <a:cs typeface="Arial" panose="020B0604020202020204" pitchFamily="34" charset="0"/>
                        </a:rPr>
                        <m:t>=</m:t>
                      </m:r>
                      <m:func>
                        <m:funcPr>
                          <m:ctrlPr>
                            <a:rPr lang="en-US" altLang="ko-KR" sz="900" b="0" i="1" smtClean="0">
                              <a:latin typeface="Cambria Math" panose="02040503050406030204" pitchFamily="18" charset="0"/>
                              <a:cs typeface="Arial" panose="020B0604020202020204" pitchFamily="34" charset="0"/>
                            </a:rPr>
                          </m:ctrlPr>
                        </m:funcPr>
                        <m:fName>
                          <m:r>
                            <m:rPr>
                              <m:sty m:val="p"/>
                            </m:rPr>
                            <a:rPr lang="en-US" altLang="ko-KR" sz="900" b="0" i="0" smtClean="0">
                              <a:latin typeface="Cambria Math" panose="02040503050406030204" pitchFamily="18" charset="0"/>
                              <a:cs typeface="Arial" panose="020B0604020202020204" pitchFamily="34" charset="0"/>
                            </a:rPr>
                            <m:t>arg</m:t>
                          </m:r>
                        </m:fName>
                        <m:e>
                          <m:func>
                            <m:funcPr>
                              <m:ctrlPr>
                                <a:rPr lang="en-US" altLang="ko-KR" sz="900" b="0" i="1" smtClean="0">
                                  <a:latin typeface="Cambria Math" panose="02040503050406030204" pitchFamily="18" charset="0"/>
                                  <a:cs typeface="Arial" panose="020B0604020202020204" pitchFamily="34" charset="0"/>
                                </a:rPr>
                              </m:ctrlPr>
                            </m:funcPr>
                            <m:fName>
                              <m:r>
                                <m:rPr>
                                  <m:sty m:val="p"/>
                                </m:rPr>
                                <a:rPr lang="en-US" altLang="ko-KR" sz="900" b="0" i="0" smtClean="0">
                                  <a:latin typeface="Cambria Math" panose="02040503050406030204" pitchFamily="18" charset="0"/>
                                  <a:cs typeface="Arial" panose="020B0604020202020204" pitchFamily="34" charset="0"/>
                                </a:rPr>
                                <m:t>max</m:t>
                              </m:r>
                            </m:fName>
                            <m:e>
                              <m:acc>
                                <m:accPr>
                                  <m:chr m:val="̂"/>
                                  <m:ctrlPr>
                                    <a:rPr lang="en-US" altLang="ko-KR" sz="900" b="0" i="1" smtClean="0">
                                      <a:latin typeface="Cambria Math" panose="02040503050406030204" pitchFamily="18" charset="0"/>
                                      <a:cs typeface="Arial" panose="020B0604020202020204" pitchFamily="34" charset="0"/>
                                    </a:rPr>
                                  </m:ctrlPr>
                                </m:acc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𝜇</m:t>
                                      </m:r>
                                    </m:e>
                                    <m:sub>
                                      <m:r>
                                        <a:rPr lang="en-US" altLang="ko-KR" sz="900" b="0" i="1" smtClean="0">
                                          <a:latin typeface="Cambria Math" panose="02040503050406030204" pitchFamily="18" charset="0"/>
                                          <a:cs typeface="Arial" panose="020B0604020202020204" pitchFamily="34" charset="0"/>
                                        </a:rPr>
                                        <m:t>𝑎</m:t>
                                      </m:r>
                                    </m:sub>
                                  </m:sSub>
                                </m:e>
                              </m:acc>
                            </m:e>
                          </m:func>
                          <m:r>
                            <a:rPr lang="en-US" altLang="ko-KR" sz="900" b="0" i="1" smtClean="0">
                              <a:latin typeface="Cambria Math" panose="02040503050406030204" pitchFamily="18" charset="0"/>
                              <a:cs typeface="Arial" panose="020B0604020202020204" pitchFamily="34" charset="0"/>
                            </a:rPr>
                            <m:t>+</m:t>
                          </m:r>
                          <m:rad>
                            <m:radPr>
                              <m:degHide m:val="on"/>
                              <m:ctrlPr>
                                <a:rPr lang="en-US" altLang="ko-KR" sz="900" b="0" i="1" smtClean="0">
                                  <a:latin typeface="Cambria Math" panose="02040503050406030204" pitchFamily="18" charset="0"/>
                                  <a:cs typeface="Arial" panose="020B0604020202020204" pitchFamily="34" charset="0"/>
                                </a:rPr>
                              </m:ctrlPr>
                            </m:radPr>
                            <m:deg/>
                            <m:e>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2</m:t>
                                  </m:r>
                                  <m:r>
                                    <a:rPr lang="en-US" altLang="ko-KR" sz="900" b="0" i="1" smtClean="0">
                                      <a:latin typeface="Cambria Math" panose="02040503050406030204" pitchFamily="18" charset="0"/>
                                      <a:cs typeface="Arial" panose="020B0604020202020204" pitchFamily="34" charset="0"/>
                                    </a:rPr>
                                    <m:t>𝑙𝑛𝑇</m:t>
                                  </m:r>
                                </m:num>
                                <m:den>
                                  <m:r>
                                    <a:rPr lang="en-US" altLang="ko-KR" sz="900" b="0" i="1" smtClean="0">
                                      <a:latin typeface="Cambria Math" panose="02040503050406030204" pitchFamily="18" charset="0"/>
                                      <a:cs typeface="Arial" panose="020B0604020202020204" pitchFamily="34" charset="0"/>
                                    </a:rPr>
                                    <m:t>𝑁</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𝑎</m:t>
                                      </m:r>
                                    </m:e>
                                  </m:d>
                                </m:den>
                              </m:f>
                            </m:e>
                          </m:rad>
                        </m:e>
                      </m:func>
                    </m:oMath>
                  </m:oMathPara>
                </a14:m>
                <a:endParaRPr lang="en"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Thompson sampling</a:t>
                </a:r>
              </a:p>
              <a:p>
                <a:pPr marL="628650" lvl="1"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ko-KR" altLang="en-US" sz="900" b="0" i="1" smtClean="0">
                          <a:latin typeface="Cambria Math" panose="02040503050406030204" pitchFamily="18" charset="0"/>
                          <a:cs typeface="Arial" panose="020B0604020202020204" pitchFamily="34" charset="0"/>
                        </a:rPr>
                        <m:t>                 </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𝜃</m:t>
                          </m:r>
                        </m:e>
                        <m:sub>
                          <m:r>
                            <a:rPr lang="en-US" altLang="ko-KR" sz="900" b="0" i="1" smtClean="0">
                              <a:latin typeface="Cambria Math" panose="02040503050406030204" pitchFamily="18" charset="0"/>
                              <a:cs typeface="Arial" panose="020B0604020202020204" pitchFamily="34" charset="0"/>
                            </a:rPr>
                            <m:t>1</m:t>
                          </m:r>
                        </m:sub>
                      </m:sSub>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𝜃</m:t>
                          </m:r>
                        </m:e>
                        <m:sub>
                          <m:r>
                            <a:rPr lang="en-US" altLang="ko-KR" sz="900" b="0" i="1" smtClean="0">
                              <a:latin typeface="Cambria Math" panose="02040503050406030204" pitchFamily="18" charset="0"/>
                              <a:cs typeface="Arial" panose="020B0604020202020204" pitchFamily="34" charset="0"/>
                            </a:rPr>
                            <m:t>𝑛</m:t>
                          </m:r>
                        </m:sub>
                      </m:sSub>
                      <m:r>
                        <a:rPr lang="en-US" altLang="ko-KR" sz="900" b="0" i="1" smtClean="0">
                          <a:latin typeface="Cambria Math" panose="02040503050406030204" pitchFamily="18" charset="0"/>
                          <a:cs typeface="Arial" panose="020B0604020202020204" pitchFamily="34" charset="0"/>
                        </a:rPr>
                        <m:t> ~ </m:t>
                      </m:r>
                      <m:acc>
                        <m:accPr>
                          <m:chr m:val="̂"/>
                          <m:ctrlPr>
                            <a:rPr lang="en-US" altLang="ko-KR" sz="900" b="0" i="1" smtClean="0">
                              <a:latin typeface="Cambria Math" panose="02040503050406030204" pitchFamily="18" charset="0"/>
                              <a:cs typeface="Arial" panose="020B0604020202020204" pitchFamily="34" charset="0"/>
                            </a:rPr>
                          </m:ctrlPr>
                        </m:accPr>
                        <m:e>
                          <m:r>
                            <a:rPr lang="en-US" altLang="ko-KR" sz="900" b="0" i="1" smtClean="0">
                              <a:latin typeface="Cambria Math" panose="02040503050406030204" pitchFamily="18" charset="0"/>
                              <a:cs typeface="Arial" panose="020B0604020202020204" pitchFamily="34" charset="0"/>
                            </a:rPr>
                            <m:t>𝑝</m:t>
                          </m:r>
                        </m:e>
                      </m:acc>
                      <m:d>
                        <m:dPr>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𝜃</m:t>
                              </m:r>
                            </m:e>
                            <m:sub>
                              <m:r>
                                <a:rPr lang="en-US" altLang="ko-KR" sz="900" b="0" i="1" smtClean="0">
                                  <a:latin typeface="Cambria Math" panose="02040503050406030204" pitchFamily="18" charset="0"/>
                                  <a:cs typeface="Arial" panose="020B0604020202020204" pitchFamily="34" charset="0"/>
                                </a:rPr>
                                <m:t>1</m:t>
                              </m:r>
                            </m:sub>
                          </m:sSub>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𝜃</m:t>
                              </m:r>
                            </m:e>
                            <m:sub>
                              <m:r>
                                <a:rPr lang="en-US" altLang="ko-KR" sz="900" b="0" i="1" smtClean="0">
                                  <a:latin typeface="Cambria Math" panose="02040503050406030204" pitchFamily="18" charset="0"/>
                                  <a:cs typeface="Arial" panose="020B0604020202020204" pitchFamily="34" charset="0"/>
                                </a:rPr>
                                <m:t>𝑛</m:t>
                              </m:r>
                            </m:sub>
                          </m:sSub>
                        </m:e>
                      </m:d>
                      <m:r>
                        <a:rPr lang="en-US" altLang="ko-KR" sz="900" b="0" i="1" smtClean="0">
                          <a:latin typeface="Cambria Math" panose="02040503050406030204" pitchFamily="18" charset="0"/>
                          <a:cs typeface="Arial" panose="020B0604020202020204" pitchFamily="34" charset="0"/>
                        </a:rPr>
                        <m:t>,  </m:t>
                      </m:r>
                      <m:r>
                        <a:rPr lang="en-US" altLang="ko-KR" sz="900" b="0" i="1" smtClean="0">
                          <a:latin typeface="Cambria Math" panose="02040503050406030204" pitchFamily="18" charset="0"/>
                          <a:cs typeface="Arial" panose="020B0604020202020204" pitchFamily="34" charset="0"/>
                        </a:rPr>
                        <m:t>𝑎</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𝑎𝑟𝑔𝑚𝑎</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𝑥</m:t>
                          </m:r>
                        </m:e>
                        <m:sub>
                          <m:r>
                            <a:rPr lang="en-US" altLang="ko-KR" sz="900" b="0" i="1" smtClean="0">
                              <a:latin typeface="Cambria Math" panose="02040503050406030204" pitchFamily="18" charset="0"/>
                              <a:cs typeface="Arial" panose="020B0604020202020204" pitchFamily="34" charset="0"/>
                            </a:rPr>
                            <m:t>𝑎</m:t>
                          </m:r>
                        </m:sub>
                      </m:s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𝐸</m:t>
                          </m:r>
                        </m:e>
                        <m:sub>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𝜃</m:t>
                              </m:r>
                            </m:e>
                            <m:sub>
                              <m:r>
                                <a:rPr lang="en-US" altLang="ko-KR" sz="900" b="0" i="1" smtClean="0">
                                  <a:latin typeface="Cambria Math" panose="02040503050406030204" pitchFamily="18" charset="0"/>
                                  <a:cs typeface="Arial" panose="020B0604020202020204" pitchFamily="34" charset="0"/>
                                </a:rPr>
                                <m:t>𝑎</m:t>
                              </m:r>
                            </m:sub>
                          </m:sSub>
                        </m:sub>
                      </m:sSub>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𝑟</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𝑎</m:t>
                          </m:r>
                        </m:e>
                      </m:d>
                      <m:r>
                        <a:rPr lang="en-US" altLang="ko-KR" sz="900" b="0" i="1" smtClean="0">
                          <a:latin typeface="Cambria Math" panose="02040503050406030204" pitchFamily="18" charset="0"/>
                          <a:cs typeface="Arial" panose="020B0604020202020204" pitchFamily="34" charset="0"/>
                        </a:rPr>
                        <m:t>]</m:t>
                      </m:r>
                    </m:oMath>
                  </m:oMathPara>
                </a14:m>
                <a:endParaRPr lang="en" altLang="ko-KR" sz="900" dirty="0">
                  <a:latin typeface="Arial" panose="020B0604020202020204" pitchFamily="34" charset="0"/>
                  <a:cs typeface="Arial" panose="020B0604020202020204" pitchFamily="34" charset="0"/>
                </a:endParaRPr>
              </a:p>
              <a:p>
                <a:pPr lvl="1"/>
                <a:endParaRPr lang="en"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Information gain</a:t>
                </a:r>
              </a:p>
              <a:p>
                <a:pPr lvl="1"/>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𝐼𝐺</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𝑧</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𝑦</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𝑎</m:t>
                      </m:r>
                      <m:r>
                        <a:rPr lang="en-US" altLang="ko-KR" sz="900" b="0" i="1" smtClean="0">
                          <a:latin typeface="Cambria Math" panose="02040503050406030204" pitchFamily="18" charset="0"/>
                          <a:cs typeface="Arial" panose="020B0604020202020204" pitchFamily="34" charset="0"/>
                        </a:rPr>
                        <m:t>)</m:t>
                      </m:r>
                    </m:oMath>
                  </m:oMathPara>
                </a14:m>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b="1" i="1"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3757888"/>
              </a:xfrm>
              <a:prstGeom prst="rect">
                <a:avLst/>
              </a:prstGeom>
              <a:blipFill>
                <a:blip r:embed="rId3"/>
                <a:stretch>
                  <a:fillRect l="-1672" t="-337" r="-2676"/>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05204870"/>
      </p:ext>
    </p:extLst>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Bandit Problem (</a:t>
            </a:r>
            <a:r>
              <a:rPr lang="en" altLang="ko-KR" sz="1400" spc="15" dirty="0" err="1">
                <a:solidFill>
                  <a:srgbClr val="FFFFFF"/>
                </a:solidFill>
                <a:latin typeface="Arial" panose="020B0604020202020204" pitchFamily="34" charset="0"/>
                <a:cs typeface="Arial" panose="020B0604020202020204" pitchFamily="34" charset="0"/>
              </a:rPr>
              <a:t>cont</a:t>
            </a:r>
            <a:r>
              <a:rPr lang="en" altLang="ko-KR" sz="1400" spc="15" dirty="0">
                <a:solidFill>
                  <a:srgbClr val="FFFFFF"/>
                </a:solidFill>
                <a:latin typeface="Arial" panose="020B0604020202020204" pitchFamily="34" charset="0"/>
                <a:cs typeface="Arial" panose="020B0604020202020204" pitchFamily="34" charset="0"/>
              </a:rPr>
              <a: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69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50682"/>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 altLang="ko-KR" sz="900" i="1"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B6AB438E-A0DD-5548-B51A-256223EFA492}"/>
              </a:ext>
            </a:extLst>
          </p:cNvPr>
          <p:cNvPicPr>
            <a:picLocks noChangeAspect="1"/>
          </p:cNvPicPr>
          <p:nvPr/>
        </p:nvPicPr>
        <p:blipFill>
          <a:blip r:embed="rId3"/>
          <a:stretch>
            <a:fillRect/>
          </a:stretch>
        </p:blipFill>
        <p:spPr>
          <a:xfrm>
            <a:off x="95300" y="498497"/>
            <a:ext cx="4419550" cy="1138369"/>
          </a:xfrm>
          <a:prstGeom prst="rect">
            <a:avLst/>
          </a:prstGeom>
        </p:spPr>
      </p:pic>
      <p:pic>
        <p:nvPicPr>
          <p:cNvPr id="15" name="그림 14">
            <a:extLst>
              <a:ext uri="{FF2B5EF4-FFF2-40B4-BE49-F238E27FC236}">
                <a16:creationId xmlns:a16="http://schemas.microsoft.com/office/drawing/2014/main" id="{2A3E48AB-CD20-9D4D-BE84-52E3D1F48D34}"/>
              </a:ext>
            </a:extLst>
          </p:cNvPr>
          <p:cNvPicPr>
            <a:picLocks noChangeAspect="1"/>
          </p:cNvPicPr>
          <p:nvPr/>
        </p:nvPicPr>
        <p:blipFill>
          <a:blip r:embed="rId4"/>
          <a:stretch>
            <a:fillRect/>
          </a:stretch>
        </p:blipFill>
        <p:spPr>
          <a:xfrm>
            <a:off x="97470" y="1703132"/>
            <a:ext cx="4417380" cy="1519741"/>
          </a:xfrm>
          <a:prstGeom prst="rect">
            <a:avLst/>
          </a:prstGeom>
        </p:spPr>
      </p:pic>
    </p:spTree>
    <p:extLst>
      <p:ext uri="{BB962C8B-B14F-4D97-AF65-F5344CB8AC3E}">
        <p14:creationId xmlns:p14="http://schemas.microsoft.com/office/powerpoint/2010/main" val="2932477648"/>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Modeling binary data</a:t>
            </a:r>
            <a:endParaRPr lang="en"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2534155"/>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In order to understand neural networks, we need to have a thorough understanding on how it has been studied.</a:t>
                </a: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Neural networks is all about learning coarse representation of itself. </a:t>
                </a:r>
              </a:p>
              <a:p>
                <a:pPr marL="641350" lvl="1" indent="-171450">
                  <a:spcBef>
                    <a:spcPts val="95"/>
                  </a:spcBef>
                  <a:buFont typeface="Arial" panose="020B0604020202020204" pitchFamily="34" charset="0"/>
                  <a:buChar char="•"/>
                  <a:tabLst>
                    <a:tab pos="224154" algn="l"/>
                  </a:tabLst>
                </a:pPr>
                <a:r>
                  <a:rPr lang="en" altLang="ko-KR" sz="900" dirty="0">
                    <a:latin typeface="Arial"/>
                    <a:cs typeface="Arial"/>
                  </a:rPr>
                  <a:t>The representation is encoded deep inside the latent variables. </a:t>
                </a: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Modeling binary data</a:t>
                </a:r>
              </a:p>
              <a:p>
                <a:pPr marL="641350" lvl="1" indent="-171450">
                  <a:spcBef>
                    <a:spcPts val="95"/>
                  </a:spcBef>
                  <a:buFont typeface="Arial" panose="020B0604020202020204" pitchFamily="34" charset="0"/>
                  <a:buChar char="•"/>
                  <a:tabLst>
                    <a:tab pos="224154" algn="l"/>
                  </a:tabLst>
                </a:pPr>
                <a:r>
                  <a:rPr lang="en" altLang="ko-KR" sz="900" dirty="0">
                    <a:latin typeface="Arial"/>
                    <a:cs typeface="Arial"/>
                  </a:rPr>
                  <a:t>Given a training set of binary vectors, fit a model that will assign a probability to every possible binary vector.</a:t>
                </a:r>
              </a:p>
              <a:p>
                <a:pPr marL="641350" lvl="1" indent="-171450">
                  <a:spcBef>
                    <a:spcPts val="95"/>
                  </a:spcBef>
                  <a:buFont typeface="Arial" panose="020B0604020202020204" pitchFamily="34" charset="0"/>
                  <a:buChar char="•"/>
                  <a:tabLst>
                    <a:tab pos="224154" algn="l"/>
                  </a:tabLst>
                </a:pPr>
                <a:r>
                  <a:rPr lang="en" altLang="ko-KR" sz="900" dirty="0">
                    <a:latin typeface="Arial"/>
                    <a:cs typeface="Arial"/>
                  </a:rPr>
                  <a:t>If we have models of several different distributions, it can be used to compute the posterior probability that a particular distribution produced the observed data.</a:t>
                </a:r>
              </a:p>
              <a:p>
                <a:pPr marL="641350" lvl="1" indent="-171450">
                  <a:spcBef>
                    <a:spcPts val="95"/>
                  </a:spcBef>
                  <a:buFont typeface="Arial" panose="020B0604020202020204" pitchFamily="34" charset="0"/>
                  <a:buChar char="•"/>
                  <a:tabLst>
                    <a:tab pos="224154" algn="l"/>
                  </a:tabLst>
                </a:pPr>
                <a:endParaRPr lang="en" altLang="ko-KR" sz="900" dirty="0">
                  <a:latin typeface="Arial"/>
                  <a:cs typeface="Arial"/>
                </a:endParaRPr>
              </a:p>
              <a:p>
                <a:pPr marL="469900" lvl="1">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900" i="1">
                          <a:latin typeface="Cambria Math" panose="02040503050406030204" pitchFamily="18" charset="0"/>
                          <a:cs typeface="Arial"/>
                        </a:rPr>
                        <m:t>𝑝</m:t>
                      </m:r>
                      <m:d>
                        <m:dPr>
                          <m:endChr m:val="|"/>
                          <m:ctrlPr>
                            <a:rPr lang="en-US" altLang="ko-KR" sz="900" i="1">
                              <a:latin typeface="Cambria Math" panose="02040503050406030204" pitchFamily="18" charset="0"/>
                              <a:cs typeface="Arial"/>
                            </a:rPr>
                          </m:ctrlPr>
                        </m:dPr>
                        <m:e>
                          <m:r>
                            <a:rPr lang="en-US" altLang="ko-KR" sz="900" i="1">
                              <a:latin typeface="Cambria Math" panose="02040503050406030204" pitchFamily="18" charset="0"/>
                              <a:cs typeface="Arial"/>
                            </a:rPr>
                            <m:t>𝑀𝑜𝑑𝑒𝑙</m:t>
                          </m:r>
                          <m:r>
                            <a:rPr lang="en-US" altLang="ko-KR" sz="900" i="1">
                              <a:latin typeface="Cambria Math" panose="02040503050406030204" pitchFamily="18" charset="0"/>
                              <a:cs typeface="Arial"/>
                            </a:rPr>
                            <m:t> </m:t>
                          </m:r>
                          <m:r>
                            <a:rPr lang="en-US" altLang="ko-KR" sz="900" i="1">
                              <a:latin typeface="Cambria Math" panose="02040503050406030204" pitchFamily="18" charset="0"/>
                              <a:cs typeface="Arial"/>
                            </a:rPr>
                            <m:t>𝑖</m:t>
                          </m:r>
                          <m:r>
                            <a:rPr lang="en-US" altLang="ko-KR" sz="900" i="1">
                              <a:latin typeface="Cambria Math" panose="02040503050406030204" pitchFamily="18" charset="0"/>
                              <a:cs typeface="Arial"/>
                            </a:rPr>
                            <m:t> </m:t>
                          </m:r>
                        </m:e>
                      </m:d>
                      <m:r>
                        <a:rPr lang="en-US" altLang="ko-KR" sz="900" i="1">
                          <a:latin typeface="Cambria Math" panose="02040503050406030204" pitchFamily="18" charset="0"/>
                          <a:cs typeface="Arial"/>
                        </a:rPr>
                        <m:t>𝑑𝑎𝑡𝑎</m:t>
                      </m:r>
                      <m:r>
                        <a:rPr lang="en-US" altLang="ko-KR" sz="900" i="1">
                          <a:latin typeface="Cambria Math" panose="02040503050406030204" pitchFamily="18" charset="0"/>
                          <a:cs typeface="Arial"/>
                        </a:rPr>
                        <m:t>)=</m:t>
                      </m:r>
                      <m:f>
                        <m:fPr>
                          <m:ctrlPr>
                            <a:rPr lang="en-US" altLang="ko-KR" sz="900" i="1">
                              <a:latin typeface="Cambria Math" panose="02040503050406030204" pitchFamily="18" charset="0"/>
                              <a:cs typeface="Arial"/>
                            </a:rPr>
                          </m:ctrlPr>
                        </m:fPr>
                        <m:num>
                          <m:r>
                            <a:rPr lang="en-US" altLang="ko-KR" sz="900" i="1">
                              <a:latin typeface="Cambria Math" panose="02040503050406030204" pitchFamily="18" charset="0"/>
                              <a:cs typeface="Arial"/>
                            </a:rPr>
                            <m:t>𝑝</m:t>
                          </m:r>
                          <m:d>
                            <m:dPr>
                              <m:ctrlPr>
                                <a:rPr lang="en-US" altLang="ko-KR" sz="900" i="1">
                                  <a:latin typeface="Cambria Math" panose="02040503050406030204" pitchFamily="18" charset="0"/>
                                  <a:cs typeface="Arial"/>
                                </a:rPr>
                              </m:ctrlPr>
                            </m:dPr>
                            <m:e>
                              <m:r>
                                <a:rPr lang="en-US" altLang="ko-KR" sz="900" i="1">
                                  <a:latin typeface="Cambria Math" panose="02040503050406030204" pitchFamily="18" charset="0"/>
                                  <a:cs typeface="Arial"/>
                                </a:rPr>
                                <m:t>𝑑𝑎𝑡𝑎</m:t>
                              </m:r>
                            </m:e>
                            <m:e>
                              <m:r>
                                <a:rPr lang="en-US" altLang="ko-KR" sz="900" i="1">
                                  <a:latin typeface="Cambria Math" panose="02040503050406030204" pitchFamily="18" charset="0"/>
                                  <a:cs typeface="Arial"/>
                                </a:rPr>
                                <m:t>𝑀𝑜𝑑𝑒𝑙</m:t>
                              </m:r>
                              <m:r>
                                <a:rPr lang="en-US" altLang="ko-KR" sz="900" i="1">
                                  <a:latin typeface="Cambria Math" panose="02040503050406030204" pitchFamily="18" charset="0"/>
                                  <a:cs typeface="Arial"/>
                                </a:rPr>
                                <m:t> </m:t>
                              </m:r>
                              <m:r>
                                <a:rPr lang="en-US" altLang="ko-KR" sz="900" i="1">
                                  <a:latin typeface="Cambria Math" panose="02040503050406030204" pitchFamily="18" charset="0"/>
                                  <a:cs typeface="Arial"/>
                                </a:rPr>
                                <m:t>𝑖</m:t>
                              </m:r>
                            </m:e>
                          </m:d>
                        </m:num>
                        <m:den>
                          <m:nary>
                            <m:naryPr>
                              <m:chr m:val="∑"/>
                              <m:supHide m:val="on"/>
                              <m:ctrlPr>
                                <a:rPr lang="en-US" altLang="ko-KR" sz="900" i="1">
                                  <a:latin typeface="Cambria Math" panose="02040503050406030204" pitchFamily="18" charset="0"/>
                                  <a:cs typeface="Arial"/>
                                </a:rPr>
                              </m:ctrlPr>
                            </m:naryPr>
                            <m:sub>
                              <m:r>
                                <a:rPr lang="en-US" altLang="ko-KR" sz="900" i="1">
                                  <a:latin typeface="Cambria Math" panose="02040503050406030204" pitchFamily="18" charset="0"/>
                                  <a:cs typeface="Arial"/>
                                </a:rPr>
                                <m:t>𝑗</m:t>
                              </m:r>
                            </m:sub>
                            <m:sup/>
                            <m:e>
                              <m:r>
                                <a:rPr lang="en-US" altLang="ko-KR" sz="900" i="1">
                                  <a:latin typeface="Cambria Math" panose="02040503050406030204" pitchFamily="18" charset="0"/>
                                  <a:cs typeface="Arial"/>
                                </a:rPr>
                                <m:t>𝑝</m:t>
                              </m:r>
                              <m:d>
                                <m:dPr>
                                  <m:ctrlPr>
                                    <a:rPr lang="en-US" altLang="ko-KR" sz="900" i="1">
                                      <a:latin typeface="Cambria Math" panose="02040503050406030204" pitchFamily="18" charset="0"/>
                                      <a:cs typeface="Arial"/>
                                    </a:rPr>
                                  </m:ctrlPr>
                                </m:dPr>
                                <m:e>
                                  <m:r>
                                    <a:rPr lang="en-US" altLang="ko-KR" sz="900" i="1">
                                      <a:latin typeface="Cambria Math" panose="02040503050406030204" pitchFamily="18" charset="0"/>
                                      <a:cs typeface="Arial"/>
                                    </a:rPr>
                                    <m:t>𝑑𝑎𝑡𝑎</m:t>
                                  </m:r>
                                </m:e>
                                <m:e>
                                  <m:r>
                                    <a:rPr lang="en-US" altLang="ko-KR" sz="900" i="1">
                                      <a:latin typeface="Cambria Math" panose="02040503050406030204" pitchFamily="18" charset="0"/>
                                      <a:cs typeface="Arial"/>
                                    </a:rPr>
                                    <m:t>𝑀𝑜𝑑𝑒𝑙</m:t>
                                  </m:r>
                                  <m:r>
                                    <a:rPr lang="en-US" altLang="ko-KR" sz="900" i="1">
                                      <a:latin typeface="Cambria Math" panose="02040503050406030204" pitchFamily="18" charset="0"/>
                                      <a:cs typeface="Arial"/>
                                    </a:rPr>
                                    <m:t> </m:t>
                                  </m:r>
                                  <m:r>
                                    <a:rPr lang="en-US" altLang="ko-KR" sz="900" i="1">
                                      <a:latin typeface="Cambria Math" panose="02040503050406030204" pitchFamily="18" charset="0"/>
                                      <a:cs typeface="Arial"/>
                                    </a:rPr>
                                    <m:t>𝑗</m:t>
                                  </m:r>
                                </m:e>
                              </m:d>
                            </m:e>
                          </m:nary>
                        </m:den>
                      </m:f>
                    </m:oMath>
                  </m:oMathPara>
                </a14:m>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2534155"/>
              </a:xfrm>
              <a:prstGeom prst="rect">
                <a:avLst/>
              </a:prstGeom>
              <a:blipFill>
                <a:blip r:embed="rId3"/>
                <a:stretch>
                  <a:fillRect l="-1333" t="-498" r="-2333"/>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Tree>
    <p:extLst>
      <p:ext uri="{BB962C8B-B14F-4D97-AF65-F5344CB8AC3E}">
        <p14:creationId xmlns:p14="http://schemas.microsoft.com/office/powerpoint/2010/main" val="3966359504"/>
      </p:ext>
    </p:extLst>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Upper Confidence Bound</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29665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[30] Lai et al. found that for specific families of reward distributions, policies satisfies</a:t>
                </a:r>
              </a:p>
              <a:p>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𝐸</m:t>
                      </m:r>
                      <m:d>
                        <m:dPr>
                          <m:begChr m:val="["/>
                          <m:endChr m:val="]"/>
                          <m:ctrlPr>
                            <a:rPr lang="en-US" altLang="ko-KR" sz="900" b="0" i="1" smtClean="0">
                              <a:latin typeface="Cambria Math" panose="02040503050406030204" pitchFamily="18" charset="0"/>
                              <a:cs typeface="Arial" panose="020B0604020202020204" pitchFamily="34" charset="0"/>
                            </a:rPr>
                          </m:ctrlPr>
                        </m:dPr>
                        <m:e>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𝑇</m:t>
                              </m:r>
                            </m:e>
                            <m:sub>
                              <m:r>
                                <a:rPr lang="en-US" altLang="ko-KR" sz="900" b="0" i="1" smtClean="0">
                                  <a:latin typeface="Cambria Math" panose="02040503050406030204" pitchFamily="18" charset="0"/>
                                  <a:cs typeface="Arial" panose="020B0604020202020204" pitchFamily="34" charset="0"/>
                                </a:rPr>
                                <m:t>𝑗</m:t>
                              </m:r>
                            </m:sub>
                          </m:sSub>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𝑛</m:t>
                              </m:r>
                            </m:e>
                          </m:d>
                        </m:e>
                      </m:d>
                      <m:r>
                        <a:rPr lang="en-US" altLang="ko-KR" sz="900" b="0" i="1" smtClean="0">
                          <a:latin typeface="Cambria Math" panose="02040503050406030204" pitchFamily="18" charset="0"/>
                          <a:cs typeface="Arial" panose="020B0604020202020204" pitchFamily="34" charset="0"/>
                        </a:rPr>
                        <m:t>≤</m:t>
                      </m:r>
                      <m:d>
                        <m:dPr>
                          <m:ctrlPr>
                            <a:rPr lang="en-US" altLang="ko-KR" sz="900" b="0" i="1" smtClean="0">
                              <a:latin typeface="Cambria Math" panose="02040503050406030204" pitchFamily="18" charset="0"/>
                              <a:cs typeface="Arial" panose="020B0604020202020204" pitchFamily="34" charset="0"/>
                            </a:rPr>
                          </m:ctrlPr>
                        </m:dPr>
                        <m:e>
                          <m:f>
                            <m:fPr>
                              <m:ctrlPr>
                                <a:rPr lang="en-US" altLang="ko-KR" sz="900" b="0" i="1" smtClean="0">
                                  <a:latin typeface="Cambria Math" panose="02040503050406030204" pitchFamily="18" charset="0"/>
                                  <a:cs typeface="Arial" panose="020B0604020202020204" pitchFamily="34" charset="0"/>
                                </a:rPr>
                              </m:ctrlPr>
                            </m:fPr>
                            <m:num>
                              <m:r>
                                <a:rPr lang="en-US" altLang="ko-KR" sz="900" b="0" i="1" smtClean="0">
                                  <a:latin typeface="Cambria Math" panose="02040503050406030204" pitchFamily="18" charset="0"/>
                                  <a:cs typeface="Arial" panose="020B0604020202020204" pitchFamily="34" charset="0"/>
                                </a:rPr>
                                <m:t>1</m:t>
                              </m:r>
                            </m:num>
                            <m:den>
                              <m:r>
                                <a:rPr lang="en-US" altLang="ko-KR" sz="900" i="1">
                                  <a:latin typeface="Cambria Math" panose="02040503050406030204" pitchFamily="18" charset="0"/>
                                  <a:cs typeface="Arial" panose="020B0604020202020204" pitchFamily="34" charset="0"/>
                                </a:rPr>
                                <m:t>𝐷</m:t>
                              </m:r>
                              <m:r>
                                <a:rPr lang="en-US" altLang="ko-KR" sz="900" i="1">
                                  <a:latin typeface="Cambria Math" panose="02040503050406030204" pitchFamily="18" charset="0"/>
                                  <a:cs typeface="Arial" panose="020B0604020202020204" pitchFamily="34" charset="0"/>
                                </a:rPr>
                                <m:t>(</m:t>
                              </m:r>
                              <m:sSub>
                                <m:sSubPr>
                                  <m:ctrlPr>
                                    <a:rPr lang="en-US" altLang="ko-KR" sz="900" i="1">
                                      <a:latin typeface="Cambria Math" panose="02040503050406030204" pitchFamily="18" charset="0"/>
                                      <a:cs typeface="Arial" panose="020B0604020202020204" pitchFamily="34" charset="0"/>
                                    </a:rPr>
                                  </m:ctrlPr>
                                </m:sSubPr>
                                <m:e>
                                  <m:r>
                                    <a:rPr lang="en-US" altLang="ko-KR" sz="900" i="1">
                                      <a:latin typeface="Cambria Math" panose="02040503050406030204" pitchFamily="18" charset="0"/>
                                      <a:cs typeface="Arial" panose="020B0604020202020204" pitchFamily="34" charset="0"/>
                                    </a:rPr>
                                    <m:t>𝑝</m:t>
                                  </m:r>
                                </m:e>
                                <m:sub>
                                  <m:r>
                                    <a:rPr lang="en-US" altLang="ko-KR" sz="900" i="1">
                                      <a:latin typeface="Cambria Math" panose="02040503050406030204" pitchFamily="18" charset="0"/>
                                      <a:cs typeface="Arial" panose="020B0604020202020204" pitchFamily="34" charset="0"/>
                                    </a:rPr>
                                    <m:t>𝑗</m:t>
                                  </m:r>
                                </m:sub>
                              </m:sSub>
                              <m:r>
                                <a:rPr lang="en-US" altLang="ko-KR" sz="900" i="1">
                                  <a:latin typeface="Cambria Math" panose="02040503050406030204" pitchFamily="18" charset="0"/>
                                  <a:cs typeface="Arial" panose="020B0604020202020204" pitchFamily="34" charset="0"/>
                                </a:rPr>
                                <m:t>|</m:t>
                              </m:r>
                              <m:d>
                                <m:dPr>
                                  <m:begChr m:val="|"/>
                                  <m:ctrlPr>
                                    <a:rPr lang="en-US" altLang="ko-KR" sz="900" i="1">
                                      <a:latin typeface="Cambria Math" panose="02040503050406030204" pitchFamily="18" charset="0"/>
                                      <a:cs typeface="Arial" panose="020B0604020202020204" pitchFamily="34" charset="0"/>
                                    </a:rPr>
                                  </m:ctrlPr>
                                </m:dPr>
                                <m:e>
                                  <m:sSup>
                                    <m:sSupPr>
                                      <m:ctrlPr>
                                        <a:rPr lang="en-US" altLang="ko-KR" sz="900" i="1">
                                          <a:latin typeface="Cambria Math" panose="02040503050406030204" pitchFamily="18" charset="0"/>
                                          <a:cs typeface="Arial" panose="020B0604020202020204" pitchFamily="34" charset="0"/>
                                        </a:rPr>
                                      </m:ctrlPr>
                                    </m:sSupPr>
                                    <m:e>
                                      <m:r>
                                        <a:rPr lang="en-US" altLang="ko-KR" sz="900" i="1">
                                          <a:latin typeface="Cambria Math" panose="02040503050406030204" pitchFamily="18" charset="0"/>
                                          <a:cs typeface="Arial" panose="020B0604020202020204" pitchFamily="34" charset="0"/>
                                        </a:rPr>
                                        <m:t>𝑝</m:t>
                                      </m:r>
                                    </m:e>
                                    <m:sup>
                                      <m:r>
                                        <a:rPr lang="en-US" altLang="ko-KR" sz="900" i="1">
                                          <a:latin typeface="Cambria Math" panose="02040503050406030204" pitchFamily="18" charset="0"/>
                                          <a:cs typeface="Arial" panose="020B0604020202020204" pitchFamily="34" charset="0"/>
                                        </a:rPr>
                                        <m:t>∗</m:t>
                                      </m:r>
                                    </m:sup>
                                  </m:sSup>
                                </m:e>
                              </m:d>
                            </m:den>
                          </m:f>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𝑜</m:t>
                          </m:r>
                          <m:d>
                            <m:dPr>
                              <m:ctrlPr>
                                <a:rPr lang="en-US" altLang="ko-KR" sz="900" b="0" i="1" smtClean="0">
                                  <a:latin typeface="Cambria Math" panose="02040503050406030204" pitchFamily="18" charset="0"/>
                                  <a:cs typeface="Arial" panose="020B0604020202020204" pitchFamily="34" charset="0"/>
                                </a:rPr>
                              </m:ctrlPr>
                            </m:dPr>
                            <m:e>
                              <m:r>
                                <a:rPr lang="en-US" altLang="ko-KR" sz="900" b="0" i="1" smtClean="0">
                                  <a:latin typeface="Cambria Math" panose="02040503050406030204" pitchFamily="18" charset="0"/>
                                  <a:cs typeface="Arial" panose="020B0604020202020204" pitchFamily="34" charset="0"/>
                                </a:rPr>
                                <m:t>1</m:t>
                              </m:r>
                            </m:e>
                          </m:d>
                        </m:e>
                      </m:d>
                      <m:r>
                        <m:rPr>
                          <m:sty m:val="p"/>
                        </m:rPr>
                        <a:rPr lang="en-US" altLang="ko-KR" sz="900" b="0" i="0" smtClean="0">
                          <a:latin typeface="Cambria Math" panose="02040503050406030204" pitchFamily="18" charset="0"/>
                          <a:cs typeface="Arial" panose="020B0604020202020204" pitchFamily="34" charset="0"/>
                        </a:rPr>
                        <m:t>ln</m:t>
                      </m:r>
                      <m:r>
                        <a:rPr lang="en-US" altLang="ko-KR" sz="900" b="0" i="1" smtClean="0">
                          <a:latin typeface="Cambria Math" panose="02040503050406030204" pitchFamily="18" charset="0"/>
                          <a:cs typeface="Arial" panose="020B0604020202020204" pitchFamily="34" charset="0"/>
                        </a:rPr>
                        <m:t>⁡</m:t>
                      </m:r>
                      <m:r>
                        <a:rPr lang="en-US" altLang="ko-KR" sz="900" b="0" i="1" smtClean="0">
                          <a:latin typeface="Cambria Math" panose="02040503050406030204" pitchFamily="18" charset="0"/>
                          <a:cs typeface="Arial" panose="020B0604020202020204" pitchFamily="34" charset="0"/>
                        </a:rPr>
                        <m:t>𝑛</m:t>
                      </m:r>
                    </m:oMath>
                  </m:oMathPara>
                </a14:m>
                <a:endParaRPr lang="en" altLang="ko-KR" sz="900" dirty="0">
                  <a:latin typeface="Arial" panose="020B0604020202020204" pitchFamily="34" charset="0"/>
                  <a:cs typeface="Arial" panose="020B0604020202020204" pitchFamily="34" charset="0"/>
                </a:endParaRPr>
              </a:p>
              <a:p>
                <a:r>
                  <a:rPr lang="en" altLang="ko-KR" sz="900" dirty="0">
                    <a:latin typeface="Arial" panose="020B0604020202020204" pitchFamily="34" charset="0"/>
                    <a:cs typeface="Arial" panose="020B0604020202020204" pitchFamily="34" charset="0"/>
                  </a:rPr>
                  <a:t>      where</a:t>
                </a:r>
              </a:p>
              <a:p>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panose="020B0604020202020204" pitchFamily="34" charset="0"/>
                        </a:rPr>
                        <m:t>𝐷</m:t>
                      </m:r>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𝑝</m:t>
                          </m:r>
                        </m:e>
                        <m:sub>
                          <m:r>
                            <a:rPr lang="en-US" altLang="ko-KR" sz="900" b="0" i="1" smtClean="0">
                              <a:latin typeface="Cambria Math" panose="02040503050406030204" pitchFamily="18" charset="0"/>
                              <a:cs typeface="Arial" panose="020B0604020202020204" pitchFamily="34" charset="0"/>
                            </a:rPr>
                            <m:t>𝑗</m:t>
                          </m:r>
                        </m:sub>
                      </m:sSub>
                      <m:r>
                        <a:rPr lang="en-US" altLang="ko-KR" sz="900" b="0" i="1" smtClean="0">
                          <a:latin typeface="Cambria Math" panose="02040503050406030204" pitchFamily="18" charset="0"/>
                          <a:cs typeface="Arial" panose="020B0604020202020204" pitchFamily="34" charset="0"/>
                        </a:rPr>
                        <m:t>|</m:t>
                      </m:r>
                      <m:d>
                        <m:dPr>
                          <m:begChr m:val="|"/>
                          <m:ctrlPr>
                            <a:rPr lang="en-US" altLang="ko-KR" sz="900" b="0" i="1" smtClean="0">
                              <a:latin typeface="Cambria Math" panose="02040503050406030204" pitchFamily="18" charset="0"/>
                              <a:cs typeface="Arial" panose="020B0604020202020204" pitchFamily="34" charset="0"/>
                            </a:rPr>
                          </m:ctrlPr>
                        </m:dPr>
                        <m:e>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𝑝</m:t>
                              </m:r>
                            </m:e>
                            <m:sup>
                              <m:r>
                                <a:rPr lang="en-US" altLang="ko-KR" sz="900" b="0" i="1" smtClean="0">
                                  <a:latin typeface="Cambria Math" panose="02040503050406030204" pitchFamily="18" charset="0"/>
                                  <a:cs typeface="Arial" panose="020B0604020202020204" pitchFamily="34" charset="0"/>
                                </a:rPr>
                                <m:t>∗</m:t>
                              </m:r>
                            </m:sup>
                          </m:sSup>
                        </m:e>
                      </m:d>
                      <m:r>
                        <a:rPr lang="en-US" altLang="ko-KR" sz="900" b="0" i="1" smtClean="0">
                          <a:latin typeface="Cambria Math" panose="02040503050406030204" pitchFamily="18" charset="0"/>
                          <a:cs typeface="Arial" panose="020B0604020202020204" pitchFamily="34" charset="0"/>
                        </a:rPr>
                        <m:t>=∫</m:t>
                      </m:r>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𝑝</m:t>
                          </m:r>
                        </m:e>
                        <m:sub>
                          <m:r>
                            <a:rPr lang="en-US" altLang="ko-KR" sz="900" b="0" i="1" smtClean="0">
                              <a:latin typeface="Cambria Math" panose="02040503050406030204" pitchFamily="18" charset="0"/>
                              <a:cs typeface="Arial" panose="020B0604020202020204" pitchFamily="34" charset="0"/>
                            </a:rPr>
                            <m:t>𝑗</m:t>
                          </m:r>
                        </m:sub>
                      </m:sSub>
                      <m:r>
                        <m:rPr>
                          <m:sty m:val="p"/>
                        </m:rPr>
                        <a:rPr lang="en-US" altLang="ko-KR" sz="900" b="0" i="0" smtClean="0">
                          <a:latin typeface="Cambria Math" panose="02040503050406030204" pitchFamily="18" charset="0"/>
                          <a:cs typeface="Arial" panose="020B0604020202020204" pitchFamily="34" charset="0"/>
                        </a:rPr>
                        <m:t>ln</m:t>
                      </m:r>
                      <m:r>
                        <a:rPr lang="en-US" altLang="ko-KR" sz="900" b="0" i="1" smtClean="0">
                          <a:latin typeface="Cambria Math" panose="02040503050406030204" pitchFamily="18" charset="0"/>
                          <a:cs typeface="Arial" panose="020B0604020202020204" pitchFamily="34" charset="0"/>
                        </a:rPr>
                        <m:t>⁡</m:t>
                      </m:r>
                      <m:f>
                        <m:fPr>
                          <m:ctrlPr>
                            <a:rPr lang="en-US" altLang="ko-KR" sz="900" b="0" i="1" smtClean="0">
                              <a:latin typeface="Cambria Math" panose="02040503050406030204" pitchFamily="18" charset="0"/>
                              <a:cs typeface="Arial" panose="020B0604020202020204" pitchFamily="34" charset="0"/>
                            </a:rPr>
                          </m:ctrlPr>
                        </m:fPr>
                        <m:num>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𝑝</m:t>
                              </m:r>
                            </m:e>
                            <m:sub>
                              <m:r>
                                <a:rPr lang="en-US" altLang="ko-KR" sz="900" b="0" i="1" smtClean="0">
                                  <a:latin typeface="Cambria Math" panose="02040503050406030204" pitchFamily="18" charset="0"/>
                                  <a:cs typeface="Arial" panose="020B0604020202020204" pitchFamily="34" charset="0"/>
                                </a:rPr>
                                <m:t>𝑗</m:t>
                              </m:r>
                            </m:sub>
                          </m:sSub>
                        </m:num>
                        <m:den>
                          <m:sSup>
                            <m:sSupPr>
                              <m:ctrlPr>
                                <a:rPr lang="en-US" altLang="ko-KR" sz="900" b="0" i="1" smtClean="0">
                                  <a:latin typeface="Cambria Math" panose="02040503050406030204" pitchFamily="18" charset="0"/>
                                  <a:cs typeface="Arial" panose="020B0604020202020204" pitchFamily="34" charset="0"/>
                                </a:rPr>
                              </m:ctrlPr>
                            </m:sSupPr>
                            <m:e>
                              <m:r>
                                <a:rPr lang="en-US" altLang="ko-KR" sz="900" b="0" i="1" smtClean="0">
                                  <a:latin typeface="Cambria Math" panose="02040503050406030204" pitchFamily="18" charset="0"/>
                                  <a:cs typeface="Arial" panose="020B0604020202020204" pitchFamily="34" charset="0"/>
                                </a:rPr>
                                <m:t>𝑝</m:t>
                              </m:r>
                            </m:e>
                            <m:sup>
                              <m:r>
                                <a:rPr lang="en-US" altLang="ko-KR" sz="900" b="0" i="1" smtClean="0">
                                  <a:latin typeface="Cambria Math" panose="02040503050406030204" pitchFamily="18" charset="0"/>
                                  <a:cs typeface="Arial" panose="020B0604020202020204" pitchFamily="34" charset="0"/>
                                </a:rPr>
                                <m:t>∗</m:t>
                              </m:r>
                            </m:sup>
                          </m:sSup>
                        </m:den>
                      </m:f>
                    </m:oMath>
                  </m:oMathPara>
                </a14:m>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They also proved that this regret is the best possible, meaning that only constant term in front of </a:t>
                </a:r>
                <a14:m>
                  <m:oMath xmlns:m="http://schemas.openxmlformats.org/officeDocument/2006/math">
                    <m:func>
                      <m:funcPr>
                        <m:ctrlPr>
                          <a:rPr lang="en-US" altLang="ko-KR" sz="900" b="0" i="1" smtClean="0">
                            <a:latin typeface="Cambria Math" panose="02040503050406030204" pitchFamily="18" charset="0"/>
                            <a:cs typeface="Arial" panose="020B0604020202020204" pitchFamily="34" charset="0"/>
                          </a:rPr>
                        </m:ctrlPr>
                      </m:funcPr>
                      <m:fName>
                        <m:r>
                          <m:rPr>
                            <m:sty m:val="p"/>
                          </m:rPr>
                          <a:rPr lang="en-US" altLang="ko-KR" sz="900" b="0" i="0" smtClean="0">
                            <a:latin typeface="Cambria Math" panose="02040503050406030204" pitchFamily="18" charset="0"/>
                            <a:cs typeface="Arial" panose="020B0604020202020204" pitchFamily="34" charset="0"/>
                          </a:rPr>
                          <m:t>ln</m:t>
                        </m:r>
                      </m:fName>
                      <m:e>
                        <m:r>
                          <a:rPr lang="en-US" altLang="ko-KR" sz="900" b="0" i="1" smtClean="0">
                            <a:latin typeface="Cambria Math" panose="02040503050406030204" pitchFamily="18" charset="0"/>
                            <a:cs typeface="Arial" panose="020B0604020202020204" pitchFamily="34" charset="0"/>
                          </a:rPr>
                          <m:t>𝑛</m:t>
                        </m:r>
                      </m:e>
                    </m:func>
                  </m:oMath>
                </a14:m>
                <a:r>
                  <a:rPr lang="en" altLang="ko-KR" sz="900" dirty="0">
                    <a:latin typeface="Arial" panose="020B0604020202020204" pitchFamily="34" charset="0"/>
                    <a:cs typeface="Arial" panose="020B0604020202020204" pitchFamily="34" charset="0"/>
                  </a:rPr>
                  <a:t> matters.</a:t>
                </a: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In [29], Auer et al. introduced several algorithms that achieve logarithmic regret uniformly over time, rather than only asymptotically. These policies are</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simple to implement</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computationally efficient </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296654"/>
              </a:xfrm>
              <a:prstGeom prst="rect">
                <a:avLst/>
              </a:prstGeom>
              <a:blipFill>
                <a:blip r:embed="rId3"/>
                <a:stretch>
                  <a:fillRect l="-1672" t="-549" r="-2341" b="-1648"/>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271235545"/>
      </p:ext>
    </p:extLst>
  </p:cSld>
  <p:clrMapOvr>
    <a:masterClrMapping/>
  </p:clrMapOvr>
  <p:transition>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Upper Confidence Bound(UCB1)</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120178"/>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endParaRPr lang="en" altLang="ko-KR" sz="900" dirty="0">
              <a:latin typeface="Arial" panose="020B0604020202020204" pitchFamily="34" charset="0"/>
              <a:cs typeface="Arial" panose="020B0604020202020204" pitchFamily="34" charset="0"/>
            </a:endParaRPr>
          </a:p>
        </p:txBody>
      </p:sp>
      <p:pic>
        <p:nvPicPr>
          <p:cNvPr id="4" name="그림 3" descr="스크린샷이(가) 표시된 사진&#10;&#10;&#10;&#10;자동 생성된 설명">
            <a:extLst>
              <a:ext uri="{FF2B5EF4-FFF2-40B4-BE49-F238E27FC236}">
                <a16:creationId xmlns:a16="http://schemas.microsoft.com/office/drawing/2014/main" id="{C8325C7C-02FD-FC41-A1E9-3678704CF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08" y="564763"/>
            <a:ext cx="2057400" cy="967043"/>
          </a:xfrm>
          <a:prstGeom prst="rect">
            <a:avLst/>
          </a:prstGeom>
        </p:spPr>
      </p:pic>
      <p:pic>
        <p:nvPicPr>
          <p:cNvPr id="3" name="그림 2">
            <a:extLst>
              <a:ext uri="{FF2B5EF4-FFF2-40B4-BE49-F238E27FC236}">
                <a16:creationId xmlns:a16="http://schemas.microsoft.com/office/drawing/2014/main" id="{EC3F88DD-EDDB-8C42-93FF-DDDE2D68E2C0}"/>
              </a:ext>
            </a:extLst>
          </p:cNvPr>
          <p:cNvPicPr>
            <a:picLocks noChangeAspect="1"/>
          </p:cNvPicPr>
          <p:nvPr/>
        </p:nvPicPr>
        <p:blipFill>
          <a:blip r:embed="rId4"/>
          <a:stretch>
            <a:fillRect/>
          </a:stretch>
        </p:blipFill>
        <p:spPr>
          <a:xfrm>
            <a:off x="413359" y="1679593"/>
            <a:ext cx="3793810" cy="1446644"/>
          </a:xfrm>
          <a:prstGeom prst="rect">
            <a:avLst/>
          </a:prstGeom>
        </p:spPr>
      </p:pic>
    </p:spTree>
    <p:extLst>
      <p:ext uri="{BB962C8B-B14F-4D97-AF65-F5344CB8AC3E}">
        <p14:creationId xmlns:p14="http://schemas.microsoft.com/office/powerpoint/2010/main" val="2927647353"/>
      </p:ext>
    </p:extLst>
  </p:cSld>
  <p:clrMapOvr>
    <a:masterClrMapping/>
  </p:clrMapOvr>
  <p:transition>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err="1">
                <a:solidFill>
                  <a:schemeClr val="bg1"/>
                </a:solidFill>
                <a:latin typeface="Arial" panose="020B0604020202020204" pitchFamily="34" charset="0"/>
                <a:cs typeface="Arial" panose="020B0604020202020204" pitchFamily="34" charset="0"/>
              </a:rPr>
              <a:t>AlphaX</a:t>
            </a:r>
            <a:endParaRPr lang="en" altLang="ko-KR" sz="1400" dirty="0">
              <a:solidFill>
                <a:schemeClr val="bg1"/>
              </a:solidFill>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9796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How to use plan?</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In previous methods, almost all of the algorithms operate on finite-horizon search space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Inspired by AlphaGo, [9] </a:t>
                </a:r>
                <a:r>
                  <a:rPr lang="en" altLang="ko-KR" sz="1000" dirty="0" err="1">
                    <a:latin typeface="Arial" panose="020B0604020202020204" pitchFamily="34" charset="0"/>
                    <a:cs typeface="Arial" panose="020B0604020202020204" pitchFamily="34" charset="0"/>
                  </a:rPr>
                  <a:t>AlphaX</a:t>
                </a:r>
                <a:r>
                  <a:rPr lang="en" altLang="ko-KR" sz="1000" dirty="0">
                    <a:latin typeface="Arial" panose="020B0604020202020204" pitchFamily="34" charset="0"/>
                    <a:cs typeface="Arial" panose="020B0604020202020204" pitchFamily="34" charset="0"/>
                  </a:rPr>
                  <a:t> samples networks and use it as an approximation of </a:t>
                </a:r>
                <a14:m>
                  <m:oMath xmlns:m="http://schemas.openxmlformats.org/officeDocument/2006/math">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𝑄</m:t>
                        </m:r>
                      </m:e>
                      <m:sup>
                        <m:r>
                          <a:rPr lang="en-US" altLang="ko-KR" sz="1000" b="0" i="1" smtClean="0">
                            <a:latin typeface="Cambria Math" panose="02040503050406030204" pitchFamily="18" charset="0"/>
                            <a:cs typeface="Arial" panose="020B0604020202020204" pitchFamily="34" charset="0"/>
                          </a:rPr>
                          <m:t>∗</m:t>
                        </m:r>
                      </m:sup>
                    </m:sSup>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𝑠</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𝑎</m:t>
                    </m:r>
                    <m:r>
                      <a:rPr lang="en-US" altLang="ko-KR" sz="1000" b="0" i="1" smtClean="0">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a:t>
                </a:r>
              </a:p>
              <a:p>
                <a:pPr lvl="1"/>
                <a14:m>
                  <m:oMathPara xmlns:m="http://schemas.openxmlformats.org/officeDocument/2006/math">
                    <m:oMathParaPr>
                      <m:jc m:val="centerGroup"/>
                    </m:oMathParaPr>
                    <m:oMath xmlns:m="http://schemas.openxmlformats.org/officeDocument/2006/math">
                      <m:r>
                        <a:rPr lang="en-US" altLang="ko-KR" sz="1000" i="1">
                          <a:latin typeface="Cambria Math" panose="02040503050406030204" pitchFamily="18" charset="0"/>
                          <a:cs typeface="Arial" panose="020B0604020202020204" pitchFamily="34" charset="0"/>
                        </a:rPr>
                        <m:t>𝑄</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𝑠</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𝑎</m:t>
                          </m:r>
                        </m:e>
                      </m:d>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𝐴𝑐𝑐</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𝑠𝑖</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𝑚</m:t>
                              </m:r>
                            </m:e>
                            <m:sub>
                              <m:r>
                                <a:rPr lang="en-US" altLang="ko-KR" sz="1000" i="1">
                                  <a:latin typeface="Cambria Math" panose="02040503050406030204" pitchFamily="18" charset="0"/>
                                  <a:cs typeface="Arial" panose="020B0604020202020204" pitchFamily="34" charset="0"/>
                                </a:rPr>
                                <m:t>0</m:t>
                              </m:r>
                            </m:sub>
                          </m:sSub>
                          <m:d>
                            <m:dPr>
                              <m:ctrlPr>
                                <a:rPr lang="en-US" altLang="ko-KR" sz="1000" i="1">
                                  <a:latin typeface="Cambria Math" panose="02040503050406030204" pitchFamily="18" charset="0"/>
                                  <a:cs typeface="Arial" panose="020B0604020202020204" pitchFamily="34" charset="0"/>
                                </a:rPr>
                              </m:ctrlPr>
                            </m:dPr>
                            <m:e>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𝑠</m:t>
                                  </m:r>
                                </m:e>
                                <m:sup>
                                  <m:r>
                                    <a:rPr lang="en-US" altLang="ko-KR" sz="1000" i="1">
                                      <a:latin typeface="Cambria Math" panose="02040503050406030204" pitchFamily="18" charset="0"/>
                                      <a:cs typeface="Arial" panose="020B0604020202020204" pitchFamily="34" charset="0"/>
                                    </a:rPr>
                                    <m:t>′</m:t>
                                  </m:r>
                                </m:sup>
                              </m:sSup>
                            </m:e>
                          </m:d>
                        </m:e>
                      </m:d>
                      <m:r>
                        <a:rPr lang="en-US" altLang="ko-KR" sz="1000" i="1">
                          <a:latin typeface="Cambria Math" panose="02040503050406030204" pitchFamily="18" charset="0"/>
                          <a:cs typeface="Arial" panose="020B0604020202020204" pitchFamily="34" charset="0"/>
                        </a:rPr>
                        <m:t>+</m:t>
                      </m:r>
                      <m:f>
                        <m:fPr>
                          <m:ctrlPr>
                            <a:rPr lang="en-US" altLang="ko-KR" sz="1000" i="1">
                              <a:latin typeface="Cambria Math" panose="02040503050406030204" pitchFamily="18" charset="0"/>
                              <a:cs typeface="Arial" panose="020B0604020202020204" pitchFamily="34" charset="0"/>
                            </a:rPr>
                          </m:ctrlPr>
                        </m:fPr>
                        <m:num>
                          <m:r>
                            <a:rPr lang="en-US" altLang="ko-KR" sz="1000" i="1">
                              <a:latin typeface="Cambria Math" panose="02040503050406030204" pitchFamily="18" charset="0"/>
                              <a:cs typeface="Arial" panose="020B0604020202020204" pitchFamily="34" charset="0"/>
                            </a:rPr>
                            <m:t>1</m:t>
                          </m:r>
                        </m:num>
                        <m:den>
                          <m:r>
                            <a:rPr lang="en-US" altLang="ko-KR" sz="1000" i="1">
                              <a:latin typeface="Cambria Math" panose="02040503050406030204" pitchFamily="18" charset="0"/>
                              <a:cs typeface="Arial" panose="020B0604020202020204" pitchFamily="34" charset="0"/>
                            </a:rPr>
                            <m:t>𝑘</m:t>
                          </m:r>
                        </m:den>
                      </m:f>
                      <m:nary>
                        <m:naryPr>
                          <m:chr m:val="∑"/>
                          <m:supHide m:val="on"/>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𝑖</m:t>
                          </m:r>
                          <m:r>
                            <a:rPr lang="en-US" altLang="ko-KR" sz="1000" i="1">
                              <a:latin typeface="Cambria Math" panose="02040503050406030204" pitchFamily="18" charset="0"/>
                              <a:cs typeface="Arial" panose="020B0604020202020204" pitchFamily="34" charset="0"/>
                            </a:rPr>
                            <m:t>=1,…,</m:t>
                          </m:r>
                          <m:r>
                            <a:rPr lang="en-US" altLang="ko-KR" sz="1000" i="1">
                              <a:latin typeface="Cambria Math" panose="02040503050406030204" pitchFamily="18" charset="0"/>
                              <a:cs typeface="Arial" panose="020B0604020202020204" pitchFamily="34" charset="0"/>
                            </a:rPr>
                            <m:t>𝑘</m:t>
                          </m:r>
                        </m:sub>
                        <m:sup/>
                        <m:e>
                          <m:r>
                            <a:rPr lang="en-US" altLang="ko-KR" sz="1000" i="1">
                              <a:latin typeface="Cambria Math" panose="02040503050406030204" pitchFamily="18" charset="0"/>
                              <a:cs typeface="Arial" panose="020B0604020202020204" pitchFamily="34" charset="0"/>
                            </a:rPr>
                            <m:t>𝑃𝑟𝑒𝑑</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𝑠𝑖</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𝑚</m:t>
                              </m:r>
                            </m:e>
                            <m:sub>
                              <m:r>
                                <a:rPr lang="en-US" altLang="ko-KR" sz="1000" i="1">
                                  <a:latin typeface="Cambria Math" panose="02040503050406030204" pitchFamily="18" charset="0"/>
                                  <a:cs typeface="Arial" panose="020B0604020202020204" pitchFamily="34" charset="0"/>
                                </a:rPr>
                                <m:t>𝑖</m:t>
                              </m:r>
                            </m:sub>
                          </m:sSub>
                          <m:d>
                            <m:dPr>
                              <m:ctrlPr>
                                <a:rPr lang="en-US" altLang="ko-KR" sz="1000" i="1">
                                  <a:latin typeface="Cambria Math" panose="02040503050406030204" pitchFamily="18" charset="0"/>
                                  <a:cs typeface="Arial" panose="020B0604020202020204" pitchFamily="34" charset="0"/>
                                </a:rPr>
                              </m:ctrlPr>
                            </m:dPr>
                            <m:e>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𝑠</m:t>
                                  </m:r>
                                </m:e>
                                <m:sup>
                                  <m:r>
                                    <a:rPr lang="en-US" altLang="ko-KR" sz="1000" i="1">
                                      <a:latin typeface="Cambria Math" panose="02040503050406030204" pitchFamily="18" charset="0"/>
                                      <a:cs typeface="Arial" panose="020B0604020202020204" pitchFamily="34" charset="0"/>
                                    </a:rPr>
                                    <m:t>′</m:t>
                                  </m:r>
                                </m:sup>
                              </m:sSup>
                            </m:e>
                          </m:d>
                          <m:r>
                            <a:rPr lang="en-US" altLang="ko-KR" sz="1000" i="1">
                              <a:latin typeface="Cambria Math" panose="02040503050406030204" pitchFamily="18" charset="0"/>
                              <a:cs typeface="Arial" panose="020B0604020202020204" pitchFamily="34" charset="0"/>
                            </a:rPr>
                            <m:t>))</m:t>
                          </m:r>
                        </m:e>
                      </m:nary>
                      <m:r>
                        <a:rPr lang="en-US" altLang="ko-KR" sz="1000">
                          <a:latin typeface="Cambria Math" panose="02040503050406030204" pitchFamily="18" charset="0"/>
                          <a:cs typeface="Arial" panose="020B0604020202020204" pitchFamily="34" charset="0"/>
                        </a:rPr>
                        <m:t>/2</m:t>
                      </m:r>
                    </m:oMath>
                  </m:oMathPara>
                </a14:m>
                <a:endParaRPr lang="en" altLang="ko-KR" sz="1000" dirty="0">
                  <a:latin typeface="Arial" panose="020B0604020202020204" pitchFamily="34" charset="0"/>
                  <a:cs typeface="Arial" panose="020B0604020202020204" pitchFamily="34" charset="0"/>
                </a:endParaRPr>
              </a:p>
              <a:p>
                <a:pPr lvl="1"/>
                <a:r>
                  <a:rPr lang="en" altLang="ko-KR" sz="1000" dirty="0">
                    <a:latin typeface="Arial" panose="020B0604020202020204" pitchFamily="34" charset="0"/>
                    <a:cs typeface="Arial" panose="020B0604020202020204" pitchFamily="34" charset="0"/>
                  </a:rPr>
                  <a:t>where</a:t>
                </a:r>
              </a:p>
              <a:p>
                <a:pPr lvl="2"/>
                <a14:m>
                  <m:oMath xmlns:m="http://schemas.openxmlformats.org/officeDocument/2006/math">
                    <m:r>
                      <a:rPr lang="en-US" altLang="ko-KR" sz="1000" b="0" i="1" smtClean="0">
                        <a:latin typeface="Cambria Math" panose="02040503050406030204" pitchFamily="18" charset="0"/>
                        <a:cs typeface="Arial" panose="020B0604020202020204" pitchFamily="34" charset="0"/>
                      </a:rPr>
                      <m:t>𝐴𝑐𝑐</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 trained accuracy in the first simulation</a:t>
                </a:r>
              </a:p>
              <a:p>
                <a:pPr lvl="2"/>
                <a14:m>
                  <m:oMath xmlns:m="http://schemas.openxmlformats.org/officeDocument/2006/math">
                    <m:r>
                      <a:rPr lang="en-US" altLang="ko-KR" sz="1000" b="0" i="1" smtClean="0">
                        <a:latin typeface="Cambria Math" panose="02040503050406030204" pitchFamily="18" charset="0"/>
                        <a:cs typeface="Arial" panose="020B0604020202020204" pitchFamily="34" charset="0"/>
                      </a:rPr>
                      <m:t>𝑃𝑟𝑒𝑑</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 predicted accuracy from Meta-DNN</a:t>
                </a:r>
              </a:p>
              <a:p>
                <a:pPr lvl="2"/>
                <a14:m>
                  <m:oMath xmlns:m="http://schemas.openxmlformats.org/officeDocument/2006/math">
                    <m:r>
                      <a:rPr lang="en-US" altLang="ko-KR" sz="1000" b="0" i="1" smtClean="0">
                        <a:latin typeface="Cambria Math" panose="02040503050406030204" pitchFamily="18" charset="0"/>
                        <a:cs typeface="Arial" panose="020B0604020202020204" pitchFamily="34" charset="0"/>
                      </a:rPr>
                      <m:t>𝑠𝑖</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𝑚</m:t>
                        </m:r>
                      </m:e>
                      <m:sub>
                        <m:r>
                          <a:rPr lang="en-US" altLang="ko-KR" sz="1000" b="0" i="1" smtClean="0">
                            <a:latin typeface="Cambria Math" panose="02040503050406030204" pitchFamily="18" charset="0"/>
                            <a:cs typeface="Arial" panose="020B0604020202020204" pitchFamily="34" charset="0"/>
                          </a:rPr>
                          <m:t>𝑖</m:t>
                        </m:r>
                      </m:sub>
                    </m:sSub>
                  </m:oMath>
                </a14:m>
                <a:r>
                  <a:rPr lang="en" altLang="ko-KR" sz="1000" dirty="0">
                    <a:latin typeface="Arial" panose="020B0604020202020204" pitchFamily="34" charset="0"/>
                    <a:cs typeface="Arial" panose="020B0604020202020204" pitchFamily="34" charset="0"/>
                  </a:rPr>
                  <a:t> : simulated (infinite-horizon) network structure</a:t>
                </a:r>
              </a:p>
              <a:p>
                <a:pPr lvl="2"/>
                <a:endParaRPr lang="en" altLang="ko-KR" sz="1000" dirty="0">
                  <a:latin typeface="Arial" panose="020B0604020202020204" pitchFamily="34" charset="0"/>
                  <a:cs typeface="Arial" panose="020B0604020202020204" pitchFamily="34" charset="0"/>
                </a:endParaRPr>
              </a:p>
              <a:p>
                <a:pPr lvl="2"/>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397964"/>
              </a:xfrm>
              <a:prstGeom prst="rect">
                <a:avLst/>
              </a:prstGeom>
              <a:blipFill>
                <a:blip r:embed="rId3"/>
                <a:stretch>
                  <a:fillRect l="-2007" t="-526" r="-2007"/>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D3FACEC4-2353-8B47-924A-7984BDEE76F2}"/>
              </a:ext>
            </a:extLst>
          </p:cNvPr>
          <p:cNvPicPr>
            <a:picLocks noChangeAspect="1"/>
          </p:cNvPicPr>
          <p:nvPr/>
        </p:nvPicPr>
        <p:blipFill>
          <a:blip r:embed="rId4"/>
          <a:stretch>
            <a:fillRect/>
          </a:stretch>
        </p:blipFill>
        <p:spPr>
          <a:xfrm>
            <a:off x="402931" y="2274900"/>
            <a:ext cx="678726" cy="803754"/>
          </a:xfrm>
          <a:prstGeom prst="rect">
            <a:avLst/>
          </a:prstGeom>
        </p:spPr>
      </p:pic>
    </p:spTree>
    <p:extLst>
      <p:ext uri="{BB962C8B-B14F-4D97-AF65-F5344CB8AC3E}">
        <p14:creationId xmlns:p14="http://schemas.microsoft.com/office/powerpoint/2010/main" val="693052691"/>
      </p:ext>
    </p:extLst>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Decision-time Planning</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089675"/>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There are two approaches to use planning</a:t>
                </a: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One is to use planning to gradually improve a policy or value function on the basis of simulated experience obtained from a model</a:t>
                </a:r>
              </a:p>
              <a:p>
                <a:pPr marL="628650" lvl="1"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 other way to use planning is to begin and complete it after encountering each new state </a:t>
                </a:r>
                <a14:m>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𝑆</m:t>
                        </m:r>
                      </m:e>
                      <m:sub>
                        <m:r>
                          <a:rPr lang="en-US" altLang="ko-KR" sz="900" b="0" i="1" smtClean="0">
                            <a:latin typeface="Cambria Math" panose="02040503050406030204" pitchFamily="18" charset="0"/>
                            <a:cs typeface="Arial" panose="020B0604020202020204" pitchFamily="34" charset="0"/>
                          </a:rPr>
                          <m:t>𝑡</m:t>
                        </m:r>
                      </m:sub>
                    </m:sSub>
                  </m:oMath>
                </a14:m>
                <a:r>
                  <a:rPr lang="en" altLang="ko-KR" sz="900" dirty="0">
                    <a:latin typeface="Arial" panose="020B0604020202020204" pitchFamily="34" charset="0"/>
                    <a:cs typeface="Arial" panose="020B0604020202020204" pitchFamily="34" charset="0"/>
                  </a:rPr>
                  <a:t>, as a computation whose output is the selection of a single action </a:t>
                </a:r>
                <a14:m>
                  <m:oMath xmlns:m="http://schemas.openxmlformats.org/officeDocument/2006/math">
                    <m:sSub>
                      <m:sSubPr>
                        <m:ctrlPr>
                          <a:rPr lang="en-US" altLang="ko-KR" sz="900" b="0" i="1" smtClean="0">
                            <a:latin typeface="Cambria Math" panose="02040503050406030204" pitchFamily="18" charset="0"/>
                            <a:cs typeface="Arial" panose="020B0604020202020204" pitchFamily="34" charset="0"/>
                          </a:rPr>
                        </m:ctrlPr>
                      </m:sSubPr>
                      <m:e>
                        <m:r>
                          <a:rPr lang="en-US" altLang="ko-KR" sz="900" b="0" i="1" smtClean="0">
                            <a:latin typeface="Cambria Math" panose="02040503050406030204" pitchFamily="18" charset="0"/>
                            <a:cs typeface="Arial" panose="020B0604020202020204" pitchFamily="34" charset="0"/>
                          </a:rPr>
                          <m:t>𝐴</m:t>
                        </m:r>
                      </m:e>
                      <m:sub>
                        <m:r>
                          <a:rPr lang="en-US" altLang="ko-KR" sz="900" b="0" i="1" smtClean="0">
                            <a:latin typeface="Cambria Math" panose="02040503050406030204" pitchFamily="18" charset="0"/>
                            <a:cs typeface="Arial" panose="020B0604020202020204" pitchFamily="34" charset="0"/>
                          </a:rPr>
                          <m:t>𝑡</m:t>
                        </m:r>
                      </m:sub>
                    </m:sSub>
                  </m:oMath>
                </a14:m>
                <a:endParaRPr lang="en-US" altLang="ko-KR" sz="900" b="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We call this </a:t>
                </a:r>
                <a:r>
                  <a:rPr lang="en" altLang="ko-KR" sz="900" i="1" dirty="0">
                    <a:latin typeface="Arial" panose="020B0604020202020204" pitchFamily="34" charset="0"/>
                    <a:cs typeface="Arial" panose="020B0604020202020204" pitchFamily="34" charset="0"/>
                  </a:rPr>
                  <a:t>decision-time planning</a:t>
                </a: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There are many ways to do </a:t>
                </a:r>
                <a:r>
                  <a:rPr lang="en" altLang="ko-KR" sz="900" i="1" dirty="0">
                    <a:latin typeface="Arial" panose="020B0604020202020204" pitchFamily="34" charset="0"/>
                    <a:cs typeface="Arial" panose="020B0604020202020204" pitchFamily="34" charset="0"/>
                  </a:rPr>
                  <a:t>decision-time planning</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Heuristic Search</a:t>
                </a:r>
              </a:p>
              <a:p>
                <a:pPr marL="628650" lvl="1"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Rollout Algorithms</a:t>
                </a:r>
              </a:p>
              <a:p>
                <a:pPr marL="628650" lvl="1" indent="-171450">
                  <a:buFont typeface="Arial" panose="020B0604020202020204" pitchFamily="34" charset="0"/>
                  <a:buChar char="•"/>
                </a:pPr>
                <a:r>
                  <a:rPr lang="en" altLang="ko-KR" sz="900" b="1" dirty="0">
                    <a:latin typeface="Arial" panose="020B0604020202020204" pitchFamily="34" charset="0"/>
                    <a:cs typeface="Arial" panose="020B0604020202020204" pitchFamily="34" charset="0"/>
                  </a:rPr>
                  <a:t>Monte Carlo Tree Search</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089675"/>
              </a:xfrm>
              <a:prstGeom prst="rect">
                <a:avLst/>
              </a:prstGeom>
              <a:blipFill>
                <a:blip r:embed="rId3"/>
                <a:stretch>
                  <a:fillRect l="-1672" t="-602" r="-2341" b="-241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018815083"/>
      </p:ext>
    </p:extLst>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Monte Carlo Tree Search</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05173"/>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Monte Carlo Tree Search(MCTS) is a rollout algorithm, but enhanced by the addition of a means for accumulating value estimates obtained from the Monte Carlo simulations</a:t>
            </a:r>
          </a:p>
          <a:p>
            <a:pPr marL="171450" indent="-171450">
              <a:buFont typeface="Arial" panose="020B0604020202020204" pitchFamily="34" charset="0"/>
              <a:buChar char="•"/>
            </a:pPr>
            <a:endParaRPr lang="en" altLang="ko-KR" sz="9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MCTS executes as follows</a:t>
            </a:r>
          </a:p>
          <a:p>
            <a:pPr marL="685800" lvl="1" indent="-228600">
              <a:buFont typeface="+mj-lt"/>
              <a:buAutoNum type="arabicPeriod"/>
            </a:pPr>
            <a:r>
              <a:rPr lang="en" altLang="ko-KR" sz="900" i="1" dirty="0">
                <a:latin typeface="Arial" panose="020B0604020202020204" pitchFamily="34" charset="0"/>
                <a:cs typeface="Arial" panose="020B0604020202020204" pitchFamily="34" charset="0"/>
              </a:rPr>
              <a:t>Selection</a:t>
            </a:r>
            <a:r>
              <a:rPr lang="en" altLang="ko-KR" sz="900" dirty="0">
                <a:latin typeface="Arial" panose="020B0604020202020204" pitchFamily="34" charset="0"/>
                <a:cs typeface="Arial" panose="020B0604020202020204" pitchFamily="34" charset="0"/>
              </a:rPr>
              <a:t>: Starting at the root node, a child selection policy is recursively applied to descend through the tree until the most urgent expandable node is reached. </a:t>
            </a:r>
          </a:p>
          <a:p>
            <a:pPr marL="1143000" lvl="2" indent="-228600">
              <a:buFont typeface="Arial" panose="020B0604020202020204" pitchFamily="34" charset="0"/>
              <a:buChar char="•"/>
            </a:pPr>
            <a:r>
              <a:rPr lang="en-US" altLang="ko-KR" sz="900" dirty="0">
                <a:latin typeface="Arial" panose="020B0604020202020204" pitchFamily="34" charset="0"/>
                <a:cs typeface="Arial" panose="020B0604020202020204" pitchFamily="34" charset="0"/>
              </a:rPr>
              <a:t>Tree policy : Select or create a leaf node from the nodes already contained within the search tree</a:t>
            </a:r>
            <a:endParaRPr lang="en" altLang="ko-KR" sz="900" i="1" dirty="0">
              <a:latin typeface="Arial" panose="020B0604020202020204" pitchFamily="34" charset="0"/>
              <a:cs typeface="Arial" panose="020B0604020202020204" pitchFamily="34" charset="0"/>
            </a:endParaRPr>
          </a:p>
          <a:p>
            <a:pPr marL="685800" lvl="1" indent="-228600">
              <a:buFont typeface="+mj-lt"/>
              <a:buAutoNum type="arabicPeriod"/>
            </a:pPr>
            <a:r>
              <a:rPr lang="en" altLang="ko-KR" sz="900" i="1" dirty="0">
                <a:latin typeface="Arial" panose="020B0604020202020204" pitchFamily="34" charset="0"/>
                <a:cs typeface="Arial" panose="020B0604020202020204" pitchFamily="34" charset="0"/>
              </a:rPr>
              <a:t>Expansion</a:t>
            </a:r>
            <a:r>
              <a:rPr lang="en" altLang="ko-KR" sz="900" dirty="0">
                <a:latin typeface="Arial" panose="020B0604020202020204" pitchFamily="34" charset="0"/>
                <a:cs typeface="Arial" panose="020B0604020202020204" pitchFamily="34" charset="0"/>
              </a:rPr>
              <a:t>: One(or more) child nodes are added to expand the tree, according to the available actions</a:t>
            </a:r>
            <a:endParaRPr lang="en" altLang="ko-KR" sz="900" i="1" dirty="0">
              <a:latin typeface="Arial" panose="020B0604020202020204" pitchFamily="34" charset="0"/>
              <a:cs typeface="Arial" panose="020B0604020202020204" pitchFamily="34" charset="0"/>
            </a:endParaRPr>
          </a:p>
          <a:p>
            <a:pPr marL="685800" lvl="1" indent="-228600">
              <a:buFont typeface="+mj-lt"/>
              <a:buAutoNum type="arabicPeriod"/>
            </a:pPr>
            <a:r>
              <a:rPr lang="en" altLang="ko-KR" sz="900" i="1" dirty="0">
                <a:latin typeface="Arial" panose="020B0604020202020204" pitchFamily="34" charset="0"/>
                <a:cs typeface="Arial" panose="020B0604020202020204" pitchFamily="34" charset="0"/>
              </a:rPr>
              <a:t>Simulation</a:t>
            </a:r>
            <a:r>
              <a:rPr lang="en" altLang="ko-KR" sz="900" dirty="0">
                <a:latin typeface="Arial" panose="020B0604020202020204" pitchFamily="34" charset="0"/>
                <a:cs typeface="Arial" panose="020B0604020202020204" pitchFamily="34" charset="0"/>
              </a:rPr>
              <a:t>: A simulation is run from the new node(s) according to the default policy to produce an outcome</a:t>
            </a:r>
          </a:p>
          <a:p>
            <a:pPr marL="1143000" lvl="2" indent="-228600">
              <a:buFont typeface="Arial" panose="020B0604020202020204" pitchFamily="34" charset="0"/>
              <a:buChar char="•"/>
            </a:pPr>
            <a:r>
              <a:rPr lang="en" altLang="ko-KR" sz="900" dirty="0">
                <a:latin typeface="Arial" panose="020B0604020202020204" pitchFamily="34" charset="0"/>
                <a:cs typeface="Arial" panose="020B0604020202020204" pitchFamily="34" charset="0"/>
              </a:rPr>
              <a:t>Rollout policy: Play out the domain from a given nonterminal state to produce a value estimate</a:t>
            </a:r>
          </a:p>
          <a:p>
            <a:pPr marL="685800" lvl="1" indent="-228600">
              <a:buFont typeface="+mj-lt"/>
              <a:buAutoNum type="arabicPeriod"/>
            </a:pPr>
            <a:r>
              <a:rPr lang="en" altLang="ko-KR" sz="900" i="1" dirty="0">
                <a:latin typeface="Arial" panose="020B0604020202020204" pitchFamily="34" charset="0"/>
                <a:cs typeface="Arial" panose="020B0604020202020204" pitchFamily="34" charset="0"/>
              </a:rPr>
              <a:t>Backpropagation</a:t>
            </a:r>
            <a:r>
              <a:rPr lang="en" altLang="ko-KR" sz="900" dirty="0">
                <a:latin typeface="Arial" panose="020B0604020202020204" pitchFamily="34" charset="0"/>
                <a:cs typeface="Arial" panose="020B0604020202020204" pitchFamily="34" charset="0"/>
              </a:rPr>
              <a:t>: The simulation result is “backed up” through the selected nodes to update their statistics</a:t>
            </a:r>
            <a:endParaRPr lang="en" altLang="ko-KR" sz="9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178345"/>
      </p:ext>
    </p:extLst>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altLang="ko-KR" sz="1400" spc="15" dirty="0">
                <a:solidFill>
                  <a:srgbClr val="FFFFFF"/>
                </a:solidFill>
                <a:latin typeface="Arial" panose="020B0604020202020204" pitchFamily="34" charset="0"/>
                <a:cs typeface="Arial" panose="020B0604020202020204" pitchFamily="34" charset="0"/>
              </a:rPr>
              <a:t>Monte Carlo Tree Search (</a:t>
            </a:r>
            <a:r>
              <a:rPr lang="en" altLang="ko-KR" sz="1400" spc="15" dirty="0" err="1">
                <a:solidFill>
                  <a:srgbClr val="FFFFFF"/>
                </a:solidFill>
                <a:latin typeface="Arial" panose="020B0604020202020204" pitchFamily="34" charset="0"/>
                <a:cs typeface="Arial" panose="020B0604020202020204" pitchFamily="34" charset="0"/>
              </a:rPr>
              <a:t>cont</a:t>
            </a:r>
            <a:r>
              <a:rPr lang="en" altLang="ko-KR" sz="1400" spc="15" dirty="0">
                <a:solidFill>
                  <a:srgbClr val="FFFFFF"/>
                </a:solidFill>
                <a:latin typeface="Arial" panose="020B0604020202020204" pitchFamily="34" charset="0"/>
                <a:cs typeface="Arial" panose="020B0604020202020204" pitchFamily="34" charset="0"/>
              </a:rPr>
              <a:t>…)</a:t>
            </a:r>
            <a:endParaRPr lang="en"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50682"/>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900" dirty="0">
                <a:latin typeface="Arial" panose="020B0604020202020204" pitchFamily="34" charset="0"/>
                <a:cs typeface="Arial" panose="020B0604020202020204" pitchFamily="34" charset="0"/>
              </a:rPr>
              <a:t>Detailed diagram of MCTS</a:t>
            </a:r>
          </a:p>
        </p:txBody>
      </p:sp>
      <p:pic>
        <p:nvPicPr>
          <p:cNvPr id="4" name="그림 3" descr="텍스트, 지도이(가) 표시된 사진&#10;&#10;&#10;&#10;자동 생성된 설명">
            <a:extLst>
              <a:ext uri="{FF2B5EF4-FFF2-40B4-BE49-F238E27FC236}">
                <a16:creationId xmlns:a16="http://schemas.microsoft.com/office/drawing/2014/main" id="{3E1A893C-5D96-D743-8792-29EC852D4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983" y="881916"/>
            <a:ext cx="2686050" cy="1798730"/>
          </a:xfrm>
          <a:prstGeom prst="rect">
            <a:avLst/>
          </a:prstGeom>
        </p:spPr>
      </p:pic>
    </p:spTree>
    <p:extLst>
      <p:ext uri="{BB962C8B-B14F-4D97-AF65-F5344CB8AC3E}">
        <p14:creationId xmlns:p14="http://schemas.microsoft.com/office/powerpoint/2010/main" val="1581155419"/>
      </p:ext>
    </p:extLst>
  </p:cSld>
  <p:clrMapOvr>
    <a:masterClrMapping/>
  </p:clrMapOvr>
  <p:transition>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gn="l">
              <a:spcBef>
                <a:spcPts val="95"/>
              </a:spcBef>
              <a:tabLst>
                <a:tab pos="224154" algn="l"/>
              </a:tabLst>
            </a:pPr>
            <a:r>
              <a:rPr lang="en" altLang="ko-KR" dirty="0">
                <a:solidFill>
                  <a:schemeClr val="bg1"/>
                </a:solidFill>
              </a:rPr>
              <a:t>Regression on continuous space</a:t>
            </a:r>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255886"/>
            <a:ext cx="4267200" cy="948978"/>
          </a:xfrm>
        </p:spPr>
        <p:txBody>
          <a:bodyPr/>
          <a:lstStyle/>
          <a:p>
            <a:pPr marL="12700" algn="ctr">
              <a:spcBef>
                <a:spcPts val="95"/>
              </a:spcBef>
              <a:tabLst>
                <a:tab pos="224154" algn="l"/>
              </a:tabLst>
            </a:pPr>
            <a:r>
              <a:rPr lang="en" altLang="ko-KR" sz="2000" dirty="0">
                <a:latin typeface="Arial"/>
                <a:cs typeface="Arial"/>
              </a:rPr>
              <a:t>Regression </a:t>
            </a:r>
          </a:p>
          <a:p>
            <a:pPr marL="12700" algn="ctr">
              <a:spcBef>
                <a:spcPts val="95"/>
              </a:spcBef>
              <a:tabLst>
                <a:tab pos="224154" algn="l"/>
              </a:tabLst>
            </a:pPr>
            <a:r>
              <a:rPr lang="en" altLang="ko-KR" sz="2000" dirty="0">
                <a:latin typeface="Arial"/>
                <a:cs typeface="Arial"/>
              </a:rPr>
              <a:t>on</a:t>
            </a:r>
          </a:p>
          <a:p>
            <a:pPr marL="12700" algn="ctr">
              <a:spcBef>
                <a:spcPts val="95"/>
              </a:spcBef>
              <a:tabLst>
                <a:tab pos="224154" algn="l"/>
              </a:tabLst>
            </a:pPr>
            <a:r>
              <a:rPr lang="en" altLang="ko-KR" sz="2000" dirty="0">
                <a:latin typeface="Arial"/>
                <a:cs typeface="Arial"/>
              </a:rPr>
              <a:t> continuous space</a:t>
            </a:r>
          </a:p>
        </p:txBody>
      </p:sp>
    </p:spTree>
    <p:extLst>
      <p:ext uri="{BB962C8B-B14F-4D97-AF65-F5344CB8AC3E}">
        <p14:creationId xmlns:p14="http://schemas.microsoft.com/office/powerpoint/2010/main" val="24711698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DARTS: Differentiable architecture search</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88978"/>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Like in BSS, NAS works on discrete domain</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[10] Liu et al. suggested a method to relax the search space into continuous domain and do a regression job</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 cell receives two inputs from previous two layer</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 special </a:t>
                </a:r>
                <a:r>
                  <a:rPr lang="en" altLang="ko-KR" sz="1000" i="1" dirty="0">
                    <a:latin typeface="Arial" panose="020B0604020202020204" pitchFamily="34" charset="0"/>
                    <a:cs typeface="Arial" panose="020B0604020202020204" pitchFamily="34" charset="0"/>
                  </a:rPr>
                  <a:t>zero </a:t>
                </a:r>
                <a:r>
                  <a:rPr lang="en" altLang="ko-KR" sz="1000" dirty="0">
                    <a:latin typeface="Arial" panose="020B0604020202020204" pitchFamily="34" charset="0"/>
                    <a:cs typeface="Arial" panose="020B0604020202020204" pitchFamily="34" charset="0"/>
                  </a:rPr>
                  <a:t>operation is also included</a:t>
                </a:r>
              </a:p>
              <a:p>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Then, it relax the categorical choice of a particular operation as a </a:t>
                </a:r>
                <a:r>
                  <a:rPr lang="en" altLang="ko-KR" sz="1000" dirty="0" err="1">
                    <a:latin typeface="Arial" panose="020B0604020202020204" pitchFamily="34" charset="0"/>
                    <a:cs typeface="Arial" panose="020B0604020202020204" pitchFamily="34" charset="0"/>
                  </a:rPr>
                  <a:t>softmax</a:t>
                </a:r>
                <a:r>
                  <a:rPr lang="en" altLang="ko-KR" sz="1000" dirty="0">
                    <a:latin typeface="Arial" panose="020B0604020202020204" pitchFamily="34" charset="0"/>
                    <a:cs typeface="Arial" panose="020B0604020202020204" pitchFamily="34" charset="0"/>
                  </a:rPr>
                  <a:t> over all possible operations</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sSup>
                        <m:sSupPr>
                          <m:ctrlPr>
                            <a:rPr lang="en-US" altLang="ko-KR" sz="1000" b="0" i="1" smtClean="0">
                              <a:latin typeface="Cambria Math" panose="02040503050406030204" pitchFamily="18" charset="0"/>
                              <a:cs typeface="Arial" panose="020B0604020202020204" pitchFamily="34" charset="0"/>
                            </a:rPr>
                          </m:ctrlPr>
                        </m:sSupPr>
                        <m:e>
                          <m:acc>
                            <m:accPr>
                              <m:chr m:val="̅"/>
                              <m:ctrlPr>
                                <a:rPr lang="en-US" altLang="ko-KR" sz="1000" b="0" i="1" smtClean="0">
                                  <a:latin typeface="Cambria Math" panose="02040503050406030204" pitchFamily="18" charset="0"/>
                                  <a:cs typeface="Arial" panose="020B0604020202020204" pitchFamily="34" charset="0"/>
                                </a:rPr>
                              </m:ctrlPr>
                            </m:accPr>
                            <m:e>
                              <m:r>
                                <a:rPr lang="en-US" altLang="ko-KR" sz="1000" b="0" i="1" smtClean="0">
                                  <a:latin typeface="Cambria Math" panose="02040503050406030204" pitchFamily="18" charset="0"/>
                                  <a:cs typeface="Arial" panose="020B0604020202020204" pitchFamily="34" charset="0"/>
                                </a:rPr>
                                <m:t>𝑜</m:t>
                              </m:r>
                            </m:e>
                          </m:acc>
                        </m:e>
                        <m:sup>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𝑗</m:t>
                          </m:r>
                        </m:sup>
                      </m:sSup>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d>
                      <m:r>
                        <a:rPr lang="en-US" altLang="ko-KR" sz="1000" b="0" i="1" smtClean="0">
                          <a:latin typeface="Cambria Math" panose="02040503050406030204" pitchFamily="18" charset="0"/>
                          <a:cs typeface="Arial" panose="020B0604020202020204" pitchFamily="34" charset="0"/>
                        </a:rPr>
                        <m:t>=</m:t>
                      </m:r>
                      <m:nary>
                        <m:naryPr>
                          <m:chr m:val="∑"/>
                          <m:supHide m:val="on"/>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𝑜</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𝑂</m:t>
                          </m:r>
                        </m:sub>
                        <m:sup/>
                        <m:e>
                          <m:f>
                            <m:fPr>
                              <m:ctrlPr>
                                <a:rPr lang="en-US" altLang="ko-KR" sz="1000" b="0" i="1" smtClean="0">
                                  <a:latin typeface="Cambria Math" panose="02040503050406030204" pitchFamily="18" charset="0"/>
                                  <a:cs typeface="Arial" panose="020B0604020202020204" pitchFamily="34" charset="0"/>
                                </a:rPr>
                              </m:ctrlPr>
                            </m:fPr>
                            <m:num>
                              <m:func>
                                <m:funcPr>
                                  <m:ctrlPr>
                                    <a:rPr lang="en-US" altLang="ko-KR" sz="1000" b="0" i="1" smtClean="0">
                                      <a:latin typeface="Cambria Math" panose="02040503050406030204" pitchFamily="18" charset="0"/>
                                      <a:cs typeface="Arial" panose="020B0604020202020204" pitchFamily="34" charset="0"/>
                                    </a:rPr>
                                  </m:ctrlPr>
                                </m:funcPr>
                                <m:fName>
                                  <m:r>
                                    <m:rPr>
                                      <m:sty m:val="p"/>
                                    </m:rPr>
                                    <a:rPr lang="en-US" altLang="ko-KR" sz="1000" b="0" i="0" smtClean="0">
                                      <a:latin typeface="Cambria Math" panose="02040503050406030204" pitchFamily="18" charset="0"/>
                                      <a:cs typeface="Arial" panose="020B0604020202020204" pitchFamily="34" charset="0"/>
                                    </a:rPr>
                                    <m:t>exp</m:t>
                                  </m:r>
                                </m:fName>
                                <m:e>
                                  <m:d>
                                    <m:dPr>
                                      <m:ctrlPr>
                                        <a:rPr lang="en-US" altLang="ko-KR" sz="1000" b="0" i="1" smtClean="0">
                                          <a:latin typeface="Cambria Math" panose="02040503050406030204" pitchFamily="18" charset="0"/>
                                          <a:cs typeface="Arial" panose="020B0604020202020204" pitchFamily="34" charset="0"/>
                                        </a:rPr>
                                      </m:ctrlPr>
                                    </m:dPr>
                                    <m:e>
                                      <m:sSubSup>
                                        <m:sSubSupPr>
                                          <m:ctrlPr>
                                            <a:rPr lang="en-US" altLang="ko-KR" sz="1000" b="0" i="1" smtClean="0">
                                              <a:latin typeface="Cambria Math" panose="02040503050406030204" pitchFamily="18" charset="0"/>
                                              <a:cs typeface="Arial" panose="020B0604020202020204" pitchFamily="34" charset="0"/>
                                            </a:rPr>
                                          </m:ctrlPr>
                                        </m:sSubSupPr>
                                        <m:e>
                                          <m:r>
                                            <a:rPr lang="en-US" altLang="ko-KR" sz="1000" b="0" i="1" smtClean="0">
                                              <a:latin typeface="Cambria Math" panose="02040503050406030204" pitchFamily="18" charset="0"/>
                                              <a:cs typeface="Arial" panose="020B0604020202020204" pitchFamily="34" charset="0"/>
                                            </a:rPr>
                                            <m:t>𝛼</m:t>
                                          </m:r>
                                        </m:e>
                                        <m:sub>
                                          <m:r>
                                            <a:rPr lang="en-US" altLang="ko-KR" sz="1000" b="0" i="1" smtClean="0">
                                              <a:latin typeface="Cambria Math" panose="02040503050406030204" pitchFamily="18" charset="0"/>
                                              <a:cs typeface="Arial" panose="020B0604020202020204" pitchFamily="34" charset="0"/>
                                            </a:rPr>
                                            <m:t>0</m:t>
                                          </m:r>
                                        </m:sub>
                                        <m:sup>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𝑗</m:t>
                                          </m:r>
                                        </m:sup>
                                      </m:sSubSup>
                                    </m:e>
                                  </m:d>
                                </m:e>
                              </m:func>
                            </m:num>
                            <m:den>
                              <m:nary>
                                <m:naryPr>
                                  <m:chr m:val="∑"/>
                                  <m:supHide m:val="on"/>
                                  <m:ctrlPr>
                                    <a:rPr lang="en-US" altLang="ko-KR" sz="1000" b="0" i="1" smtClean="0">
                                      <a:latin typeface="Cambria Math" panose="02040503050406030204" pitchFamily="18" charset="0"/>
                                      <a:cs typeface="Arial" panose="020B0604020202020204" pitchFamily="34" charset="0"/>
                                    </a:rPr>
                                  </m:ctrlPr>
                                </m:naryPr>
                                <m:sub>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𝑜</m:t>
                                      </m:r>
                                    </m:e>
                                    <m:sup>
                                      <m:r>
                                        <a:rPr lang="en-US" altLang="ko-KR" sz="1000" b="0" i="1" smtClean="0">
                                          <a:latin typeface="Cambria Math" panose="02040503050406030204" pitchFamily="18" charset="0"/>
                                          <a:cs typeface="Arial" panose="020B0604020202020204" pitchFamily="34" charset="0"/>
                                        </a:rPr>
                                        <m:t>′</m:t>
                                      </m:r>
                                    </m:sup>
                                  </m:sSup>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𝑂</m:t>
                                  </m:r>
                                </m:sub>
                                <m:sup/>
                                <m:e>
                                  <m:func>
                                    <m:funcPr>
                                      <m:ctrlPr>
                                        <a:rPr lang="en-US" altLang="ko-KR" sz="1000" b="0" i="1" smtClean="0">
                                          <a:latin typeface="Cambria Math" panose="02040503050406030204" pitchFamily="18" charset="0"/>
                                          <a:cs typeface="Arial" panose="020B0604020202020204" pitchFamily="34" charset="0"/>
                                        </a:rPr>
                                      </m:ctrlPr>
                                    </m:funcPr>
                                    <m:fName>
                                      <m:r>
                                        <m:rPr>
                                          <m:sty m:val="p"/>
                                        </m:rPr>
                                        <a:rPr lang="en-US" altLang="ko-KR" sz="1000" b="0" i="0" smtClean="0">
                                          <a:latin typeface="Cambria Math" panose="02040503050406030204" pitchFamily="18" charset="0"/>
                                          <a:cs typeface="Arial" panose="020B0604020202020204" pitchFamily="34" charset="0"/>
                                        </a:rPr>
                                        <m:t>exp</m:t>
                                      </m:r>
                                    </m:fName>
                                    <m:e>
                                      <m:d>
                                        <m:dPr>
                                          <m:ctrlPr>
                                            <a:rPr lang="en-US" altLang="ko-KR" sz="1000" b="0" i="1" smtClean="0">
                                              <a:latin typeface="Cambria Math" panose="02040503050406030204" pitchFamily="18" charset="0"/>
                                              <a:cs typeface="Arial" panose="020B0604020202020204" pitchFamily="34" charset="0"/>
                                            </a:rPr>
                                          </m:ctrlPr>
                                        </m:dPr>
                                        <m:e>
                                          <m:sSubSup>
                                            <m:sSubSupPr>
                                              <m:ctrlPr>
                                                <a:rPr lang="en-US" altLang="ko-KR" sz="1000" b="0" i="1" smtClean="0">
                                                  <a:latin typeface="Cambria Math" panose="02040503050406030204" pitchFamily="18" charset="0"/>
                                                  <a:cs typeface="Arial" panose="020B0604020202020204" pitchFamily="34" charset="0"/>
                                                </a:rPr>
                                              </m:ctrlPr>
                                            </m:sSubSupPr>
                                            <m:e>
                                              <m:r>
                                                <a:rPr lang="en-US" altLang="ko-KR" sz="1000" b="0" i="1" smtClean="0">
                                                  <a:latin typeface="Cambria Math" panose="02040503050406030204" pitchFamily="18" charset="0"/>
                                                  <a:cs typeface="Arial" panose="020B0604020202020204" pitchFamily="34" charset="0"/>
                                                </a:rPr>
                                                <m:t>𝛼</m:t>
                                              </m:r>
                                            </m:e>
                                            <m:sub>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𝑜</m:t>
                                                  </m:r>
                                                </m:e>
                                                <m:sup>
                                                  <m:r>
                                                    <a:rPr lang="en-US" altLang="ko-KR" sz="1000" b="0" i="1" smtClean="0">
                                                      <a:latin typeface="Cambria Math" panose="02040503050406030204" pitchFamily="18" charset="0"/>
                                                      <a:cs typeface="Arial" panose="020B0604020202020204" pitchFamily="34" charset="0"/>
                                                    </a:rPr>
                                                    <m:t>′</m:t>
                                                  </m:r>
                                                </m:sup>
                                              </m:sSup>
                                            </m:sub>
                                            <m:sup>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𝑗</m:t>
                                              </m:r>
                                            </m:sup>
                                          </m:sSubSup>
                                        </m:e>
                                      </m:d>
                                    </m:e>
                                  </m:func>
                                </m:e>
                              </m:nary>
                            </m:den>
                          </m:f>
                          <m:r>
                            <a:rPr lang="en-US" altLang="ko-KR" sz="1000" b="0" i="1" smtClean="0">
                              <a:latin typeface="Cambria Math" panose="02040503050406030204" pitchFamily="18" charset="0"/>
                              <a:cs typeface="Arial" panose="020B0604020202020204" pitchFamily="34" charset="0"/>
                            </a:rPr>
                            <m:t>𝑜</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e>
                      </m:nary>
                    </m:oMath>
                  </m:oMathPara>
                </a14:m>
                <a:endParaRPr lang="en" altLang="ko-KR" sz="1000" dirty="0">
                  <a:latin typeface="Arial" panose="020B0604020202020204" pitchFamily="34" charset="0"/>
                  <a:cs typeface="Arial" panose="020B0604020202020204" pitchFamily="34" charset="0"/>
                </a:endParaRPr>
              </a:p>
              <a:p>
                <a:pPr lvl="1"/>
                <a:endParaRPr lang="en" altLang="ko-KR" sz="1000" dirty="0">
                  <a:latin typeface="Arial" panose="020B0604020202020204" pitchFamily="34" charset="0"/>
                  <a:cs typeface="Arial" panose="020B0604020202020204" pitchFamily="34" charset="0"/>
                </a:endParaRP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Weights for a pair of nodes </a:t>
                </a:r>
                <a14:m>
                  <m:oMath xmlns:m="http://schemas.openxmlformats.org/officeDocument/2006/math">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𝑖</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𝑗</m:t>
                    </m:r>
                    <m:r>
                      <a:rPr lang="en-US" altLang="ko-KR" sz="1000" i="1">
                        <a:latin typeface="Cambria Math" panose="02040503050406030204" pitchFamily="18" charset="0"/>
                        <a:cs typeface="Arial" panose="020B0604020202020204" pitchFamily="34" charset="0"/>
                      </a:rPr>
                      <m:t>)</m:t>
                    </m:r>
                  </m:oMath>
                </a14:m>
                <a:r>
                  <a:rPr lang="en" altLang="ko-KR" sz="1000" dirty="0">
                    <a:latin typeface="Arial" panose="020B0604020202020204" pitchFamily="34" charset="0"/>
                    <a:cs typeface="Arial" panose="020B0604020202020204" pitchFamily="34" charset="0"/>
                  </a:rPr>
                  <a:t> are parameterized by a vector </a:t>
                </a:r>
                <a14:m>
                  <m:oMath xmlns:m="http://schemas.openxmlformats.org/officeDocument/2006/math">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𝛼</m:t>
                        </m:r>
                      </m:e>
                      <m:sup>
                        <m:r>
                          <a:rPr lang="en-US" altLang="ko-KR" sz="1000" i="1">
                            <a:latin typeface="Cambria Math" panose="02040503050406030204" pitchFamily="18" charset="0"/>
                            <a:cs typeface="Arial" panose="020B0604020202020204" pitchFamily="34" charset="0"/>
                          </a:rPr>
                          <m:t>𝑖</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𝑗</m:t>
                        </m:r>
                      </m:sup>
                    </m:sSup>
                    <m:r>
                      <a:rPr lang="en-US" altLang="ko-KR" sz="1000" i="1">
                        <a:latin typeface="Cambria Math" panose="02040503050406030204" pitchFamily="18" charset="0"/>
                        <a:cs typeface="Arial" panose="020B0604020202020204" pitchFamily="34" charset="0"/>
                      </a:rPr>
                      <m:t>∈</m:t>
                    </m:r>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ℝ</m:t>
                        </m:r>
                      </m:e>
                      <m:sup>
                        <m:d>
                          <m:dPr>
                            <m:begChr m:val="|"/>
                            <m:endChr m:val="|"/>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𝑂</m:t>
                            </m:r>
                          </m:e>
                        </m:d>
                      </m:sup>
                    </m:sSup>
                    <m:r>
                      <a:rPr lang="en-US" altLang="ko-KR" sz="1000" i="1">
                        <a:latin typeface="Cambria Math" panose="02040503050406030204" pitchFamily="18" charset="0"/>
                        <a:cs typeface="Arial" panose="020B0604020202020204" pitchFamily="34" charset="0"/>
                      </a:rPr>
                      <m:t> </m:t>
                    </m:r>
                  </m:oMath>
                </a14:m>
                <a:r>
                  <a:rPr lang="en" altLang="ko-KR" sz="1000" dirty="0">
                    <a:latin typeface="Arial" panose="020B0604020202020204" pitchFamily="34" charset="0"/>
                    <a:cs typeface="Arial" panose="020B0604020202020204" pitchFamily="34" charset="0"/>
                  </a:rPr>
                  <a:t>	</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588978"/>
              </a:xfrm>
              <a:prstGeom prst="rect">
                <a:avLst/>
              </a:prstGeom>
              <a:blipFill>
                <a:blip r:embed="rId3"/>
                <a:stretch>
                  <a:fillRect l="-2007" t="-488" r="-2676" b="-10732"/>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4088500413"/>
      </p:ext>
    </p:extLst>
  </p:cSld>
  <p:clrMapOvr>
    <a:masterClrMapping/>
  </p:clrMapOvr>
  <p:transition>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DARTS: Differentiable architecture search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66995"/>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Our goal is to jointly learn the architecture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𝛼</m:t>
                    </m:r>
                  </m:oMath>
                </a14:m>
                <a:r>
                  <a:rPr lang="en" altLang="ko-KR" sz="1000" dirty="0">
                    <a:latin typeface="Arial" panose="020B0604020202020204" pitchFamily="34" charset="0"/>
                    <a:cs typeface="Arial" panose="020B0604020202020204" pitchFamily="34" charset="0"/>
                  </a:rPr>
                  <a:t> and the weights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𝑤</m:t>
                    </m:r>
                  </m:oMath>
                </a14:m>
                <a:r>
                  <a:rPr lang="en" altLang="ko-KR" sz="1000" dirty="0">
                    <a:latin typeface="Arial" panose="020B0604020202020204" pitchFamily="34" charset="0"/>
                    <a:cs typeface="Arial" panose="020B0604020202020204" pitchFamily="34" charset="0"/>
                  </a:rPr>
                  <a:t> within all the mixed operations(e.g. weights of the convolution filters)</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Objective</a:t>
                </a:r>
              </a:p>
              <a:p>
                <a:pPr lvl="1"/>
                <a14:m>
                  <m:oMathPara xmlns:m="http://schemas.openxmlformats.org/officeDocument/2006/math">
                    <m:oMathParaPr>
                      <m:jc m:val="centerGroup"/>
                    </m:oMathParaPr>
                    <m:oMath xmlns:m="http://schemas.openxmlformats.org/officeDocument/2006/math">
                      <m:func>
                        <m:funcPr>
                          <m:ctrlPr>
                            <a:rPr lang="en-US" altLang="ko-KR" sz="1000" b="0" i="1" smtClean="0">
                              <a:latin typeface="Cambria Math" panose="02040503050406030204" pitchFamily="18" charset="0"/>
                              <a:cs typeface="Arial" panose="020B0604020202020204" pitchFamily="34" charset="0"/>
                            </a:rPr>
                          </m:ctrlPr>
                        </m:funcPr>
                        <m:fName>
                          <m:limLow>
                            <m:limLowPr>
                              <m:ctrlPr>
                                <a:rPr lang="en-US" altLang="ko-KR" sz="1000" b="0" i="1" smtClean="0">
                                  <a:latin typeface="Cambria Math" panose="02040503050406030204" pitchFamily="18" charset="0"/>
                                  <a:cs typeface="Arial" panose="020B0604020202020204" pitchFamily="34" charset="0"/>
                                </a:rPr>
                              </m:ctrlPr>
                            </m:limLowPr>
                            <m:e>
                              <m:r>
                                <m:rPr>
                                  <m:sty m:val="p"/>
                                </m:rPr>
                                <a:rPr lang="en-US" altLang="ko-KR" sz="1000" b="0" i="0" smtClean="0">
                                  <a:latin typeface="Cambria Math" panose="02040503050406030204" pitchFamily="18" charset="0"/>
                                  <a:cs typeface="Arial" panose="020B0604020202020204" pitchFamily="34" charset="0"/>
                                </a:rPr>
                                <m:t>min</m:t>
                              </m:r>
                            </m:e>
                            <m:lim>
                              <m:r>
                                <a:rPr lang="en-US" altLang="ko-KR" sz="1000" b="0" i="1" smtClean="0">
                                  <a:latin typeface="Cambria Math" panose="02040503050406030204" pitchFamily="18" charset="0"/>
                                  <a:cs typeface="Arial" panose="020B0604020202020204" pitchFamily="34" charset="0"/>
                                </a:rPr>
                                <m:t>𝛼</m:t>
                              </m:r>
                            </m:lim>
                          </m:limLow>
                        </m:fName>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𝑣𝑎𝑙</m:t>
                              </m:r>
                            </m:sub>
                          </m:sSub>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𝑤</m:t>
                              </m:r>
                            </m:e>
                            <m:sup>
                              <m:r>
                                <a:rPr lang="en-US" altLang="ko-KR" sz="1000" b="0" i="1" smtClean="0">
                                  <a:latin typeface="Cambria Math" panose="02040503050406030204" pitchFamily="18" charset="0"/>
                                  <a:cs typeface="Arial" panose="020B0604020202020204" pitchFamily="34" charset="0"/>
                                </a:rPr>
                                <m:t>∗</m:t>
                              </m:r>
                            </m:sup>
                          </m:sSup>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𝛼</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𝛼</m:t>
                          </m:r>
                          <m:r>
                            <a:rPr lang="en-US" altLang="ko-KR" sz="1000" b="0" i="1" smtClean="0">
                              <a:latin typeface="Cambria Math" panose="02040503050406030204" pitchFamily="18" charset="0"/>
                              <a:cs typeface="Arial" panose="020B0604020202020204" pitchFamily="34" charset="0"/>
                            </a:rPr>
                            <m:t>)</m:t>
                          </m:r>
                        </m:e>
                      </m:func>
                    </m:oMath>
                  </m:oMathPara>
                </a14:m>
                <a:endParaRPr lang="en-US" altLang="ko-KR" sz="1000" b="0"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𝑠</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𝑡</m:t>
                      </m:r>
                      <m:r>
                        <a:rPr lang="en-US" altLang="ko-KR" sz="1000" b="0" i="1" smtClean="0">
                          <a:latin typeface="Cambria Math" panose="02040503050406030204" pitchFamily="18" charset="0"/>
                          <a:cs typeface="Arial" panose="020B0604020202020204" pitchFamily="34" charset="0"/>
                        </a:rPr>
                        <m:t>. </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𝑤</m:t>
                          </m:r>
                        </m:e>
                        <m:sup>
                          <m:r>
                            <a:rPr lang="en-US" altLang="ko-KR" sz="1000" b="0" i="1" smtClean="0">
                              <a:latin typeface="Cambria Math" panose="02040503050406030204" pitchFamily="18" charset="0"/>
                              <a:cs typeface="Arial" panose="020B0604020202020204" pitchFamily="34" charset="0"/>
                            </a:rPr>
                            <m:t>∗</m:t>
                          </m:r>
                        </m:sup>
                      </m:sSup>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𝛼</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𝑎𝑟𝑔𝑚𝑖</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𝑛</m:t>
                          </m:r>
                        </m:e>
                        <m:sub>
                          <m:r>
                            <a:rPr lang="en-US" altLang="ko-KR" sz="1000" b="0" i="1" smtClean="0">
                              <a:latin typeface="Cambria Math" panose="02040503050406030204" pitchFamily="18" charset="0"/>
                              <a:cs typeface="Arial" panose="020B0604020202020204" pitchFamily="34" charset="0"/>
                            </a:rPr>
                            <m:t>𝑤</m:t>
                          </m:r>
                        </m:sub>
                      </m:sSub>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𝑡𝑟𝑎𝑖𝑛</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𝑤</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𝛼</m:t>
                      </m:r>
                      <m:r>
                        <a:rPr lang="en-US" altLang="ko-KR" sz="1000" b="0" i="1" smtClean="0">
                          <a:latin typeface="Cambria Math" panose="02040503050406030204" pitchFamily="18" charset="0"/>
                          <a:cs typeface="Arial" panose="020B0604020202020204" pitchFamily="34" charset="0"/>
                        </a:rPr>
                        <m:t>)</m:t>
                      </m:r>
                    </m:oMath>
                  </m:oMathPara>
                </a14:m>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366995"/>
              </a:xfrm>
              <a:prstGeom prst="rect">
                <a:avLst/>
              </a:prstGeom>
              <a:blipFill>
                <a:blip r:embed="rId3"/>
                <a:stretch>
                  <a:fillRect l="-2007" t="-532" b="-1064"/>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520336AE-A52C-B443-9B8D-0F3EFEC94D36}"/>
              </a:ext>
            </a:extLst>
          </p:cNvPr>
          <p:cNvPicPr>
            <a:picLocks noChangeAspect="1"/>
          </p:cNvPicPr>
          <p:nvPr/>
        </p:nvPicPr>
        <p:blipFill>
          <a:blip r:embed="rId4"/>
          <a:stretch>
            <a:fillRect/>
          </a:stretch>
        </p:blipFill>
        <p:spPr>
          <a:xfrm>
            <a:off x="999083" y="1126092"/>
            <a:ext cx="2609850" cy="1208566"/>
          </a:xfrm>
          <a:prstGeom prst="rect">
            <a:avLst/>
          </a:prstGeom>
        </p:spPr>
      </p:pic>
    </p:spTree>
    <p:extLst>
      <p:ext uri="{BB962C8B-B14F-4D97-AF65-F5344CB8AC3E}">
        <p14:creationId xmlns:p14="http://schemas.microsoft.com/office/powerpoint/2010/main" val="1209069253"/>
      </p:ext>
    </p:extLst>
  </p:cSld>
  <p:clrMapOvr>
    <a:masterClrMapping/>
  </p:clrMapOvr>
  <p:transition>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DARTS: Differentiable architecture search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79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243289"/>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Results Analysis</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D6F10C10-FBCD-B94F-B38B-0152336C286E}"/>
              </a:ext>
            </a:extLst>
          </p:cNvPr>
          <p:cNvPicPr>
            <a:picLocks noChangeAspect="1"/>
          </p:cNvPicPr>
          <p:nvPr/>
        </p:nvPicPr>
        <p:blipFill>
          <a:blip r:embed="rId3"/>
          <a:stretch>
            <a:fillRect/>
          </a:stretch>
        </p:blipFill>
        <p:spPr>
          <a:xfrm>
            <a:off x="527823" y="587375"/>
            <a:ext cx="3552370" cy="762000"/>
          </a:xfrm>
          <a:prstGeom prst="rect">
            <a:avLst/>
          </a:prstGeom>
        </p:spPr>
      </p:pic>
      <p:pic>
        <p:nvPicPr>
          <p:cNvPr id="11" name="그림 10">
            <a:extLst>
              <a:ext uri="{FF2B5EF4-FFF2-40B4-BE49-F238E27FC236}">
                <a16:creationId xmlns:a16="http://schemas.microsoft.com/office/drawing/2014/main" id="{57121783-294E-ED4C-97A8-59B905C82C64}"/>
              </a:ext>
            </a:extLst>
          </p:cNvPr>
          <p:cNvPicPr>
            <a:picLocks noChangeAspect="1"/>
          </p:cNvPicPr>
          <p:nvPr/>
        </p:nvPicPr>
        <p:blipFill>
          <a:blip r:embed="rId4"/>
          <a:stretch>
            <a:fillRect/>
          </a:stretch>
        </p:blipFill>
        <p:spPr>
          <a:xfrm>
            <a:off x="886072" y="1730375"/>
            <a:ext cx="2837956" cy="1392809"/>
          </a:xfrm>
          <a:prstGeom prst="rect">
            <a:avLst/>
          </a:prstGeom>
        </p:spPr>
      </p:pic>
    </p:spTree>
    <p:extLst>
      <p:ext uri="{BB962C8B-B14F-4D97-AF65-F5344CB8AC3E}">
        <p14:creationId xmlns:p14="http://schemas.microsoft.com/office/powerpoint/2010/main" val="1161872468"/>
      </p:ext>
    </p:extLst>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How a causal model generates data?</a:t>
            </a:r>
            <a:endParaRPr lang="en"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1823063"/>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In a causal model, we generate data in two sequential steps</a:t>
                </a:r>
              </a:p>
              <a:p>
                <a:pPr marL="698500" lvl="1" indent="-228600">
                  <a:spcBef>
                    <a:spcPts val="95"/>
                  </a:spcBef>
                  <a:buFont typeface="+mj-lt"/>
                  <a:buAutoNum type="arabicPeriod"/>
                  <a:tabLst>
                    <a:tab pos="224154" algn="l"/>
                  </a:tabLst>
                </a:pPr>
                <a:r>
                  <a:rPr lang="en" altLang="ko-KR" sz="900" dirty="0">
                    <a:latin typeface="Arial"/>
                    <a:cs typeface="Arial"/>
                  </a:rPr>
                  <a:t>Pick the hidden states from their prior distribution</a:t>
                </a:r>
              </a:p>
              <a:p>
                <a:pPr marL="698500" lvl="1" indent="-228600">
                  <a:spcBef>
                    <a:spcPts val="95"/>
                  </a:spcBef>
                  <a:buFont typeface="+mj-lt"/>
                  <a:buAutoNum type="arabicPeriod"/>
                  <a:tabLst>
                    <a:tab pos="224154" algn="l"/>
                  </a:tabLst>
                </a:pPr>
                <a:r>
                  <a:rPr lang="en" altLang="ko-KR" sz="900" dirty="0">
                    <a:latin typeface="Arial"/>
                    <a:cs typeface="Arial"/>
                  </a:rPr>
                  <a:t>Then pick the visible states from their conditional distribution given the hidden states</a:t>
                </a:r>
              </a:p>
              <a:p>
                <a:pPr marL="698500" lvl="1" indent="-228600">
                  <a:spcBef>
                    <a:spcPts val="95"/>
                  </a:spcBef>
                  <a:buFont typeface="+mj-lt"/>
                  <a:buAutoNum type="arabicPeriod"/>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The probability of generating a visible vector, </a:t>
                </a:r>
                <a14:m>
                  <m:oMath xmlns:m="http://schemas.openxmlformats.org/officeDocument/2006/math">
                    <m:r>
                      <a:rPr lang="en-US" altLang="ko-KR" sz="900" b="0" i="1" smtClean="0">
                        <a:latin typeface="Cambria Math" panose="02040503050406030204" pitchFamily="18" charset="0"/>
                        <a:cs typeface="Arial"/>
                      </a:rPr>
                      <m:t>𝑣</m:t>
                    </m:r>
                  </m:oMath>
                </a14:m>
                <a:r>
                  <a:rPr lang="en" altLang="ko-KR" sz="900" dirty="0">
                    <a:latin typeface="Arial"/>
                    <a:cs typeface="Arial"/>
                  </a:rPr>
                  <a:t> is computed by summing over all possible hidden states.</a:t>
                </a:r>
              </a:p>
              <a:p>
                <a:pPr marL="641350" lvl="1" indent="-171450">
                  <a:spcBef>
                    <a:spcPts val="95"/>
                  </a:spcBef>
                  <a:buFont typeface="Arial" panose="020B0604020202020204" pitchFamily="34" charset="0"/>
                  <a:buChar char="•"/>
                  <a:tabLst>
                    <a:tab pos="224154" algn="l"/>
                  </a:tabLst>
                </a:pPr>
                <a:r>
                  <a:rPr lang="en" altLang="ko-KR" sz="900" dirty="0">
                    <a:latin typeface="Arial"/>
                    <a:cs typeface="Arial"/>
                  </a:rPr>
                  <a:t>Each hidden state is an “explanation” of v</a:t>
                </a:r>
              </a:p>
              <a:p>
                <a:pPr marL="469900" lvl="1">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900" b="0" i="1" smtClean="0">
                          <a:latin typeface="Cambria Math" panose="02040503050406030204" pitchFamily="18" charset="0"/>
                          <a:cs typeface="Arial"/>
                        </a:rPr>
                        <m:t>𝑝</m:t>
                      </m:r>
                      <m:d>
                        <m:dPr>
                          <m:ctrlPr>
                            <a:rPr lang="en-US" altLang="ko-KR" sz="900" b="0" i="1" smtClean="0">
                              <a:latin typeface="Cambria Math" panose="02040503050406030204" pitchFamily="18" charset="0"/>
                              <a:cs typeface="Arial"/>
                            </a:rPr>
                          </m:ctrlPr>
                        </m:dPr>
                        <m:e>
                          <m:r>
                            <a:rPr lang="en-US" altLang="ko-KR" sz="900" b="0" i="1" smtClean="0">
                              <a:latin typeface="Cambria Math" panose="02040503050406030204" pitchFamily="18" charset="0"/>
                              <a:cs typeface="Arial"/>
                            </a:rPr>
                            <m:t>𝑣</m:t>
                          </m:r>
                        </m:e>
                      </m:d>
                      <m:r>
                        <a:rPr lang="en-US" altLang="ko-KR" sz="900" b="0" i="1" smtClean="0">
                          <a:latin typeface="Cambria Math" panose="02040503050406030204" pitchFamily="18" charset="0"/>
                          <a:cs typeface="Arial"/>
                        </a:rPr>
                        <m:t>=</m:t>
                      </m:r>
                      <m:nary>
                        <m:naryPr>
                          <m:chr m:val="∑"/>
                          <m:supHide m:val="on"/>
                          <m:ctrlPr>
                            <a:rPr lang="en-US" altLang="ko-KR" sz="900" b="0" i="1" smtClean="0">
                              <a:latin typeface="Cambria Math" panose="02040503050406030204" pitchFamily="18" charset="0"/>
                              <a:cs typeface="Arial"/>
                            </a:rPr>
                          </m:ctrlPr>
                        </m:naryPr>
                        <m:sub>
                          <m:r>
                            <a:rPr lang="en-US" altLang="ko-KR" sz="900" b="0" i="1" smtClean="0">
                              <a:latin typeface="Cambria Math" panose="02040503050406030204" pitchFamily="18" charset="0"/>
                              <a:cs typeface="Arial"/>
                            </a:rPr>
                            <m:t>h</m:t>
                          </m:r>
                        </m:sub>
                        <m:sup/>
                        <m:e>
                          <m:r>
                            <a:rPr lang="en-US" altLang="ko-KR" sz="900" b="0" i="1" smtClean="0">
                              <a:latin typeface="Cambria Math" panose="02040503050406030204" pitchFamily="18" charset="0"/>
                              <a:cs typeface="Arial"/>
                            </a:rPr>
                            <m:t>𝑝</m:t>
                          </m:r>
                          <m:d>
                            <m:dPr>
                              <m:ctrlPr>
                                <a:rPr lang="en-US" altLang="ko-KR" sz="900" b="0" i="1" smtClean="0">
                                  <a:latin typeface="Cambria Math" panose="02040503050406030204" pitchFamily="18" charset="0"/>
                                  <a:cs typeface="Arial"/>
                                </a:rPr>
                              </m:ctrlPr>
                            </m:dPr>
                            <m:e>
                              <m:r>
                                <a:rPr lang="en-US" altLang="ko-KR" sz="900" b="0" i="1" smtClean="0">
                                  <a:latin typeface="Cambria Math" panose="02040503050406030204" pitchFamily="18" charset="0"/>
                                  <a:cs typeface="Arial"/>
                                </a:rPr>
                                <m:t>h</m:t>
                              </m:r>
                            </m:e>
                          </m:d>
                          <m:r>
                            <a:rPr lang="en-US" altLang="ko-KR" sz="900" b="0" i="1" smtClean="0">
                              <a:latin typeface="Cambria Math" panose="02040503050406030204" pitchFamily="18" charset="0"/>
                              <a:cs typeface="Arial"/>
                            </a:rPr>
                            <m:t>𝑝</m:t>
                          </m:r>
                          <m:r>
                            <a:rPr lang="en-US" altLang="ko-KR" sz="900" b="0" i="1" smtClean="0">
                              <a:latin typeface="Cambria Math" panose="02040503050406030204" pitchFamily="18" charset="0"/>
                              <a:cs typeface="Arial"/>
                            </a:rPr>
                            <m:t>(</m:t>
                          </m:r>
                          <m:r>
                            <a:rPr lang="en-US" altLang="ko-KR" sz="900" b="0" i="1" smtClean="0">
                              <a:latin typeface="Cambria Math" panose="02040503050406030204" pitchFamily="18" charset="0"/>
                              <a:cs typeface="Arial"/>
                            </a:rPr>
                            <m:t>𝑣</m:t>
                          </m:r>
                          <m:r>
                            <a:rPr lang="en-US" altLang="ko-KR" sz="900" b="0" i="1" smtClean="0">
                              <a:latin typeface="Cambria Math" panose="02040503050406030204" pitchFamily="18" charset="0"/>
                              <a:cs typeface="Arial"/>
                            </a:rPr>
                            <m:t>|</m:t>
                          </m:r>
                          <m:r>
                            <a:rPr lang="en-US" altLang="ko-KR" sz="900" b="0" i="1" smtClean="0">
                              <a:latin typeface="Cambria Math" panose="02040503050406030204" pitchFamily="18" charset="0"/>
                              <a:cs typeface="Arial"/>
                            </a:rPr>
                            <m:t>h</m:t>
                          </m:r>
                          <m:r>
                            <a:rPr lang="en-US" altLang="ko-KR" sz="900" b="0" i="1" smtClean="0">
                              <a:latin typeface="Cambria Math" panose="02040503050406030204" pitchFamily="18" charset="0"/>
                              <a:cs typeface="Arial"/>
                            </a:rPr>
                            <m:t>)</m:t>
                          </m:r>
                        </m:e>
                      </m:nary>
                    </m:oMath>
                  </m:oMathPara>
                </a14:m>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1823063"/>
              </a:xfrm>
              <a:prstGeom prst="rect">
                <a:avLst/>
              </a:prstGeom>
              <a:blipFill>
                <a:blip r:embed="rId3"/>
                <a:stretch>
                  <a:fillRect l="-1333" t="-690" r="-1333" b="-20000"/>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11" name="그림 10" descr="시계, 개체이(가) 표시된 사진&#10;&#10;&#10;&#10;자동 생성된 설명">
            <a:extLst>
              <a:ext uri="{FF2B5EF4-FFF2-40B4-BE49-F238E27FC236}">
                <a16:creationId xmlns:a16="http://schemas.microsoft.com/office/drawing/2014/main" id="{651713EB-4EF9-3E4C-9A47-C4ECE5B58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188" y="2194053"/>
            <a:ext cx="1415639" cy="848221"/>
          </a:xfrm>
          <a:prstGeom prst="rect">
            <a:avLst/>
          </a:prstGeom>
        </p:spPr>
      </p:pic>
    </p:spTree>
    <p:extLst>
      <p:ext uri="{BB962C8B-B14F-4D97-AF65-F5344CB8AC3E}">
        <p14:creationId xmlns:p14="http://schemas.microsoft.com/office/powerpoint/2010/main" val="2166895690"/>
      </p:ext>
    </p:extLst>
  </p:cSld>
  <p:clrMapOvr>
    <a:masterClrMapping/>
  </p:clrMapOvr>
  <p:transition>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Neural architecture optimization</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80</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2050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Another approach to solve NAS using regression method is to use the continuous nature of latent space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[11] Luo et al. introduced a new method using encoder-decoder scheme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Search space is similar to the </a:t>
            </a:r>
            <a:r>
              <a:rPr lang="en" altLang="ko-KR" sz="1000" dirty="0" err="1">
                <a:latin typeface="Arial" panose="020B0604020202020204" pitchFamily="34" charset="0"/>
                <a:cs typeface="Arial" panose="020B0604020202020204" pitchFamily="34" charset="0"/>
              </a:rPr>
              <a:t>NASNet</a:t>
            </a:r>
            <a:r>
              <a:rPr lang="en" altLang="ko-KR" sz="1000" dirty="0">
                <a:latin typeface="Arial" panose="020B0604020202020204" pitchFamily="34" charset="0"/>
                <a:cs typeface="Arial" panose="020B0604020202020204" pitchFamily="34" charset="0"/>
              </a:rPr>
              <a:t> search space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The algorithm embeds a network structure into latent continuous space and predict the accuracy of it </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Three components are included</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Encoder</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Decoder</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Performance predictor</a:t>
            </a:r>
          </a:p>
        </p:txBody>
      </p:sp>
    </p:spTree>
    <p:extLst>
      <p:ext uri="{BB962C8B-B14F-4D97-AF65-F5344CB8AC3E}">
        <p14:creationId xmlns:p14="http://schemas.microsoft.com/office/powerpoint/2010/main" val="1045345022"/>
      </p:ext>
    </p:extLst>
  </p:cSld>
  <p:clrMapOvr>
    <a:masterClrMapping/>
  </p:clrMapOvr>
  <p:transition>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Neural architecture optimization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98532"/>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Encoder</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Denoted as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𝐸</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ℰ</m:t>
                    </m:r>
                  </m:oMath>
                </a14:m>
                <a:r>
                  <a:rPr lang="en" altLang="ko-KR" sz="1000" dirty="0">
                    <a:latin typeface="Arial" panose="020B0604020202020204" pitchFamily="34" charset="0"/>
                    <a:cs typeface="Arial" panose="020B0604020202020204" pitchFamily="34" charset="0"/>
                  </a:rPr>
                  <a:t>, the encoder maps the string describing an architecture to continuous space(</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𝑒</m:t>
                        </m:r>
                      </m:e>
                      <m:sub>
                        <m:r>
                          <a:rPr lang="en-US" altLang="ko-KR" sz="1000" b="0" i="1" smtClean="0">
                            <a:latin typeface="Cambria Math" panose="02040503050406030204" pitchFamily="18" charset="0"/>
                            <a:cs typeface="Arial" panose="020B0604020202020204" pitchFamily="34" charset="0"/>
                          </a:rPr>
                          <m:t>𝑥</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𝐸</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oMath>
                </a14:m>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LSTM as the basic model of encoder</a:t>
                </a:r>
              </a:p>
              <a:p>
                <a:pPr marL="1085850" lvl="2" indent="-171450">
                  <a:buFont typeface="Arial" panose="020B0604020202020204" pitchFamily="34" charset="0"/>
                  <a:buChar char="•"/>
                </a:pP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𝑒</m:t>
                        </m:r>
                      </m:e>
                      <m:sub>
                        <m:r>
                          <a:rPr lang="en-US" altLang="ko-KR" sz="1000" b="0" i="1" smtClean="0">
                            <a:latin typeface="Cambria Math" panose="02040503050406030204" pitchFamily="18" charset="0"/>
                            <a:cs typeface="Arial" panose="020B0604020202020204" pitchFamily="34" charset="0"/>
                          </a:rPr>
                          <m:t>𝑥</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h</m:t>
                        </m:r>
                      </m:e>
                      <m:sub>
                        <m:r>
                          <a:rPr lang="en-US" altLang="ko-KR" sz="1000" b="0" i="1" smtClean="0">
                            <a:latin typeface="Cambria Math" panose="02040503050406030204" pitchFamily="18" charset="0"/>
                            <a:cs typeface="Arial" panose="020B0604020202020204" pitchFamily="34" charset="0"/>
                          </a:rPr>
                          <m:t>1</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h</m:t>
                        </m:r>
                      </m:e>
                      <m:sub>
                        <m:r>
                          <a:rPr lang="en-US" altLang="ko-KR" sz="1000" b="0" i="1" smtClean="0">
                            <a:latin typeface="Cambria Math" panose="02040503050406030204" pitchFamily="18" charset="0"/>
                            <a:cs typeface="Arial" panose="020B0604020202020204" pitchFamily="34" charset="0"/>
                          </a:rPr>
                          <m:t>𝑇</m:t>
                        </m:r>
                      </m:sub>
                    </m:sSub>
                    <m:r>
                      <a:rPr lang="en-US" altLang="ko-KR" sz="1000" b="0" i="1" smtClean="0">
                        <a:latin typeface="Cambria Math" panose="02040503050406030204" pitchFamily="18" charset="0"/>
                        <a:cs typeface="Arial" panose="020B0604020202020204" pitchFamily="34" charset="0"/>
                      </a:rPr>
                      <m:t>}</m:t>
                    </m:r>
                  </m:oMath>
                </a14:m>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Decoder</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Denoted as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𝐷</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ℰ</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oMath>
                </a14:m>
                <a:r>
                  <a:rPr lang="en" altLang="ko-KR" sz="1000" dirty="0">
                    <a:latin typeface="Arial" panose="020B0604020202020204" pitchFamily="34" charset="0"/>
                    <a:cs typeface="Arial" panose="020B0604020202020204" pitchFamily="34" charset="0"/>
                  </a:rPr>
                  <a:t>,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𝐷</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𝑒</m:t>
                            </m:r>
                          </m:e>
                          <m:sub>
                            <m:r>
                              <a:rPr lang="en-US" altLang="ko-KR" sz="1000" b="0" i="1" smtClean="0">
                                <a:latin typeface="Cambria Math" panose="02040503050406030204" pitchFamily="18" charset="0"/>
                                <a:cs typeface="Arial" panose="020B0604020202020204" pitchFamily="34" charset="0"/>
                              </a:rPr>
                              <m:t>𝑥</m:t>
                            </m:r>
                          </m:sub>
                        </m:sSub>
                      </m:e>
                    </m:d>
                  </m:oMath>
                </a14:m>
                <a:r>
                  <a:rPr lang="en" altLang="ko-KR" sz="1000" dirty="0">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We set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𝐷</m:t>
                    </m:r>
                  </m:oMath>
                </a14:m>
                <a:r>
                  <a:rPr lang="en" altLang="ko-KR" sz="1000" dirty="0">
                    <a:latin typeface="Arial" panose="020B0604020202020204" pitchFamily="34" charset="0"/>
                    <a:cs typeface="Arial" panose="020B0604020202020204" pitchFamily="34" charset="0"/>
                  </a:rPr>
                  <a:t> as an LSTM model with the initial hidden state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0</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h</m:t>
                        </m:r>
                      </m:e>
                      <m:sub>
                        <m:r>
                          <a:rPr lang="en-US" altLang="ko-KR" sz="1000" b="0" i="1" smtClean="0">
                            <a:latin typeface="Cambria Math" panose="02040503050406030204" pitchFamily="18" charset="0"/>
                            <a:cs typeface="Arial" panose="020B0604020202020204" pitchFamily="34" charset="0"/>
                          </a:rPr>
                          <m:t>𝑇</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oMath>
                </a14:m>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Attention mechanism is leveraged :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𝑐𝑡</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𝑟</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𝐹</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h</m:t>
                        </m:r>
                      </m:e>
                      <m:sub>
                        <m:r>
                          <a:rPr lang="en-US" altLang="ko-KR" sz="1000" b="0" i="1" smtClean="0">
                            <a:latin typeface="Cambria Math" panose="02040503050406030204" pitchFamily="18" charset="0"/>
                            <a:cs typeface="Arial" panose="020B0604020202020204" pitchFamily="34" charset="0"/>
                          </a:rPr>
                          <m:t>1</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h</m:t>
                        </m:r>
                      </m:e>
                      <m:sub>
                        <m:r>
                          <a:rPr lang="en-US" altLang="ko-KR" sz="1000" b="0" i="1" smtClean="0">
                            <a:latin typeface="Cambria Math" panose="02040503050406030204" pitchFamily="18" charset="0"/>
                            <a:cs typeface="Arial" panose="020B0604020202020204" pitchFamily="34" charset="0"/>
                          </a:rPr>
                          <m:t>𝑡</m:t>
                        </m:r>
                      </m:sub>
                    </m:sSub>
                    <m:r>
                      <a:rPr lang="en-US" altLang="ko-KR" sz="1000" b="0" i="1" smtClean="0">
                        <a:latin typeface="Cambria Math" panose="02040503050406030204" pitchFamily="18" charset="0"/>
                        <a:cs typeface="Arial" panose="020B0604020202020204" pitchFamily="34" charset="0"/>
                      </a:rPr>
                      <m:t>)</m:t>
                    </m:r>
                  </m:oMath>
                </a14:m>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1000" b="0" i="1" smtClean="0">
                        <a:latin typeface="Cambria Math" panose="02040503050406030204" pitchFamily="18" charset="0"/>
                        <a:cs typeface="Arial" panose="020B0604020202020204" pitchFamily="34" charset="0"/>
                      </a:rPr>
                      <m:t>𝐷</m:t>
                    </m:r>
                  </m:oMath>
                </a14:m>
                <a:r>
                  <a:rPr lang="en" altLang="ko-KR" sz="1000" dirty="0">
                    <a:latin typeface="Arial" panose="020B0604020202020204" pitchFamily="34" charset="0"/>
                    <a:cs typeface="Arial" panose="020B0604020202020204" pitchFamily="34" charset="0"/>
                  </a:rPr>
                  <a:t>, then induces a factorized distribution</a:t>
                </a:r>
              </a:p>
              <a:p>
                <a:pPr lvl="2"/>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𝑃</m:t>
                          </m:r>
                        </m:e>
                        <m:sub>
                          <m:r>
                            <a:rPr lang="en-US" altLang="ko-KR" sz="1000" b="0" i="1" smtClean="0">
                              <a:latin typeface="Cambria Math" panose="02040503050406030204" pitchFamily="18" charset="0"/>
                              <a:cs typeface="Arial" panose="020B0604020202020204" pitchFamily="34" charset="0"/>
                            </a:rPr>
                            <m:t>𝐷</m:t>
                          </m:r>
                        </m:sub>
                      </m:sSub>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𝑒</m:t>
                              </m:r>
                            </m:e>
                            <m:sub>
                              <m:r>
                                <a:rPr lang="en-US" altLang="ko-KR" sz="1000" b="0" i="1" smtClean="0">
                                  <a:latin typeface="Cambria Math" panose="02040503050406030204" pitchFamily="18" charset="0"/>
                                  <a:cs typeface="Arial" panose="020B0604020202020204" pitchFamily="34" charset="0"/>
                                </a:rPr>
                                <m:t>𝑥</m:t>
                              </m:r>
                            </m:sub>
                          </m:sSub>
                        </m:e>
                      </m:d>
                      <m:r>
                        <a:rPr lang="en-US" altLang="ko-KR" sz="1000" b="0" i="1" smtClean="0">
                          <a:latin typeface="Cambria Math" panose="02040503050406030204" pitchFamily="18" charset="0"/>
                          <a:cs typeface="Arial" panose="020B0604020202020204" pitchFamily="34" charset="0"/>
                        </a:rPr>
                        <m:t>=</m:t>
                      </m:r>
                      <m:nary>
                        <m:naryPr>
                          <m:chr m:val="∏"/>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𝑟</m:t>
                          </m:r>
                          <m:r>
                            <a:rPr lang="en-US" altLang="ko-KR" sz="1000" b="0" i="1" smtClean="0">
                              <a:latin typeface="Cambria Math" panose="02040503050406030204" pitchFamily="18" charset="0"/>
                              <a:cs typeface="Arial" panose="020B0604020202020204" pitchFamily="34" charset="0"/>
                            </a:rPr>
                            <m:t>=1</m:t>
                          </m:r>
                        </m:sub>
                        <m:sup>
                          <m:r>
                            <a:rPr lang="en-US" altLang="ko-KR" sz="1000" b="0" i="1" smtClean="0">
                              <a:latin typeface="Cambria Math" panose="02040503050406030204" pitchFamily="18" charset="0"/>
                              <a:cs typeface="Arial" panose="020B0604020202020204" pitchFamily="34" charset="0"/>
                            </a:rPr>
                            <m:t>𝑇</m:t>
                          </m:r>
                        </m:sup>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𝑃</m:t>
                              </m:r>
                            </m:e>
                            <m:sub>
                              <m:r>
                                <a:rPr lang="en-US" altLang="ko-KR" sz="1000" b="0" i="1" smtClean="0">
                                  <a:latin typeface="Cambria Math" panose="02040503050406030204" pitchFamily="18" charset="0"/>
                                  <a:cs typeface="Arial" panose="020B0604020202020204" pitchFamily="34" charset="0"/>
                                </a:rPr>
                                <m:t>𝐷</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𝑟</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𝑒</m:t>
                              </m:r>
                            </m:e>
                            <m:sub>
                              <m:r>
                                <a:rPr lang="en-US" altLang="ko-KR" sz="1000" b="0" i="1" smtClean="0">
                                  <a:latin typeface="Cambria Math" panose="02040503050406030204" pitchFamily="18" charset="0"/>
                                  <a:cs typeface="Arial" panose="020B0604020202020204" pitchFamily="34" charset="0"/>
                                </a:rPr>
                                <m:t>𝑥</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&lt;</m:t>
                              </m:r>
                              <m:r>
                                <a:rPr lang="en-US" altLang="ko-KR" sz="1000" b="0" i="1" smtClean="0">
                                  <a:latin typeface="Cambria Math" panose="02040503050406030204" pitchFamily="18" charset="0"/>
                                  <a:cs typeface="Arial" panose="020B0604020202020204" pitchFamily="34" charset="0"/>
                                </a:rPr>
                                <m:t>𝑟</m:t>
                              </m:r>
                            </m:sub>
                          </m:sSub>
                          <m:r>
                            <a:rPr lang="en-US" altLang="ko-KR" sz="1000" b="0" i="1" smtClean="0">
                              <a:latin typeface="Cambria Math" panose="02040503050406030204" pitchFamily="18" charset="0"/>
                              <a:cs typeface="Arial" panose="020B0604020202020204" pitchFamily="34" charset="0"/>
                            </a:rPr>
                            <m:t>)</m:t>
                          </m:r>
                        </m:e>
                      </m:nary>
                    </m:oMath>
                  </m:oMathPara>
                </a14:m>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598532"/>
              </a:xfrm>
              <a:prstGeom prst="rect">
                <a:avLst/>
              </a:prstGeom>
              <a:blipFill>
                <a:blip r:embed="rId3"/>
                <a:stretch>
                  <a:fillRect l="-2007" t="-485" r="-2007" b="-22816"/>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93811042"/>
      </p:ext>
    </p:extLst>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Neural architecture optimization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67688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Performance predictor</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Denoted as </a:t>
                </a:r>
                <a14:m>
                  <m:oMath xmlns:m="http://schemas.openxmlformats.org/officeDocument/2006/math">
                    <m:r>
                      <a:rPr lang="en-US" altLang="ko-KR" sz="1000" i="1">
                        <a:latin typeface="Cambria Math" panose="02040503050406030204" pitchFamily="18" charset="0"/>
                        <a:cs typeface="Arial" panose="020B0604020202020204" pitchFamily="34" charset="0"/>
                      </a:rPr>
                      <m:t>𝑓</m:t>
                    </m:r>
                    <m:r>
                      <a:rPr lang="en-US" altLang="ko-KR" sz="1000" i="1">
                        <a:latin typeface="Cambria Math" panose="02040503050406030204" pitchFamily="18" charset="0"/>
                        <a:cs typeface="Arial" panose="020B0604020202020204" pitchFamily="34" charset="0"/>
                      </a:rPr>
                      <m:t> :</m:t>
                    </m:r>
                    <m:r>
                      <a:rPr lang="en-US" altLang="ko-KR" sz="1000" i="1">
                        <a:latin typeface="Cambria Math" panose="02040503050406030204" pitchFamily="18" charset="0"/>
                        <a:cs typeface="Arial" panose="020B0604020202020204" pitchFamily="34" charset="0"/>
                      </a:rPr>
                      <m:t>ℰ</m:t>
                    </m:r>
                    <m:r>
                      <a:rPr lang="en-US" altLang="ko-KR" sz="1000" i="1">
                        <a:latin typeface="Cambria Math" panose="02040503050406030204" pitchFamily="18" charset="0"/>
                        <a:cs typeface="Arial" panose="020B0604020202020204" pitchFamily="34" charset="0"/>
                      </a:rPr>
                      <m:t>→</m:t>
                    </m:r>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ℝ</m:t>
                        </m:r>
                      </m:e>
                      <m:sup>
                        <m:r>
                          <a:rPr lang="en-US" altLang="ko-KR" sz="1000" i="1">
                            <a:latin typeface="Cambria Math" panose="02040503050406030204" pitchFamily="18" charset="0"/>
                            <a:cs typeface="Arial" panose="020B0604020202020204" pitchFamily="34" charset="0"/>
                          </a:rPr>
                          <m:t>+</m:t>
                        </m:r>
                      </m:sup>
                    </m:sSup>
                  </m:oMath>
                </a14:m>
                <a:r>
                  <a:rPr lang="en" altLang="ko-KR" sz="1000" dirty="0">
                    <a:latin typeface="Arial" panose="020B0604020202020204" pitchFamily="34" charset="0"/>
                    <a:cs typeface="Arial" panose="020B0604020202020204" pitchFamily="34" charset="0"/>
                  </a:rPr>
                  <a:t>, the performance predictor maps </a:t>
                </a:r>
                <a14:m>
                  <m:oMath xmlns:m="http://schemas.openxmlformats.org/officeDocument/2006/math">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𝑒</m:t>
                        </m:r>
                      </m:e>
                      <m:sub>
                        <m:r>
                          <a:rPr lang="en-US" altLang="ko-KR" sz="1000" i="1">
                            <a:latin typeface="Cambria Math" panose="02040503050406030204" pitchFamily="18" charset="0"/>
                            <a:cs typeface="Arial" panose="020B0604020202020204" pitchFamily="34" charset="0"/>
                          </a:rPr>
                          <m:t>𝑥</m:t>
                        </m:r>
                      </m:sub>
                    </m:sSub>
                  </m:oMath>
                </a14:m>
                <a:r>
                  <a:rPr lang="en" altLang="ko-KR" sz="1000" dirty="0">
                    <a:latin typeface="Arial" panose="020B0604020202020204" pitchFamily="34" charset="0"/>
                    <a:cs typeface="Arial" panose="020B0604020202020204" pitchFamily="34" charset="0"/>
                  </a:rPr>
                  <a:t> to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𝑥</m:t>
                        </m:r>
                      </m:sub>
                    </m:sSub>
                  </m:oMath>
                </a14:m>
                <a:r>
                  <a:rPr lang="en" altLang="ko-KR" sz="1000" dirty="0">
                    <a:latin typeface="Arial" panose="020B0604020202020204" pitchFamily="34" charset="0"/>
                    <a:cs typeface="Arial" panose="020B0604020202020204" pitchFamily="34" charset="0"/>
                  </a:rPr>
                  <a:t>, the accuracy of the network</a:t>
                </a:r>
              </a:p>
              <a:p>
                <a:pPr lvl="2"/>
                <a14:m>
                  <m:oMathPara xmlns:m="http://schemas.openxmlformats.org/officeDocument/2006/math">
                    <m:oMathParaPr>
                      <m:jc m:val="centerGroup"/>
                    </m:oMathParaPr>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𝑥</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acc>
                            <m:accPr>
                              <m:chr m:val="̅"/>
                              <m:ctrlPr>
                                <a:rPr lang="en-US" altLang="ko-KR" sz="1000" b="0" i="1" smtClean="0">
                                  <a:latin typeface="Cambria Math" panose="02040503050406030204" pitchFamily="18" charset="0"/>
                                  <a:cs typeface="Arial" panose="020B0604020202020204" pitchFamily="34" charset="0"/>
                                </a:rPr>
                              </m:ctrlPr>
                            </m:accPr>
                            <m:e>
                              <m:r>
                                <a:rPr lang="en-US" altLang="ko-KR" sz="1000" b="0" i="1" smtClean="0">
                                  <a:latin typeface="Cambria Math" panose="02040503050406030204" pitchFamily="18" charset="0"/>
                                  <a:cs typeface="Arial" panose="020B0604020202020204" pitchFamily="34" charset="0"/>
                                </a:rPr>
                                <m:t>𝑒</m:t>
                              </m:r>
                            </m:e>
                          </m:acc>
                        </m:e>
                        <m:sub>
                          <m:r>
                            <a:rPr lang="en-US" altLang="ko-KR" sz="1000" b="0" i="1" smtClean="0">
                              <a:latin typeface="Cambria Math" panose="02040503050406030204" pitchFamily="18" charset="0"/>
                              <a:cs typeface="Arial" panose="020B0604020202020204" pitchFamily="34" charset="0"/>
                            </a:rPr>
                            <m:t>𝑥</m:t>
                          </m:r>
                        </m:sub>
                      </m:sSub>
                      <m:r>
                        <a:rPr lang="en-US" altLang="ko-KR" sz="1000" b="0" i="1" smtClean="0">
                          <a:latin typeface="Cambria Math" panose="02040503050406030204" pitchFamily="18" charset="0"/>
                          <a:cs typeface="Arial" panose="020B0604020202020204" pitchFamily="34" charset="0"/>
                        </a:rPr>
                        <m:t>=</m:t>
                      </m:r>
                      <m:f>
                        <m:fPr>
                          <m:ctrlPr>
                            <a:rPr lang="en-US" altLang="ko-KR" sz="1000" b="0" i="1" smtClean="0">
                              <a:latin typeface="Cambria Math" panose="02040503050406030204" pitchFamily="18" charset="0"/>
                              <a:cs typeface="Arial" panose="020B0604020202020204" pitchFamily="34" charset="0"/>
                            </a:rPr>
                          </m:ctrlPr>
                        </m:fPr>
                        <m:num>
                          <m:r>
                            <a:rPr lang="en-US" altLang="ko-KR" sz="1000" b="0" i="1" smtClean="0">
                              <a:latin typeface="Cambria Math" panose="02040503050406030204" pitchFamily="18" charset="0"/>
                              <a:cs typeface="Arial" panose="020B0604020202020204" pitchFamily="34" charset="0"/>
                            </a:rPr>
                            <m:t>1</m:t>
                          </m:r>
                        </m:num>
                        <m:den>
                          <m:r>
                            <a:rPr lang="en-US" altLang="ko-KR" sz="1000" b="0" i="1" smtClean="0">
                              <a:latin typeface="Cambria Math" panose="02040503050406030204" pitchFamily="18" charset="0"/>
                              <a:cs typeface="Arial" panose="020B0604020202020204" pitchFamily="34" charset="0"/>
                            </a:rPr>
                            <m:t>𝑇</m:t>
                          </m:r>
                        </m:den>
                      </m:f>
                      <m:nary>
                        <m:naryPr>
                          <m:chr m:val="∑"/>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𝑡</m:t>
                          </m:r>
                        </m:sub>
                        <m:sup>
                          <m:r>
                            <a:rPr lang="en-US" altLang="ko-KR" sz="1000" b="0" i="1" smtClean="0">
                              <a:latin typeface="Cambria Math" panose="02040503050406030204" pitchFamily="18" charset="0"/>
                              <a:cs typeface="Arial" panose="020B0604020202020204" pitchFamily="34" charset="0"/>
                            </a:rPr>
                            <m:t>𝑇</m:t>
                          </m:r>
                        </m:sup>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h</m:t>
                              </m:r>
                            </m:e>
                            <m:sub>
                              <m:r>
                                <a:rPr lang="en-US" altLang="ko-KR" sz="1000" b="0" i="1" smtClean="0">
                                  <a:latin typeface="Cambria Math" panose="02040503050406030204" pitchFamily="18" charset="0"/>
                                  <a:cs typeface="Arial" panose="020B0604020202020204" pitchFamily="34" charset="0"/>
                                </a:rPr>
                                <m:t>𝑡</m:t>
                              </m:r>
                            </m:sub>
                          </m:sSub>
                          <m:r>
                            <a:rPr lang="en-US" altLang="ko-KR" sz="1000" b="0" i="1" smtClean="0">
                              <a:latin typeface="Cambria Math" panose="02040503050406030204" pitchFamily="18" charset="0"/>
                              <a:cs typeface="Arial" panose="020B0604020202020204" pitchFamily="34" charset="0"/>
                            </a:rPr>
                            <m:t>)</m:t>
                          </m:r>
                        </m:e>
                      </m:nary>
                    </m:oMath>
                  </m:oMathPara>
                </a14:m>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If any two structures are symmetric, meaning one is formed via swapping two branches within a node in the other, those two should give us the same accuracy</a:t>
                </a: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Data augmentation</a:t>
                </a:r>
              </a:p>
              <a:p>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Objective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𝑀𝑖𝑛𝑖𝑚𝑖𝑧𝑒</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𝐿</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𝜆</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𝑝𝑝</m:t>
                          </m:r>
                        </m:sub>
                      </m:sSub>
                      <m:r>
                        <a:rPr lang="en-US" altLang="ko-KR" sz="1000" b="0" i="1" smtClean="0">
                          <a:latin typeface="Cambria Math" panose="02040503050406030204" pitchFamily="18" charset="0"/>
                          <a:cs typeface="Arial" panose="020B0604020202020204" pitchFamily="34" charset="0"/>
                        </a:rPr>
                        <m:t>+</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1−</m:t>
                          </m:r>
                          <m:r>
                            <a:rPr lang="en-US" altLang="ko-KR" sz="1000" b="0" i="1" smtClean="0">
                              <a:latin typeface="Cambria Math" panose="02040503050406030204" pitchFamily="18" charset="0"/>
                              <a:cs typeface="Arial" panose="020B0604020202020204" pitchFamily="34" charset="0"/>
                            </a:rPr>
                            <m:t>𝜆</m:t>
                          </m:r>
                        </m:e>
                      </m:d>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𝑟𝑒𝑐</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𝜆</m:t>
                      </m:r>
                      <m:nary>
                        <m:naryPr>
                          <m:chr m:val="∑"/>
                          <m:supHide m:val="on"/>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𝑋</m:t>
                          </m:r>
                        </m:sub>
                        <m:sup/>
                        <m:e>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𝑥</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sSup>
                            <m:sSupPr>
                              <m:ctrlPr>
                                <a:rPr lang="en-US" altLang="ko-KR" sz="1000" b="0" i="1" smtClean="0">
                                  <a:latin typeface="Cambria Math" panose="02040503050406030204" pitchFamily="18" charset="0"/>
                                  <a:cs typeface="Arial" panose="020B0604020202020204" pitchFamily="34" charset="0"/>
                                </a:rPr>
                              </m:ctrlPr>
                            </m:sSupPr>
                            <m:e>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𝐸</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d>
                                </m:e>
                              </m:d>
                            </m:e>
                            <m:sup>
                              <m:r>
                                <a:rPr lang="en-US" altLang="ko-KR" sz="1000" b="0" i="1" smtClean="0">
                                  <a:latin typeface="Cambria Math" panose="02040503050406030204" pitchFamily="18" charset="0"/>
                                  <a:cs typeface="Arial" panose="020B0604020202020204" pitchFamily="34" charset="0"/>
                                </a:rPr>
                                <m:t>2</m:t>
                              </m:r>
                            </m:sup>
                          </m:sSup>
                        </m:e>
                      </m:nary>
                      <m:r>
                        <a:rPr lang="en-US" altLang="ko-KR" sz="1000" b="0" i="1" smtClean="0">
                          <a:latin typeface="Cambria Math" panose="02040503050406030204" pitchFamily="18" charset="0"/>
                          <a:cs typeface="Arial" panose="020B0604020202020204" pitchFamily="34" charset="0"/>
                        </a:rPr>
                        <m:t>−</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1−</m:t>
                          </m:r>
                          <m:r>
                            <a:rPr lang="en-US" altLang="ko-KR" sz="1000" b="0" i="1" smtClean="0">
                              <a:latin typeface="Cambria Math" panose="02040503050406030204" pitchFamily="18" charset="0"/>
                              <a:cs typeface="Arial" panose="020B0604020202020204" pitchFamily="34" charset="0"/>
                            </a:rPr>
                            <m:t>𝜆</m:t>
                          </m:r>
                        </m:e>
                      </m:d>
                      <m:nary>
                        <m:naryPr>
                          <m:chr m:val="∑"/>
                          <m:supHide m:val="on"/>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m:rPr>
                              <m:sty m:val="p"/>
                            </m:rPr>
                            <a:rPr lang="en-US" altLang="ko-KR" sz="1000" b="0" i="1" smtClean="0">
                              <a:latin typeface="Cambria Math" panose="02040503050406030204" pitchFamily="18" charset="0"/>
                              <a:cs typeface="Arial" panose="020B0604020202020204" pitchFamily="34" charset="0"/>
                            </a:rPr>
                            <m:t>X</m:t>
                          </m:r>
                        </m:sub>
                        <m:sup/>
                        <m:e>
                          <m:func>
                            <m:funcPr>
                              <m:ctrlPr>
                                <a:rPr lang="en-US" altLang="ko-KR" sz="1000" b="0" i="1" smtClean="0">
                                  <a:latin typeface="Cambria Math" panose="02040503050406030204" pitchFamily="18" charset="0"/>
                                  <a:cs typeface="Arial" panose="020B0604020202020204" pitchFamily="34" charset="0"/>
                                </a:rPr>
                              </m:ctrlPr>
                            </m:funcPr>
                            <m:fName>
                              <m:r>
                                <m:rPr>
                                  <m:sty m:val="p"/>
                                </m:rPr>
                                <a:rPr lang="en-US" altLang="ko-KR" sz="1000" b="0" i="0" smtClean="0">
                                  <a:latin typeface="Cambria Math" panose="02040503050406030204" pitchFamily="18" charset="0"/>
                                  <a:cs typeface="Arial" panose="020B0604020202020204" pitchFamily="34" charset="0"/>
                                </a:rPr>
                                <m:t>log</m:t>
                              </m:r>
                            </m:fName>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𝑃</m:t>
                                  </m:r>
                                </m:e>
                                <m:sub>
                                  <m:r>
                                    <a:rPr lang="en-US" altLang="ko-KR" sz="1000" b="0" i="1" smtClean="0">
                                      <a:latin typeface="Cambria Math" panose="02040503050406030204" pitchFamily="18" charset="0"/>
                                      <a:cs typeface="Arial" panose="020B0604020202020204" pitchFamily="34" charset="0"/>
                                    </a:rPr>
                                    <m:t>𝐷</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𝐸</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e>
                          </m:func>
                          <m:r>
                            <a:rPr lang="en-US" altLang="ko-KR" sz="1000" b="0" i="1" smtClean="0">
                              <a:latin typeface="Cambria Math" panose="02040503050406030204" pitchFamily="18" charset="0"/>
                              <a:cs typeface="Arial" panose="020B0604020202020204" pitchFamily="34" charset="0"/>
                            </a:rPr>
                            <m:t>)</m:t>
                          </m:r>
                        </m:e>
                      </m:nary>
                    </m:oMath>
                  </m:oMathPara>
                </a14:m>
                <a:endParaRPr lang="en" altLang="ko-KR" sz="1000" dirty="0">
                  <a:latin typeface="Arial" panose="020B0604020202020204" pitchFamily="34" charset="0"/>
                  <a:cs typeface="Arial" panose="020B0604020202020204" pitchFamily="34" charset="0"/>
                </a:endParaRPr>
              </a:p>
              <a:p>
                <a:pPr lvl="2"/>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676887"/>
              </a:xfrm>
              <a:prstGeom prst="rect">
                <a:avLst/>
              </a:prstGeom>
              <a:blipFill>
                <a:blip r:embed="rId3"/>
                <a:stretch>
                  <a:fillRect l="-2007" t="-472" r="-2341" b="-2217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409357216"/>
      </p:ext>
    </p:extLst>
  </p:cSld>
  <p:clrMapOvr>
    <a:masterClrMapping/>
  </p:clrMapOvr>
  <p:transition>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Neural architecture optimization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4" name="그림 3" descr="텍스트이(가) 표시된 사진&#10;&#10;&#10;&#10;자동 생성된 설명">
            <a:extLst>
              <a:ext uri="{FF2B5EF4-FFF2-40B4-BE49-F238E27FC236}">
                <a16:creationId xmlns:a16="http://schemas.microsoft.com/office/drawing/2014/main" id="{5A23C77C-3CC7-BB46-B0D9-625E6EC2E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783" y="787760"/>
            <a:ext cx="3600450" cy="1885230"/>
          </a:xfrm>
          <a:prstGeom prst="rect">
            <a:avLst/>
          </a:prstGeom>
        </p:spPr>
      </p:pic>
    </p:spTree>
    <p:extLst>
      <p:ext uri="{BB962C8B-B14F-4D97-AF65-F5344CB8AC3E}">
        <p14:creationId xmlns:p14="http://schemas.microsoft.com/office/powerpoint/2010/main" val="2422061706"/>
      </p:ext>
    </p:extLst>
  </p:cSld>
  <p:clrMapOvr>
    <a:masterClrMapping/>
  </p:clrMapOvr>
  <p:transition>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spcBef>
                <a:spcPts val="95"/>
              </a:spcBef>
              <a:tabLst>
                <a:tab pos="224154" algn="l"/>
              </a:tabLst>
            </a:pPr>
            <a:r>
              <a:rPr lang="en" altLang="ko-KR" dirty="0">
                <a:solidFill>
                  <a:schemeClr val="bg1"/>
                </a:solidFill>
              </a:rPr>
              <a:t>Sequential Model-based Optimization</a:t>
            </a:r>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576486"/>
            <a:ext cx="4267200" cy="307777"/>
          </a:xfrm>
        </p:spPr>
        <p:txBody>
          <a:bodyPr/>
          <a:lstStyle/>
          <a:p>
            <a:pPr marL="12700">
              <a:spcBef>
                <a:spcPts val="95"/>
              </a:spcBef>
              <a:tabLst>
                <a:tab pos="224154" algn="l"/>
              </a:tabLst>
            </a:pPr>
            <a:r>
              <a:rPr lang="en" altLang="ko-KR" sz="2000" dirty="0">
                <a:latin typeface="Arial"/>
                <a:cs typeface="Arial"/>
              </a:rPr>
              <a:t>Sequential Model-based Optimization</a:t>
            </a:r>
          </a:p>
        </p:txBody>
      </p:sp>
    </p:spTree>
    <p:extLst>
      <p:ext uri="{BB962C8B-B14F-4D97-AF65-F5344CB8AC3E}">
        <p14:creationId xmlns:p14="http://schemas.microsoft.com/office/powerpoint/2010/main" val="11253162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spcBef>
                <a:spcPts val="135"/>
              </a:spcBef>
            </a:pPr>
            <a:r>
              <a:rPr lang="en-US" altLang="ko-KR" sz="1400" spc="15" dirty="0">
                <a:solidFill>
                  <a:schemeClr val="bg1"/>
                </a:solidFill>
                <a:latin typeface="Arial" panose="020B0604020202020204" pitchFamily="34" charset="0"/>
                <a:cs typeface="Arial" panose="020B0604020202020204" pitchFamily="34" charset="0"/>
              </a:rPr>
              <a:t>P</a:t>
            </a:r>
            <a:r>
              <a:rPr lang="en" altLang="ko-KR" sz="1400" dirty="0" err="1">
                <a:solidFill>
                  <a:schemeClr val="bg1"/>
                </a:solidFill>
                <a:latin typeface="Arial" panose="020B0604020202020204" pitchFamily="34" charset="0"/>
                <a:cs typeface="Arial" panose="020B0604020202020204" pitchFamily="34" charset="0"/>
              </a:rPr>
              <a:t>rogressive</a:t>
            </a:r>
            <a:r>
              <a:rPr lang="en" altLang="ko-KR" sz="1400" dirty="0">
                <a:solidFill>
                  <a:schemeClr val="bg1"/>
                </a:solidFill>
                <a:latin typeface="Arial" panose="020B0604020202020204" pitchFamily="34" charset="0"/>
                <a:cs typeface="Arial" panose="020B0604020202020204" pitchFamily="34" charset="0"/>
              </a:rPr>
              <a:t> neural architecture search</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16661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So far, we have dealt with analytical model.</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Sequential Model-based Optimization(SMBO) is a heuristic method</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[12] Liu et al. proposed a method(PNAS) to search the space of cell structures starting with simple models and progressing to complex ones</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They also followed the transferable </a:t>
            </a:r>
            <a:r>
              <a:rPr lang="en" altLang="ko-KR" sz="1000" dirty="0" err="1">
                <a:latin typeface="Arial" panose="020B0604020202020204" pitchFamily="34" charset="0"/>
                <a:cs typeface="Arial" panose="020B0604020202020204" pitchFamily="34" charset="0"/>
              </a:rPr>
              <a:t>NASNet</a:t>
            </a:r>
            <a:r>
              <a:rPr lang="en" altLang="ko-KR" sz="1000" dirty="0">
                <a:latin typeface="Arial" panose="020B0604020202020204" pitchFamily="34" charset="0"/>
                <a:cs typeface="Arial" panose="020B0604020202020204" pitchFamily="34" charset="0"/>
              </a:rPr>
              <a:t> search space</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Main ideas</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Gradually expand the networks</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Prune among them</a:t>
            </a:r>
          </a:p>
        </p:txBody>
      </p:sp>
    </p:spTree>
    <p:extLst>
      <p:ext uri="{BB962C8B-B14F-4D97-AF65-F5344CB8AC3E}">
        <p14:creationId xmlns:p14="http://schemas.microsoft.com/office/powerpoint/2010/main" val="574551685"/>
      </p:ext>
    </p:extLst>
  </p:cSld>
  <p:clrMapOvr>
    <a:masterClrMapping/>
  </p:clrMapOvr>
  <p:transition>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spcBef>
                <a:spcPts val="135"/>
              </a:spcBef>
            </a:pPr>
            <a:r>
              <a:rPr lang="en-US" altLang="ko-KR" sz="1400" spc="15" dirty="0">
                <a:solidFill>
                  <a:schemeClr val="bg1"/>
                </a:solidFill>
                <a:latin typeface="Arial" panose="020B0604020202020204" pitchFamily="34" charset="0"/>
                <a:cs typeface="Arial" panose="020B0604020202020204" pitchFamily="34" charset="0"/>
              </a:rPr>
              <a:t>P</a:t>
            </a:r>
            <a:r>
              <a:rPr lang="en" altLang="ko-KR" sz="1400" dirty="0" err="1">
                <a:solidFill>
                  <a:schemeClr val="bg1"/>
                </a:solidFill>
                <a:latin typeface="Arial" panose="020B0604020202020204" pitchFamily="34" charset="0"/>
                <a:cs typeface="Arial" panose="020B0604020202020204" pitchFamily="34" charset="0"/>
              </a:rPr>
              <a:t>rogressive</a:t>
            </a:r>
            <a:r>
              <a:rPr lang="en" altLang="ko-KR" sz="1400" dirty="0">
                <a:solidFill>
                  <a:schemeClr val="bg1"/>
                </a:solidFill>
                <a:latin typeface="Arial" panose="020B0604020202020204" pitchFamily="34" charset="0"/>
                <a:cs typeface="Arial" panose="020B0604020202020204" pitchFamily="34" charset="0"/>
              </a:rPr>
              <a:t> neural architecture search (cont..)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74395"/>
              </a:xfrm>
              <a:prstGeom prst="rect">
                <a:avLst/>
              </a:prstGeom>
            </p:spPr>
            <p:txBody>
              <a:bodyPr vert="horz" wrap="square" lIns="0" tIns="12065" rIns="0" bIns="0" rtlCol="0">
                <a:spAutoFit/>
              </a:bodyPr>
              <a:lstStyle/>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For the predictor, they used both MLP and LSTM with input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𝐼</m:t>
                        </m:r>
                      </m:e>
                      <m:sub>
                        <m:r>
                          <a:rPr lang="en-US" altLang="ko-KR" sz="1000" b="0" i="1" smtClean="0">
                            <a:latin typeface="Cambria Math" panose="02040503050406030204" pitchFamily="18" charset="0"/>
                            <a:cs typeface="Arial" panose="020B0604020202020204" pitchFamily="34" charset="0"/>
                          </a:rPr>
                          <m:t>0</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𝐼</m:t>
                        </m:r>
                      </m:e>
                      <m:sub>
                        <m:r>
                          <a:rPr lang="en-US" altLang="ko-KR" sz="1000" b="0" i="1" smtClean="0">
                            <a:latin typeface="Cambria Math" panose="02040503050406030204" pitchFamily="18" charset="0"/>
                            <a:cs typeface="Arial" panose="020B0604020202020204" pitchFamily="34" charset="0"/>
                          </a:rPr>
                          <m:t>1</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𝑂</m:t>
                        </m:r>
                      </m:e>
                      <m:sub>
                        <m:r>
                          <a:rPr lang="en-US" altLang="ko-KR" sz="1000" b="0" i="1" smtClean="0">
                            <a:latin typeface="Cambria Math" panose="02040503050406030204" pitchFamily="18" charset="0"/>
                            <a:cs typeface="Arial" panose="020B0604020202020204" pitchFamily="34" charset="0"/>
                          </a:rPr>
                          <m:t>0</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𝑂</m:t>
                        </m:r>
                      </m:e>
                      <m:sub>
                        <m:r>
                          <a:rPr lang="en-US" altLang="ko-KR" sz="1000" b="0" i="1" smtClean="0">
                            <a:latin typeface="Cambria Math" panose="02040503050406030204" pitchFamily="18" charset="0"/>
                            <a:cs typeface="Arial" panose="020B0604020202020204" pitchFamily="34" charset="0"/>
                          </a:rPr>
                          <m:t>1</m:t>
                        </m:r>
                      </m:sub>
                    </m:sSub>
                  </m:oMath>
                </a14:m>
                <a:r>
                  <a:rPr lang="en" altLang="ko-KR" sz="1000" dirty="0">
                    <a:latin typeface="Arial" panose="020B0604020202020204" pitchFamily="34" charset="0"/>
                    <a:cs typeface="Arial" panose="020B0604020202020204" pitchFamily="34" charset="0"/>
                  </a:rPr>
                  <a:t>)</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LSTM: Can deal with variable length structure</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MLP: Simply performs better</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474395"/>
              </a:xfrm>
              <a:prstGeom prst="rect">
                <a:avLst/>
              </a:prstGeom>
              <a:blipFill>
                <a:blip r:embed="rId3"/>
                <a:stretch>
                  <a:fillRect l="-2007" b="-2041"/>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555267B9-1925-984F-970C-6B79597B7763}"/>
              </a:ext>
            </a:extLst>
          </p:cNvPr>
          <p:cNvPicPr>
            <a:picLocks noChangeAspect="1"/>
          </p:cNvPicPr>
          <p:nvPr/>
        </p:nvPicPr>
        <p:blipFill>
          <a:blip r:embed="rId4"/>
          <a:stretch>
            <a:fillRect/>
          </a:stretch>
        </p:blipFill>
        <p:spPr>
          <a:xfrm>
            <a:off x="985316" y="663575"/>
            <a:ext cx="2639467" cy="1585534"/>
          </a:xfrm>
          <a:prstGeom prst="rect">
            <a:avLst/>
          </a:prstGeom>
        </p:spPr>
      </p:pic>
    </p:spTree>
    <p:extLst>
      <p:ext uri="{BB962C8B-B14F-4D97-AF65-F5344CB8AC3E}">
        <p14:creationId xmlns:p14="http://schemas.microsoft.com/office/powerpoint/2010/main" val="1447082518"/>
      </p:ext>
    </p:extLst>
  </p:cSld>
  <p:clrMapOvr>
    <a:masterClrMapping/>
  </p:clrMapOvr>
  <p:transition>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spcBef>
                <a:spcPts val="135"/>
              </a:spcBef>
            </a:pPr>
            <a:r>
              <a:rPr lang="en-US" altLang="ko-KR" sz="1400" spc="15" dirty="0">
                <a:solidFill>
                  <a:schemeClr val="bg1"/>
                </a:solidFill>
                <a:latin typeface="Arial" panose="020B0604020202020204" pitchFamily="34" charset="0"/>
                <a:cs typeface="Arial" panose="020B0604020202020204" pitchFamily="34" charset="0"/>
              </a:rPr>
              <a:t>P</a:t>
            </a:r>
            <a:r>
              <a:rPr lang="en" altLang="ko-KR" sz="1400" dirty="0" err="1">
                <a:solidFill>
                  <a:schemeClr val="bg1"/>
                </a:solidFill>
                <a:latin typeface="Arial" panose="020B0604020202020204" pitchFamily="34" charset="0"/>
                <a:cs typeface="Arial" panose="020B0604020202020204" pitchFamily="34" charset="0"/>
              </a:rPr>
              <a:t>rogressive</a:t>
            </a:r>
            <a:r>
              <a:rPr lang="en" altLang="ko-KR" sz="1400" dirty="0">
                <a:solidFill>
                  <a:schemeClr val="bg1"/>
                </a:solidFill>
                <a:latin typeface="Arial" panose="020B0604020202020204" pitchFamily="34" charset="0"/>
                <a:cs typeface="Arial" panose="020B0604020202020204" pitchFamily="34" charset="0"/>
              </a:rPr>
              <a:t> neural architecture search (cont..)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671837"/>
            <a:ext cx="3793810" cy="1397177"/>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Also, PNAS is robust against sample scarcity compared to vanilla NAS</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Results Analysis</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pic>
        <p:nvPicPr>
          <p:cNvPr id="11" name="그림 10" descr="스크린샷이(가) 표시된 사진&#10;&#10;&#10;&#10;자동 생성된 설명">
            <a:extLst>
              <a:ext uri="{FF2B5EF4-FFF2-40B4-BE49-F238E27FC236}">
                <a16:creationId xmlns:a16="http://schemas.microsoft.com/office/drawing/2014/main" id="{3E381FFF-DCD2-3542-A37C-397B1208F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250" y="1099465"/>
            <a:ext cx="2914650" cy="541920"/>
          </a:xfrm>
          <a:prstGeom prst="rect">
            <a:avLst/>
          </a:prstGeom>
        </p:spPr>
      </p:pic>
      <p:pic>
        <p:nvPicPr>
          <p:cNvPr id="14" name="그림 13">
            <a:extLst>
              <a:ext uri="{FF2B5EF4-FFF2-40B4-BE49-F238E27FC236}">
                <a16:creationId xmlns:a16="http://schemas.microsoft.com/office/drawing/2014/main" id="{91C1A4B3-DA3F-D24A-8D7C-09F4627CA6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403" y="1971043"/>
            <a:ext cx="3246344" cy="1051197"/>
          </a:xfrm>
          <a:prstGeom prst="rect">
            <a:avLst/>
          </a:prstGeom>
        </p:spPr>
      </p:pic>
    </p:spTree>
    <p:extLst>
      <p:ext uri="{BB962C8B-B14F-4D97-AF65-F5344CB8AC3E}">
        <p14:creationId xmlns:p14="http://schemas.microsoft.com/office/powerpoint/2010/main" val="1594123913"/>
      </p:ext>
    </p:extLst>
  </p:cSld>
  <p:clrMapOvr>
    <a:masterClrMapping/>
  </p:clrMapOvr>
  <p:transition>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Efficient progressive neural architecture search</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648785"/>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Is there a better way to improve the SMBO?</a:t>
                </a: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[13] Ru ́a et al. refined the previous algorithm by combining [7] ENAS with PNAS</a:t>
                </a:r>
              </a:p>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Two main ideas</a:t>
                </a: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Probabilistic interpretation of the predictor</a:t>
                </a:r>
              </a:p>
              <a:p>
                <a:pPr marL="1085850" lvl="2"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The probability of architecture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𝑖</m:t>
                    </m:r>
                  </m:oMath>
                </a14:m>
                <a:r>
                  <a:rPr lang="en" altLang="ko-KR" sz="1000" dirty="0">
                    <a:latin typeface="Arial" panose="020B0604020202020204" pitchFamily="34" charset="0"/>
                    <a:cs typeface="Arial" panose="020B0604020202020204" pitchFamily="34" charset="0"/>
                  </a:rPr>
                  <a:t> with predicted accuracy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𝑖</m:t>
                        </m:r>
                      </m:sub>
                    </m:sSub>
                  </m:oMath>
                </a14:m>
                <a:r>
                  <a:rPr lang="en" altLang="ko-KR" sz="1000" dirty="0">
                    <a:latin typeface="Arial" panose="020B0604020202020204" pitchFamily="34" charset="0"/>
                    <a:cs typeface="Arial" panose="020B0604020202020204" pitchFamily="34" charset="0"/>
                  </a:rPr>
                  <a:t> to be selected is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𝑝</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f>
                      <m:fPr>
                        <m:ctrlPr>
                          <a:rPr lang="en-US" altLang="ko-KR" sz="1000" b="0" i="1" smtClean="0">
                            <a:latin typeface="Cambria Math" panose="02040503050406030204" pitchFamily="18" charset="0"/>
                            <a:cs typeface="Arial" panose="020B0604020202020204" pitchFamily="34" charset="0"/>
                          </a:rPr>
                        </m:ctrlPr>
                      </m:fPr>
                      <m:num>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𝑖</m:t>
                            </m:r>
                          </m:sub>
                        </m:sSub>
                      </m:num>
                      <m:den>
                        <m:nary>
                          <m:naryPr>
                            <m:chr m:val="∑"/>
                            <m:supHide m:val="on"/>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𝑗</m:t>
                            </m:r>
                          </m:sub>
                          <m:sup/>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𝑠</m:t>
                                </m:r>
                              </m:e>
                              <m:sub>
                                <m:r>
                                  <a:rPr lang="en-US" altLang="ko-KR" sz="1000" b="0" i="1" smtClean="0">
                                    <a:latin typeface="Cambria Math" panose="02040503050406030204" pitchFamily="18" charset="0"/>
                                    <a:cs typeface="Arial" panose="020B0604020202020204" pitchFamily="34" charset="0"/>
                                  </a:rPr>
                                  <m:t>𝑗</m:t>
                                </m:r>
                              </m:sub>
                            </m:sSub>
                          </m:e>
                        </m:nary>
                      </m:den>
                    </m:f>
                  </m:oMath>
                </a14:m>
                <a:endParaRPr lang="en" altLang="ko-KR" sz="1000"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Weight sharing mechanism</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1648785"/>
              </a:xfrm>
              <a:prstGeom prst="rect">
                <a:avLst/>
              </a:prstGeom>
              <a:blipFill>
                <a:blip r:embed="rId3"/>
                <a:stretch>
                  <a:fillRect l="-2007" t="-763"/>
                </a:stretch>
              </a:blipFill>
            </p:spPr>
            <p:txBody>
              <a:bodyPr/>
              <a:lstStyle/>
              <a:p>
                <a:r>
                  <a:rPr lang="ko-KR" altLang="en-US">
                    <a:noFill/>
                  </a:rPr>
                  <a:t> </a:t>
                </a:r>
              </a:p>
            </p:txBody>
          </p:sp>
        </mc:Fallback>
      </mc:AlternateContent>
      <p:pic>
        <p:nvPicPr>
          <p:cNvPr id="3" name="그림 2">
            <a:extLst>
              <a:ext uri="{FF2B5EF4-FFF2-40B4-BE49-F238E27FC236}">
                <a16:creationId xmlns:a16="http://schemas.microsoft.com/office/drawing/2014/main" id="{7822129C-AFC2-8F4B-9EA8-673EB24FFC74}"/>
              </a:ext>
            </a:extLst>
          </p:cNvPr>
          <p:cNvPicPr>
            <a:picLocks noChangeAspect="1"/>
          </p:cNvPicPr>
          <p:nvPr/>
        </p:nvPicPr>
        <p:blipFill>
          <a:blip r:embed="rId4"/>
          <a:stretch>
            <a:fillRect/>
          </a:stretch>
        </p:blipFill>
        <p:spPr>
          <a:xfrm>
            <a:off x="794676" y="1958975"/>
            <a:ext cx="3016251" cy="1292679"/>
          </a:xfrm>
          <a:prstGeom prst="rect">
            <a:avLst/>
          </a:prstGeom>
        </p:spPr>
      </p:pic>
    </p:spTree>
    <p:extLst>
      <p:ext uri="{BB962C8B-B14F-4D97-AF65-F5344CB8AC3E}">
        <p14:creationId xmlns:p14="http://schemas.microsoft.com/office/powerpoint/2010/main" val="2842617705"/>
      </p:ext>
    </p:extLst>
  </p:cSld>
  <p:clrMapOvr>
    <a:masterClrMapping/>
  </p:clrMapOvr>
  <p:transition>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Efficient progressive neural architecture search (</a:t>
            </a:r>
            <a:r>
              <a:rPr lang="en" altLang="ko-KR" sz="1400" dirty="0" err="1">
                <a:solidFill>
                  <a:schemeClr val="bg1"/>
                </a:solidFill>
                <a:latin typeface="Arial" panose="020B0604020202020204" pitchFamily="34" charset="0"/>
                <a:cs typeface="Arial" panose="020B0604020202020204" pitchFamily="34" charset="0"/>
              </a:rPr>
              <a:t>cont</a:t>
            </a:r>
            <a:r>
              <a:rPr lang="en" altLang="ko-KR" sz="14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89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31995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dirty="0">
                <a:latin typeface="Arial" panose="020B0604020202020204" pitchFamily="34" charset="0"/>
                <a:cs typeface="Arial" panose="020B0604020202020204" pitchFamily="34" charset="0"/>
              </a:rPr>
              <a:t>Result analysis</a:t>
            </a:r>
          </a:p>
          <a:p>
            <a:pPr marL="171450" indent="-171450">
              <a:buFont typeface="Arial" panose="020B0604020202020204" pitchFamily="34" charset="0"/>
              <a:buChar char="•"/>
            </a:pPr>
            <a:endParaRPr lang="en" altLang="ko-KR" sz="1000" dirty="0">
              <a:latin typeface="Arial" panose="020B0604020202020204" pitchFamily="34" charset="0"/>
              <a:cs typeface="Arial" panose="020B0604020202020204" pitchFamily="34" charset="0"/>
            </a:endParaRPr>
          </a:p>
        </p:txBody>
      </p:sp>
      <p:pic>
        <p:nvPicPr>
          <p:cNvPr id="4" name="그림 3">
            <a:extLst>
              <a:ext uri="{FF2B5EF4-FFF2-40B4-BE49-F238E27FC236}">
                <a16:creationId xmlns:a16="http://schemas.microsoft.com/office/drawing/2014/main" id="{13D4CE7C-D409-B043-9F8E-AC2B1DA3E0EF}"/>
              </a:ext>
            </a:extLst>
          </p:cNvPr>
          <p:cNvPicPr>
            <a:picLocks noChangeAspect="1"/>
          </p:cNvPicPr>
          <p:nvPr/>
        </p:nvPicPr>
        <p:blipFill>
          <a:blip r:embed="rId3"/>
          <a:stretch>
            <a:fillRect/>
          </a:stretch>
        </p:blipFill>
        <p:spPr>
          <a:xfrm>
            <a:off x="863576" y="849289"/>
            <a:ext cx="2880863" cy="1906189"/>
          </a:xfrm>
          <a:prstGeom prst="rect">
            <a:avLst/>
          </a:prstGeom>
        </p:spPr>
      </p:pic>
    </p:spTree>
    <p:extLst>
      <p:ext uri="{BB962C8B-B14F-4D97-AF65-F5344CB8AC3E}">
        <p14:creationId xmlns:p14="http://schemas.microsoft.com/office/powerpoint/2010/main" val="2115033606"/>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 sz="1400" spc="15" dirty="0">
                <a:solidFill>
                  <a:srgbClr val="FFFFFF"/>
                </a:solidFill>
                <a:latin typeface="Arial"/>
                <a:cs typeface="Arial"/>
              </a:rPr>
              <a:t>H</a:t>
            </a:r>
            <a:r>
              <a:rPr lang="en-US" sz="1400" spc="15" dirty="0">
                <a:solidFill>
                  <a:srgbClr val="FFFFFF"/>
                </a:solidFill>
                <a:latin typeface="Arial"/>
                <a:cs typeface="Arial"/>
              </a:rPr>
              <a:t>ow a Boltzmann Machine generates data</a:t>
            </a:r>
            <a:endParaRPr lang="en" sz="1400" dirty="0">
              <a:latin typeface="Arial"/>
              <a:cs typeface="Arial"/>
            </a:endParaRPr>
          </a:p>
        </p:txBody>
      </p:sp>
      <mc:AlternateContent xmlns:mc="http://schemas.openxmlformats.org/markup-compatibility/2006" xmlns:a14="http://schemas.microsoft.com/office/drawing/2010/main">
        <mc:Choice Requires="a14">
          <p:sp>
            <p:nvSpPr>
              <p:cNvPr id="3" name="object 3"/>
              <p:cNvSpPr txBox="1"/>
              <p:nvPr/>
            </p:nvSpPr>
            <p:spPr>
              <a:xfrm>
                <a:off x="416240" y="587375"/>
                <a:ext cx="3793810" cy="2417841"/>
              </a:xfrm>
              <a:prstGeom prst="rect">
                <a:avLst/>
              </a:prstGeom>
            </p:spPr>
            <p:txBody>
              <a:bodyPr vert="horz" wrap="square" lIns="0" tIns="12065" rIns="0" bIns="0" rtlCol="0">
                <a:spAutoFit/>
              </a:bodyPr>
              <a:lstStyle/>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It is not a causal generative model</a:t>
                </a:r>
              </a:p>
              <a:p>
                <a:pPr marL="641350" lvl="1" indent="-171450">
                  <a:spcBef>
                    <a:spcPts val="95"/>
                  </a:spcBef>
                  <a:buFont typeface="Arial" panose="020B0604020202020204" pitchFamily="34" charset="0"/>
                  <a:buChar char="•"/>
                  <a:tabLst>
                    <a:tab pos="224154" algn="l"/>
                  </a:tabLst>
                </a:pPr>
                <a:r>
                  <a:rPr lang="en" altLang="ko-KR" sz="900" dirty="0">
                    <a:latin typeface="Arial"/>
                    <a:cs typeface="Arial"/>
                  </a:rPr>
                  <a:t>Instead, everything is defined in terms of the energies of joint configurations of the visible and hidden units</a:t>
                </a:r>
              </a:p>
              <a:p>
                <a:pPr marL="641350" lvl="1" indent="-171450">
                  <a:spcBef>
                    <a:spcPts val="95"/>
                  </a:spcBef>
                  <a:buFont typeface="Arial" panose="020B0604020202020204" pitchFamily="34" charset="0"/>
                  <a:buChar char="•"/>
                  <a:tabLst>
                    <a:tab pos="224154" algn="l"/>
                  </a:tabLst>
                </a:pPr>
                <a:endParaRPr lang="en" altLang="ko-KR" sz="900" dirty="0">
                  <a:latin typeface="Arial"/>
                  <a:cs typeface="Arial"/>
                </a:endParaRPr>
              </a:p>
              <a:p>
                <a:pPr marL="641350" lvl="1" indent="-171450">
                  <a:spcBef>
                    <a:spcPts val="95"/>
                  </a:spcBef>
                  <a:buFont typeface="Arial" panose="020B0604020202020204" pitchFamily="34" charset="0"/>
                  <a:buChar char="•"/>
                  <a:tabLst>
                    <a:tab pos="224154" algn="l"/>
                  </a:tabLst>
                </a:pPr>
                <a:endParaRPr lang="en" altLang="ko-KR" sz="900" dirty="0">
                  <a:latin typeface="Arial"/>
                  <a:cs typeface="Arial"/>
                </a:endParaRPr>
              </a:p>
              <a:p>
                <a:pPr marL="641350" lvl="1" indent="-171450">
                  <a:spcBef>
                    <a:spcPts val="95"/>
                  </a:spcBef>
                  <a:buFont typeface="Arial" panose="020B0604020202020204" pitchFamily="34" charset="0"/>
                  <a:buChar char="•"/>
                  <a:tabLst>
                    <a:tab pos="224154" algn="l"/>
                  </a:tabLst>
                </a:pPr>
                <a:endParaRPr lang="en" altLang="ko-KR" sz="900" dirty="0">
                  <a:latin typeface="Arial"/>
                  <a:cs typeface="Arial"/>
                </a:endParaRPr>
              </a:p>
              <a:p>
                <a:pPr marL="641350" lvl="1" indent="-171450">
                  <a:spcBef>
                    <a:spcPts val="95"/>
                  </a:spcBef>
                  <a:buFont typeface="Arial" panose="020B0604020202020204" pitchFamily="34" charset="0"/>
                  <a:buChar char="•"/>
                  <a:tabLst>
                    <a:tab pos="224154" algn="l"/>
                  </a:tabLst>
                </a:pPr>
                <a:endParaRPr lang="en" altLang="ko-KR" sz="900" dirty="0">
                  <a:latin typeface="Arial"/>
                  <a:cs typeface="Arial"/>
                </a:endParaRPr>
              </a:p>
              <a:p>
                <a:pPr marL="641350" lvl="1" indent="-171450">
                  <a:spcBef>
                    <a:spcPts val="95"/>
                  </a:spcBef>
                  <a:buFont typeface="Arial" panose="020B0604020202020204" pitchFamily="34" charset="0"/>
                  <a:buChar char="•"/>
                  <a:tabLst>
                    <a:tab pos="224154" algn="l"/>
                  </a:tabLst>
                </a:pPr>
                <a:endParaRPr lang="en" altLang="ko-KR" sz="900" dirty="0">
                  <a:latin typeface="Arial"/>
                  <a:cs typeface="Arial"/>
                </a:endParaRPr>
              </a:p>
              <a:p>
                <a:pPr marL="641350" lvl="1" indent="-171450">
                  <a:spcBef>
                    <a:spcPts val="95"/>
                  </a:spcBef>
                  <a:buFont typeface="Arial" panose="020B0604020202020204" pitchFamily="34" charset="0"/>
                  <a:buChar char="•"/>
                  <a:tabLst>
                    <a:tab pos="224154" algn="l"/>
                  </a:tabLst>
                </a:pPr>
                <a:endParaRPr lang="en" altLang="ko-KR" sz="900" dirty="0">
                  <a:latin typeface="Arial"/>
                  <a:cs typeface="Arial"/>
                </a:endParaRPr>
              </a:p>
              <a:p>
                <a:pPr marL="641350" lvl="1" indent="-171450">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r>
                  <a:rPr lang="en" altLang="ko-KR" sz="900" dirty="0">
                    <a:latin typeface="Arial"/>
                    <a:cs typeface="Arial"/>
                  </a:rPr>
                  <a:t>The energy of joint configurations are related to their probabilities</a:t>
                </a: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a:p>
                <a:pPr marL="12700">
                  <a:lnSpc>
                    <a:spcPct val="100000"/>
                  </a:lnSpc>
                  <a:spcBef>
                    <a:spcPts val="95"/>
                  </a:spcBef>
                  <a:tabLst>
                    <a:tab pos="224154" algn="l"/>
                  </a:tabLst>
                </a:pPr>
                <a14:m>
                  <m:oMathPara xmlns:m="http://schemas.openxmlformats.org/officeDocument/2006/math">
                    <m:oMathParaPr>
                      <m:jc m:val="centerGroup"/>
                    </m:oMathParaPr>
                    <m:oMath xmlns:m="http://schemas.openxmlformats.org/officeDocument/2006/math">
                      <m:r>
                        <a:rPr lang="en-US" altLang="ko-KR" sz="800" b="0" i="1" smtClean="0">
                          <a:latin typeface="Cambria Math" panose="02040503050406030204" pitchFamily="18" charset="0"/>
                          <a:cs typeface="Arial"/>
                        </a:rPr>
                        <m:t>−</m:t>
                      </m:r>
                      <m:r>
                        <a:rPr lang="en-US" altLang="ko-KR" sz="800" b="0" i="1" smtClean="0">
                          <a:latin typeface="Cambria Math" panose="02040503050406030204" pitchFamily="18" charset="0"/>
                          <a:cs typeface="Arial"/>
                        </a:rPr>
                        <m:t>𝐸</m:t>
                      </m:r>
                      <m:d>
                        <m:dPr>
                          <m:ctrlPr>
                            <a:rPr lang="en-US" altLang="ko-KR" sz="800" b="0" i="1" smtClean="0">
                              <a:latin typeface="Cambria Math" panose="02040503050406030204" pitchFamily="18" charset="0"/>
                              <a:cs typeface="Arial"/>
                            </a:rPr>
                          </m:ctrlPr>
                        </m:dPr>
                        <m:e>
                          <m:r>
                            <a:rPr lang="en-US" altLang="ko-KR" sz="800" b="0" i="1" smtClean="0">
                              <a:latin typeface="Cambria Math" panose="02040503050406030204" pitchFamily="18" charset="0"/>
                              <a:cs typeface="Arial"/>
                            </a:rPr>
                            <m:t>𝑣</m:t>
                          </m:r>
                          <m:r>
                            <a:rPr lang="en-US" altLang="ko-KR" sz="800" b="0" i="1" smtClean="0">
                              <a:latin typeface="Cambria Math" panose="02040503050406030204" pitchFamily="18" charset="0"/>
                              <a:cs typeface="Arial"/>
                            </a:rPr>
                            <m:t>,</m:t>
                          </m:r>
                          <m:r>
                            <a:rPr lang="en-US" altLang="ko-KR" sz="800" b="0" i="1" smtClean="0">
                              <a:latin typeface="Cambria Math" panose="02040503050406030204" pitchFamily="18" charset="0"/>
                              <a:cs typeface="Arial"/>
                            </a:rPr>
                            <m:t>h</m:t>
                          </m:r>
                        </m:e>
                      </m:d>
                      <m:r>
                        <a:rPr lang="en-US" altLang="ko-KR" sz="800" b="0" i="1" smtClean="0">
                          <a:latin typeface="Cambria Math" panose="02040503050406030204" pitchFamily="18" charset="0"/>
                          <a:cs typeface="Arial"/>
                        </a:rPr>
                        <m:t>=</m:t>
                      </m:r>
                      <m:nary>
                        <m:naryPr>
                          <m:chr m:val="∑"/>
                          <m:supHide m:val="on"/>
                          <m:ctrlPr>
                            <a:rPr lang="en-US" altLang="ko-KR" sz="800" b="0" i="1" smtClean="0">
                              <a:latin typeface="Cambria Math" panose="02040503050406030204" pitchFamily="18" charset="0"/>
                              <a:cs typeface="Arial"/>
                            </a:rPr>
                          </m:ctrlPr>
                        </m:naryPr>
                        <m:sub>
                          <m:r>
                            <a:rPr lang="en-US" altLang="ko-KR" sz="800" b="0" i="1" smtClean="0">
                              <a:latin typeface="Cambria Math" panose="02040503050406030204" pitchFamily="18" charset="0"/>
                              <a:cs typeface="Arial"/>
                            </a:rPr>
                            <m:t>𝑖</m:t>
                          </m:r>
                          <m:r>
                            <a:rPr lang="en-US" altLang="ko-KR" sz="800" b="0" i="1" smtClean="0">
                              <a:latin typeface="Cambria Math" panose="02040503050406030204" pitchFamily="18" charset="0"/>
                              <a:cs typeface="Arial"/>
                            </a:rPr>
                            <m:t>∈</m:t>
                          </m:r>
                          <m:r>
                            <a:rPr lang="en-US" altLang="ko-KR" sz="800" b="0" i="1" smtClean="0">
                              <a:latin typeface="Cambria Math" panose="02040503050406030204" pitchFamily="18" charset="0"/>
                              <a:cs typeface="Arial"/>
                            </a:rPr>
                            <m:t>𝑣𝑖𝑠𝑖𝑏𝑙𝑒</m:t>
                          </m:r>
                        </m:sub>
                        <m:sup/>
                        <m:e>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𝑣</m:t>
                              </m:r>
                            </m:e>
                            <m:sub>
                              <m:r>
                                <a:rPr lang="en-US" altLang="ko-KR" sz="800" b="0" i="1" smtClean="0">
                                  <a:latin typeface="Cambria Math" panose="02040503050406030204" pitchFamily="18" charset="0"/>
                                  <a:cs typeface="Arial"/>
                                </a:rPr>
                                <m:t>𝑖</m:t>
                              </m:r>
                            </m:sub>
                          </m:sSub>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𝑏</m:t>
                              </m:r>
                            </m:e>
                            <m:sub>
                              <m:r>
                                <a:rPr lang="en-US" altLang="ko-KR" sz="800" b="0" i="1" smtClean="0">
                                  <a:latin typeface="Cambria Math" panose="02040503050406030204" pitchFamily="18" charset="0"/>
                                  <a:cs typeface="Arial"/>
                                </a:rPr>
                                <m:t>𝑖</m:t>
                              </m:r>
                            </m:sub>
                          </m:sSub>
                        </m:e>
                      </m:nary>
                      <m:r>
                        <a:rPr lang="en-US" altLang="ko-KR" sz="800" b="0" i="1" smtClean="0">
                          <a:latin typeface="Cambria Math" panose="02040503050406030204" pitchFamily="18" charset="0"/>
                          <a:cs typeface="Arial"/>
                        </a:rPr>
                        <m:t>+</m:t>
                      </m:r>
                      <m:nary>
                        <m:naryPr>
                          <m:chr m:val="∑"/>
                          <m:supHide m:val="on"/>
                          <m:ctrlPr>
                            <a:rPr lang="en-US" altLang="ko-KR" sz="800" b="0" i="1" smtClean="0">
                              <a:latin typeface="Cambria Math" panose="02040503050406030204" pitchFamily="18" charset="0"/>
                              <a:cs typeface="Arial"/>
                            </a:rPr>
                          </m:ctrlPr>
                        </m:naryPr>
                        <m:sub>
                          <m:r>
                            <a:rPr lang="en-US" altLang="ko-KR" sz="800" b="0" i="1" smtClean="0">
                              <a:latin typeface="Cambria Math" panose="02040503050406030204" pitchFamily="18" charset="0"/>
                              <a:cs typeface="Arial"/>
                            </a:rPr>
                            <m:t>𝑘</m:t>
                          </m:r>
                          <m:r>
                            <a:rPr lang="en-US" altLang="ko-KR" sz="800" b="0" i="1" smtClean="0">
                              <a:latin typeface="Cambria Math" panose="02040503050406030204" pitchFamily="18" charset="0"/>
                              <a:cs typeface="Arial"/>
                            </a:rPr>
                            <m:t>∈</m:t>
                          </m:r>
                          <m:r>
                            <a:rPr lang="en-US" altLang="ko-KR" sz="800" b="0" i="1" smtClean="0">
                              <a:latin typeface="Cambria Math" panose="02040503050406030204" pitchFamily="18" charset="0"/>
                              <a:cs typeface="Arial"/>
                            </a:rPr>
                            <m:t>h𝑖𝑑𝑑𝑒𝑛</m:t>
                          </m:r>
                        </m:sub>
                        <m:sup/>
                        <m:e>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h</m:t>
                              </m:r>
                            </m:e>
                            <m:sub>
                              <m:r>
                                <a:rPr lang="en-US" altLang="ko-KR" sz="800" b="0" i="1" smtClean="0">
                                  <a:latin typeface="Cambria Math" panose="02040503050406030204" pitchFamily="18" charset="0"/>
                                  <a:cs typeface="Arial"/>
                                </a:rPr>
                                <m:t>𝑘</m:t>
                              </m:r>
                            </m:sub>
                          </m:sSub>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𝑏</m:t>
                              </m:r>
                            </m:e>
                            <m:sub>
                              <m:r>
                                <a:rPr lang="en-US" altLang="ko-KR" sz="800" b="0" i="1" smtClean="0">
                                  <a:latin typeface="Cambria Math" panose="02040503050406030204" pitchFamily="18" charset="0"/>
                                  <a:cs typeface="Arial"/>
                                </a:rPr>
                                <m:t>𝑘</m:t>
                              </m:r>
                            </m:sub>
                          </m:sSub>
                        </m:e>
                      </m:nary>
                      <m:r>
                        <a:rPr lang="en-US" altLang="ko-KR" sz="800" b="0" i="1" smtClean="0">
                          <a:latin typeface="Cambria Math" panose="02040503050406030204" pitchFamily="18" charset="0"/>
                          <a:cs typeface="Arial"/>
                        </a:rPr>
                        <m:t>+</m:t>
                      </m:r>
                      <m:nary>
                        <m:naryPr>
                          <m:chr m:val="∑"/>
                          <m:supHide m:val="on"/>
                          <m:ctrlPr>
                            <a:rPr lang="en-US" altLang="ko-KR" sz="800" b="0" i="1" smtClean="0">
                              <a:latin typeface="Cambria Math" panose="02040503050406030204" pitchFamily="18" charset="0"/>
                              <a:cs typeface="Arial"/>
                            </a:rPr>
                          </m:ctrlPr>
                        </m:naryPr>
                        <m:sub>
                          <m:r>
                            <a:rPr lang="en-US" altLang="ko-KR" sz="800" b="0" i="1" smtClean="0">
                              <a:latin typeface="Cambria Math" panose="02040503050406030204" pitchFamily="18" charset="0"/>
                              <a:cs typeface="Arial"/>
                            </a:rPr>
                            <m:t>𝑖</m:t>
                          </m:r>
                          <m:r>
                            <a:rPr lang="en-US" altLang="ko-KR" sz="800" b="0" i="1" smtClean="0">
                              <a:latin typeface="Cambria Math" panose="02040503050406030204" pitchFamily="18" charset="0"/>
                              <a:cs typeface="Arial"/>
                            </a:rPr>
                            <m:t>&lt;</m:t>
                          </m:r>
                          <m:r>
                            <a:rPr lang="en-US" altLang="ko-KR" sz="800" b="0" i="1" smtClean="0">
                              <a:latin typeface="Cambria Math" panose="02040503050406030204" pitchFamily="18" charset="0"/>
                              <a:cs typeface="Arial"/>
                            </a:rPr>
                            <m:t>𝑗</m:t>
                          </m:r>
                        </m:sub>
                        <m:sup/>
                        <m:e>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𝑣</m:t>
                              </m:r>
                            </m:e>
                            <m:sub>
                              <m:r>
                                <a:rPr lang="en-US" altLang="ko-KR" sz="800" b="0" i="1" smtClean="0">
                                  <a:latin typeface="Cambria Math" panose="02040503050406030204" pitchFamily="18" charset="0"/>
                                  <a:cs typeface="Arial"/>
                                </a:rPr>
                                <m:t>𝑖</m:t>
                              </m:r>
                            </m:sub>
                          </m:sSub>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𝑣</m:t>
                              </m:r>
                            </m:e>
                            <m:sub>
                              <m:r>
                                <a:rPr lang="en-US" altLang="ko-KR" sz="800" b="0" i="1" smtClean="0">
                                  <a:latin typeface="Cambria Math" panose="02040503050406030204" pitchFamily="18" charset="0"/>
                                  <a:cs typeface="Arial"/>
                                </a:rPr>
                                <m:t>𝑗</m:t>
                              </m:r>
                            </m:sub>
                          </m:sSub>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𝑤</m:t>
                              </m:r>
                            </m:e>
                            <m:sub>
                              <m:r>
                                <a:rPr lang="en-US" altLang="ko-KR" sz="800" b="0" i="1" smtClean="0">
                                  <a:latin typeface="Cambria Math" panose="02040503050406030204" pitchFamily="18" charset="0"/>
                                  <a:cs typeface="Arial"/>
                                </a:rPr>
                                <m:t>𝑖𝑗</m:t>
                              </m:r>
                            </m:sub>
                          </m:sSub>
                        </m:e>
                      </m:nary>
                      <m:r>
                        <a:rPr lang="en-US" altLang="ko-KR" sz="800" b="0" i="1" smtClean="0">
                          <a:latin typeface="Cambria Math" panose="02040503050406030204" pitchFamily="18" charset="0"/>
                          <a:cs typeface="Arial"/>
                        </a:rPr>
                        <m:t>+</m:t>
                      </m:r>
                      <m:nary>
                        <m:naryPr>
                          <m:chr m:val="∑"/>
                          <m:supHide m:val="on"/>
                          <m:ctrlPr>
                            <a:rPr lang="en-US" altLang="ko-KR" sz="800" b="0" i="1" smtClean="0">
                              <a:latin typeface="Cambria Math" panose="02040503050406030204" pitchFamily="18" charset="0"/>
                              <a:cs typeface="Arial"/>
                            </a:rPr>
                          </m:ctrlPr>
                        </m:naryPr>
                        <m:sub>
                          <m:r>
                            <a:rPr lang="en-US" altLang="ko-KR" sz="800" b="0" i="1" smtClean="0">
                              <a:latin typeface="Cambria Math" panose="02040503050406030204" pitchFamily="18" charset="0"/>
                              <a:cs typeface="Arial"/>
                            </a:rPr>
                            <m:t>𝑖</m:t>
                          </m:r>
                          <m:r>
                            <a:rPr lang="en-US" altLang="ko-KR" sz="800" b="0" i="1" smtClean="0">
                              <a:latin typeface="Cambria Math" panose="02040503050406030204" pitchFamily="18" charset="0"/>
                              <a:cs typeface="Arial"/>
                            </a:rPr>
                            <m:t>,</m:t>
                          </m:r>
                          <m:r>
                            <a:rPr lang="en-US" altLang="ko-KR" sz="800" b="0" i="1" smtClean="0">
                              <a:latin typeface="Cambria Math" panose="02040503050406030204" pitchFamily="18" charset="0"/>
                              <a:cs typeface="Arial"/>
                            </a:rPr>
                            <m:t>𝑘</m:t>
                          </m:r>
                        </m:sub>
                        <m:sup/>
                        <m:e>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𝑣</m:t>
                              </m:r>
                            </m:e>
                            <m:sub>
                              <m:r>
                                <a:rPr lang="en-US" altLang="ko-KR" sz="800" b="0" i="1" smtClean="0">
                                  <a:latin typeface="Cambria Math" panose="02040503050406030204" pitchFamily="18" charset="0"/>
                                  <a:cs typeface="Arial"/>
                                </a:rPr>
                                <m:t>𝑖</m:t>
                              </m:r>
                            </m:sub>
                          </m:sSub>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h</m:t>
                              </m:r>
                            </m:e>
                            <m:sub>
                              <m:r>
                                <a:rPr lang="en-US" altLang="ko-KR" sz="800" b="0" i="1" smtClean="0">
                                  <a:latin typeface="Cambria Math" panose="02040503050406030204" pitchFamily="18" charset="0"/>
                                  <a:cs typeface="Arial"/>
                                </a:rPr>
                                <m:t>𝑘</m:t>
                              </m:r>
                            </m:sub>
                          </m:sSub>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𝑤</m:t>
                              </m:r>
                            </m:e>
                            <m:sub>
                              <m:r>
                                <a:rPr lang="en-US" altLang="ko-KR" sz="800" b="0" i="1" smtClean="0">
                                  <a:latin typeface="Cambria Math" panose="02040503050406030204" pitchFamily="18" charset="0"/>
                                  <a:cs typeface="Arial"/>
                                </a:rPr>
                                <m:t>𝑖𝑘</m:t>
                              </m:r>
                            </m:sub>
                          </m:sSub>
                        </m:e>
                      </m:nary>
                      <m:r>
                        <a:rPr lang="en-US" altLang="ko-KR" sz="800" b="0" i="1" smtClean="0">
                          <a:latin typeface="Cambria Math" panose="02040503050406030204" pitchFamily="18" charset="0"/>
                          <a:cs typeface="Arial"/>
                        </a:rPr>
                        <m:t>+</m:t>
                      </m:r>
                      <m:nary>
                        <m:naryPr>
                          <m:chr m:val="∑"/>
                          <m:supHide m:val="on"/>
                          <m:ctrlPr>
                            <a:rPr lang="en-US" altLang="ko-KR" sz="800" b="0" i="1" smtClean="0">
                              <a:latin typeface="Cambria Math" panose="02040503050406030204" pitchFamily="18" charset="0"/>
                              <a:cs typeface="Arial"/>
                            </a:rPr>
                          </m:ctrlPr>
                        </m:naryPr>
                        <m:sub>
                          <m:r>
                            <a:rPr lang="en-US" altLang="ko-KR" sz="800" b="0" i="1" smtClean="0">
                              <a:latin typeface="Cambria Math" panose="02040503050406030204" pitchFamily="18" charset="0"/>
                              <a:cs typeface="Arial"/>
                            </a:rPr>
                            <m:t>𝑘</m:t>
                          </m:r>
                          <m:r>
                            <a:rPr lang="en-US" altLang="ko-KR" sz="800" b="0" i="1" smtClean="0">
                              <a:latin typeface="Cambria Math" panose="02040503050406030204" pitchFamily="18" charset="0"/>
                              <a:cs typeface="Arial"/>
                            </a:rPr>
                            <m:t>&lt;</m:t>
                          </m:r>
                          <m:r>
                            <a:rPr lang="en-US" altLang="ko-KR" sz="800" b="0" i="1" smtClean="0">
                              <a:latin typeface="Cambria Math" panose="02040503050406030204" pitchFamily="18" charset="0"/>
                              <a:cs typeface="Arial"/>
                            </a:rPr>
                            <m:t>𝑙</m:t>
                          </m:r>
                        </m:sub>
                        <m:sup/>
                        <m:e>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h</m:t>
                              </m:r>
                            </m:e>
                            <m:sub>
                              <m:r>
                                <a:rPr lang="en-US" altLang="ko-KR" sz="800" b="0" i="1" smtClean="0">
                                  <a:latin typeface="Cambria Math" panose="02040503050406030204" pitchFamily="18" charset="0"/>
                                  <a:cs typeface="Arial"/>
                                </a:rPr>
                                <m:t>𝑘</m:t>
                              </m:r>
                            </m:sub>
                          </m:sSub>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h</m:t>
                              </m:r>
                            </m:e>
                            <m:sub>
                              <m:r>
                                <a:rPr lang="en-US" altLang="ko-KR" sz="800" b="0" i="1" smtClean="0">
                                  <a:latin typeface="Cambria Math" panose="02040503050406030204" pitchFamily="18" charset="0"/>
                                  <a:cs typeface="Arial"/>
                                </a:rPr>
                                <m:t>𝑙</m:t>
                              </m:r>
                            </m:sub>
                          </m:sSub>
                          <m:sSub>
                            <m:sSubPr>
                              <m:ctrlPr>
                                <a:rPr lang="en-US" altLang="ko-KR" sz="800" b="0" i="1" smtClean="0">
                                  <a:latin typeface="Cambria Math" panose="02040503050406030204" pitchFamily="18" charset="0"/>
                                  <a:cs typeface="Arial"/>
                                </a:rPr>
                              </m:ctrlPr>
                            </m:sSubPr>
                            <m:e>
                              <m:r>
                                <a:rPr lang="en-US" altLang="ko-KR" sz="800" b="0" i="1" smtClean="0">
                                  <a:latin typeface="Cambria Math" panose="02040503050406030204" pitchFamily="18" charset="0"/>
                                  <a:cs typeface="Arial"/>
                                </a:rPr>
                                <m:t>𝑤</m:t>
                              </m:r>
                            </m:e>
                            <m:sub>
                              <m:r>
                                <a:rPr lang="en-US" altLang="ko-KR" sz="800" b="0" i="1" smtClean="0">
                                  <a:latin typeface="Cambria Math" panose="02040503050406030204" pitchFamily="18" charset="0"/>
                                  <a:cs typeface="Arial"/>
                                </a:rPr>
                                <m:t>𝑘𝑙</m:t>
                              </m:r>
                            </m:sub>
                          </m:sSub>
                        </m:e>
                      </m:nary>
                    </m:oMath>
                  </m:oMathPara>
                </a14:m>
                <a:endParaRPr lang="en" altLang="ko-KR" sz="800" dirty="0">
                  <a:latin typeface="Arial"/>
                  <a:cs typeface="Arial"/>
                </a:endParaRPr>
              </a:p>
              <a:p>
                <a:pPr marL="184150" indent="-171450">
                  <a:lnSpc>
                    <a:spcPct val="100000"/>
                  </a:lnSpc>
                  <a:spcBef>
                    <a:spcPts val="95"/>
                  </a:spcBef>
                  <a:buFont typeface="Arial" panose="020B0604020202020204" pitchFamily="34" charset="0"/>
                  <a:buChar char="•"/>
                  <a:tabLst>
                    <a:tab pos="224154" algn="l"/>
                  </a:tabLst>
                </a:pPr>
                <a:endParaRPr lang="en" altLang="ko-KR" sz="900" dirty="0">
                  <a:latin typeface="Arial"/>
                  <a:cs typeface="Arial"/>
                </a:endParaRPr>
              </a:p>
            </p:txBody>
          </p:sp>
        </mc:Choice>
        <mc:Fallback xmlns="">
          <p:sp>
            <p:nvSpPr>
              <p:cNvPr id="3" name="object 3"/>
              <p:cNvSpPr txBox="1">
                <a:spLocks noRot="1" noChangeAspect="1" noMove="1" noResize="1" noEditPoints="1" noAdjustHandles="1" noChangeArrowheads="1" noChangeShapeType="1" noTextEdit="1"/>
              </p:cNvSpPr>
              <p:nvPr/>
            </p:nvSpPr>
            <p:spPr>
              <a:xfrm>
                <a:off x="416240" y="587375"/>
                <a:ext cx="3793810" cy="2417841"/>
              </a:xfrm>
              <a:prstGeom prst="rect">
                <a:avLst/>
              </a:prstGeom>
              <a:blipFill>
                <a:blip r:embed="rId3"/>
                <a:stretch>
                  <a:fillRect l="-1333" t="-521" r="-667" b="-16667"/>
                </a:stretch>
              </a:blipFill>
            </p:spPr>
            <p:txBody>
              <a:bodyPr/>
              <a:lstStyle/>
              <a:p>
                <a:r>
                  <a:rPr lang="ko-KR" altLang="en-US">
                    <a:noFill/>
                  </a:rPr>
                  <a:t> </a:t>
                </a:r>
              </a:p>
            </p:txBody>
          </p:sp>
        </mc:Fallback>
      </mc:AlternateContent>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11" name="그림 10">
            <a:extLst>
              <a:ext uri="{FF2B5EF4-FFF2-40B4-BE49-F238E27FC236}">
                <a16:creationId xmlns:a16="http://schemas.microsoft.com/office/drawing/2014/main" id="{28674332-463D-6948-8C28-6A049CF732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320" y="1120775"/>
            <a:ext cx="1009650" cy="1039172"/>
          </a:xfrm>
          <a:prstGeom prst="rect">
            <a:avLst/>
          </a:prstGeom>
        </p:spPr>
      </p:pic>
    </p:spTree>
    <p:extLst>
      <p:ext uri="{BB962C8B-B14F-4D97-AF65-F5344CB8AC3E}">
        <p14:creationId xmlns:p14="http://schemas.microsoft.com/office/powerpoint/2010/main" val="3035034288"/>
      </p:ext>
    </p:extLst>
  </p:cSld>
  <p:clrMapOvr>
    <a:masterClrMapping/>
  </p:clrMapOvr>
  <p:transition>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E964E85-0647-1847-B91C-1E887573B709}"/>
              </a:ext>
            </a:extLst>
          </p:cNvPr>
          <p:cNvSpPr>
            <a:spLocks noGrp="1"/>
          </p:cNvSpPr>
          <p:nvPr>
            <p:ph type="ctrTitle"/>
          </p:nvPr>
        </p:nvSpPr>
        <p:spPr>
          <a:xfrm>
            <a:off x="95300" y="45565"/>
            <a:ext cx="4419498" cy="215444"/>
          </a:xfrm>
        </p:spPr>
        <p:txBody>
          <a:bodyPr/>
          <a:lstStyle/>
          <a:p>
            <a:pPr marL="12700" algn="l">
              <a:spcBef>
                <a:spcPts val="95"/>
              </a:spcBef>
              <a:tabLst>
                <a:tab pos="224154" algn="l"/>
              </a:tabLst>
            </a:pPr>
            <a:r>
              <a:rPr lang="en" altLang="ko-KR" dirty="0">
                <a:solidFill>
                  <a:schemeClr val="bg1"/>
                </a:solidFill>
              </a:rPr>
              <a:t>Gaussian Processes</a:t>
            </a:r>
          </a:p>
        </p:txBody>
      </p:sp>
      <p:sp>
        <p:nvSpPr>
          <p:cNvPr id="3" name="부제목 2">
            <a:extLst>
              <a:ext uri="{FF2B5EF4-FFF2-40B4-BE49-F238E27FC236}">
                <a16:creationId xmlns:a16="http://schemas.microsoft.com/office/drawing/2014/main" id="{5703AC9F-4F0E-654F-9F0B-0A55AFCCF446}"/>
              </a:ext>
            </a:extLst>
          </p:cNvPr>
          <p:cNvSpPr>
            <a:spLocks noGrp="1"/>
          </p:cNvSpPr>
          <p:nvPr>
            <p:ph type="subTitle" idx="4"/>
          </p:nvPr>
        </p:nvSpPr>
        <p:spPr>
          <a:xfrm>
            <a:off x="171449" y="1576486"/>
            <a:ext cx="4267200" cy="307777"/>
          </a:xfrm>
        </p:spPr>
        <p:txBody>
          <a:bodyPr/>
          <a:lstStyle/>
          <a:p>
            <a:pPr marL="12700" algn="ctr">
              <a:spcBef>
                <a:spcPts val="95"/>
              </a:spcBef>
              <a:tabLst>
                <a:tab pos="224154" algn="l"/>
              </a:tabLst>
            </a:pPr>
            <a:r>
              <a:rPr lang="en" altLang="ko-KR" sz="2000" dirty="0">
                <a:latin typeface="Arial"/>
                <a:cs typeface="Arial"/>
              </a:rPr>
              <a:t>Gaussian Processes</a:t>
            </a:r>
          </a:p>
        </p:txBody>
      </p:sp>
    </p:spTree>
    <p:extLst>
      <p:ext uri="{BB962C8B-B14F-4D97-AF65-F5344CB8AC3E}">
        <p14:creationId xmlns:p14="http://schemas.microsoft.com/office/powerpoint/2010/main" val="34558914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Gaussian Processes Preliminary </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91</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329933"/>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Definition) A </a:t>
                </a:r>
                <a:r>
                  <a:rPr lang="en" altLang="ko-KR" sz="1000" b="1" i="1" dirty="0">
                    <a:latin typeface="Arial" panose="020B0604020202020204" pitchFamily="34" charset="0"/>
                    <a:cs typeface="Arial" panose="020B0604020202020204" pitchFamily="34" charset="0"/>
                  </a:rPr>
                  <a:t>Gaussian Process </a:t>
                </a:r>
                <a:r>
                  <a:rPr lang="en" altLang="ko-KR" sz="1000" i="1" dirty="0">
                    <a:latin typeface="Arial" panose="020B0604020202020204" pitchFamily="34" charset="0"/>
                    <a:cs typeface="Arial" panose="020B0604020202020204" pitchFamily="34" charset="0"/>
                  </a:rPr>
                  <a:t>defined on some domain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𝑋</m:t>
                    </m:r>
                  </m:oMath>
                </a14:m>
                <a:r>
                  <a:rPr lang="en" altLang="ko-KR" sz="1000" i="1" dirty="0">
                    <a:latin typeface="Arial" panose="020B0604020202020204" pitchFamily="34" charset="0"/>
                    <a:cs typeface="Arial" panose="020B0604020202020204" pitchFamily="34" charset="0"/>
                  </a:rPr>
                  <a:t>, and is characterized by a mean function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𝜇</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ℝ</m:t>
                    </m:r>
                  </m:oMath>
                </a14:m>
                <a:r>
                  <a:rPr lang="en" altLang="ko-KR" sz="1000" i="1" dirty="0">
                    <a:latin typeface="Arial" panose="020B0604020202020204" pitchFamily="34" charset="0"/>
                    <a:cs typeface="Arial" panose="020B0604020202020204" pitchFamily="34" charset="0"/>
                  </a:rPr>
                  <a:t> and a covariance kernel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𝜅</m:t>
                    </m:r>
                    <m:r>
                      <a:rPr lang="en-US" altLang="ko-KR" sz="1000" b="0" i="1" smtClean="0">
                        <a:latin typeface="Cambria Math" panose="02040503050406030204" pitchFamily="18" charset="0"/>
                        <a:cs typeface="Arial" panose="020B0604020202020204" pitchFamily="34" charset="0"/>
                      </a:rPr>
                      <m:t> :</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𝑋</m:t>
                        </m:r>
                      </m:e>
                      <m:sup>
                        <m:r>
                          <a:rPr lang="en-US" altLang="ko-KR" sz="1000" b="0" i="1" smtClean="0">
                            <a:latin typeface="Cambria Math" panose="02040503050406030204" pitchFamily="18" charset="0"/>
                            <a:cs typeface="Arial" panose="020B0604020202020204" pitchFamily="34" charset="0"/>
                          </a:rPr>
                          <m:t>2</m:t>
                        </m:r>
                      </m:sup>
                    </m:sSup>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ℝ</m:t>
                    </m:r>
                  </m:oMath>
                </a14:m>
                <a:r>
                  <a:rPr lang="en" altLang="ko-KR" sz="1000" i="1"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endParaRPr lang="en"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Given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𝑛</m:t>
                    </m:r>
                  </m:oMath>
                </a14:m>
                <a:r>
                  <a:rPr lang="en" altLang="ko-KR" sz="1000" i="1" dirty="0">
                    <a:latin typeface="Arial" panose="020B0604020202020204" pitchFamily="34" charset="0"/>
                    <a:cs typeface="Arial" panose="020B0604020202020204" pitchFamily="34" charset="0"/>
                  </a:rPr>
                  <a:t> observations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𝐷</m:t>
                        </m:r>
                      </m:e>
                      <m:sub>
                        <m:r>
                          <a:rPr lang="en-US" altLang="ko-KR" sz="1000" b="0" i="1" smtClean="0">
                            <a:latin typeface="Cambria Math" panose="02040503050406030204" pitchFamily="18" charset="0"/>
                            <a:cs typeface="Arial" panose="020B0604020202020204" pitchFamily="34" charset="0"/>
                          </a:rPr>
                          <m:t>𝑛</m:t>
                        </m:r>
                      </m:sub>
                    </m:sSub>
                    <m:r>
                      <a:rPr lang="en-US" altLang="ko-KR" sz="1000" b="0" i="1" smtClean="0">
                        <a:latin typeface="Cambria Math" panose="02040503050406030204" pitchFamily="18" charset="0"/>
                        <a:cs typeface="Arial" panose="020B0604020202020204" pitchFamily="34" charset="0"/>
                      </a:rPr>
                      <m:t>=</m:t>
                    </m:r>
                    <m:sSubSup>
                      <m:sSubSupPr>
                        <m:ctrlPr>
                          <a:rPr lang="en-US" altLang="ko-KR" sz="1000" b="0" i="1" smtClean="0">
                            <a:latin typeface="Cambria Math" panose="02040503050406030204" pitchFamily="18" charset="0"/>
                            <a:cs typeface="Arial" panose="020B0604020202020204" pitchFamily="34" charset="0"/>
                          </a:rPr>
                        </m:ctrlPr>
                      </m:sSubSupPr>
                      <m:e>
                        <m:d>
                          <m:dPr>
                            <m:begChr m:val="{"/>
                            <m:endChr m:val="}"/>
                            <m:ctrlPr>
                              <a:rPr lang="en-US" altLang="ko-KR" sz="1000" b="0" i="1" smtClean="0">
                                <a:latin typeface="Cambria Math" panose="02040503050406030204" pitchFamily="18" charset="0"/>
                                <a:cs typeface="Arial" panose="020B0604020202020204" pitchFamily="34" charset="0"/>
                              </a:rPr>
                            </m:ctrlPr>
                          </m:dPr>
                          <m:e>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𝑦</m:t>
                                    </m:r>
                                  </m:e>
                                  <m:sub>
                                    <m:r>
                                      <a:rPr lang="en-US" altLang="ko-KR" sz="1000" b="0" i="1" smtClean="0">
                                        <a:latin typeface="Cambria Math" panose="02040503050406030204" pitchFamily="18" charset="0"/>
                                        <a:cs typeface="Arial" panose="020B0604020202020204" pitchFamily="34" charset="0"/>
                                      </a:rPr>
                                      <m:t>𝑖</m:t>
                                    </m:r>
                                  </m:sub>
                                </m:sSub>
                              </m:e>
                            </m:d>
                          </m:e>
                        </m:d>
                      </m:e>
                      <m:sub>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=1</m:t>
                        </m:r>
                      </m:sub>
                      <m:sup>
                        <m:r>
                          <a:rPr lang="en-US" altLang="ko-KR" sz="1000" b="0" i="1" smtClean="0">
                            <a:latin typeface="Cambria Math" panose="02040503050406030204" pitchFamily="18" charset="0"/>
                            <a:cs typeface="Arial" panose="020B0604020202020204" pitchFamily="34" charset="0"/>
                          </a:rPr>
                          <m:t>𝑛</m:t>
                        </m:r>
                      </m:sup>
                    </m:sSubSup>
                  </m:oMath>
                </a14:m>
                <a:r>
                  <a:rPr lang="en" altLang="ko-KR" sz="1000" i="1" dirty="0">
                    <a:latin typeface="Arial" panose="020B0604020202020204" pitchFamily="34" charset="0"/>
                    <a:cs typeface="Arial" panose="020B0604020202020204" pitchFamily="34" charset="0"/>
                  </a:rPr>
                  <a:t>, where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  </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𝑦</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𝑖</m:t>
                            </m:r>
                          </m:sub>
                        </m:sSub>
                      </m:e>
                    </m:d>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𝜖</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ℝ</m:t>
                    </m:r>
                  </m:oMath>
                </a14:m>
                <a:r>
                  <a:rPr lang="en" altLang="ko-KR" sz="1000" i="1" dirty="0">
                    <a:latin typeface="Arial" panose="020B0604020202020204" pitchFamily="34" charset="0"/>
                    <a:cs typeface="Arial" panose="020B0604020202020204" pitchFamily="34" charset="0"/>
                  </a:rPr>
                  <a:t> and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𝜖</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 ~ </m:t>
                    </m:r>
                    <m:r>
                      <a:rPr lang="en-US" altLang="ko-KR" sz="1000" b="0" i="1" smtClean="0">
                        <a:latin typeface="Cambria Math" panose="02040503050406030204" pitchFamily="18" charset="0"/>
                        <a:cs typeface="Arial" panose="020B0604020202020204" pitchFamily="34" charset="0"/>
                      </a:rPr>
                      <m:t>𝑁</m:t>
                    </m:r>
                    <m:r>
                      <a:rPr lang="en-US" altLang="ko-KR" sz="1000" b="0" i="1" smtClean="0">
                        <a:latin typeface="Cambria Math" panose="02040503050406030204" pitchFamily="18" charset="0"/>
                        <a:cs typeface="Arial" panose="020B0604020202020204" pitchFamily="34" charset="0"/>
                      </a:rPr>
                      <m:t>(0, </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𝜂</m:t>
                        </m:r>
                      </m:e>
                      <m:sup>
                        <m:r>
                          <a:rPr lang="en-US" altLang="ko-KR" sz="1000" b="0" i="1" smtClean="0">
                            <a:latin typeface="Cambria Math" panose="02040503050406030204" pitchFamily="18" charset="0"/>
                            <a:cs typeface="Arial" panose="020B0604020202020204" pitchFamily="34" charset="0"/>
                          </a:rPr>
                          <m:t>2</m:t>
                        </m:r>
                      </m:sup>
                    </m:sSup>
                    <m:r>
                      <a:rPr lang="en-US" altLang="ko-KR" sz="1000" b="0" i="1" smtClean="0">
                        <a:latin typeface="Cambria Math" panose="02040503050406030204" pitchFamily="18" charset="0"/>
                        <a:cs typeface="Arial" panose="020B0604020202020204" pitchFamily="34" charset="0"/>
                      </a:rPr>
                      <m:t>)</m:t>
                    </m:r>
                  </m:oMath>
                </a14:m>
                <a:r>
                  <a:rPr lang="en" altLang="ko-KR" sz="1000" i="1" dirty="0">
                    <a:latin typeface="Arial" panose="020B0604020202020204" pitchFamily="34" charset="0"/>
                    <a:cs typeface="Arial" panose="020B0604020202020204" pitchFamily="34" charset="0"/>
                  </a:rPr>
                  <a:t>, the posterior process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𝐷</m:t>
                        </m:r>
                      </m:e>
                      <m:sub>
                        <m:r>
                          <a:rPr lang="en-US" altLang="ko-KR" sz="1000" b="0" i="1" smtClean="0">
                            <a:latin typeface="Cambria Math" panose="02040503050406030204" pitchFamily="18" charset="0"/>
                            <a:cs typeface="Arial" panose="020B0604020202020204" pitchFamily="34" charset="0"/>
                          </a:rPr>
                          <m:t>𝑛</m:t>
                        </m:r>
                      </m:sub>
                    </m:sSub>
                  </m:oMath>
                </a14:m>
                <a:r>
                  <a:rPr lang="en" altLang="ko-KR" sz="1000" i="1" dirty="0">
                    <a:latin typeface="Arial" panose="020B0604020202020204" pitchFamily="34" charset="0"/>
                    <a:cs typeface="Arial" panose="020B0604020202020204" pitchFamily="34" charset="0"/>
                  </a:rPr>
                  <a:t> is also a GP with mean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𝜇</m:t>
                        </m:r>
                      </m:e>
                      <m:sub>
                        <m:r>
                          <a:rPr lang="en-US" altLang="ko-KR" sz="1000" b="0" i="1" smtClean="0">
                            <a:latin typeface="Cambria Math" panose="02040503050406030204" pitchFamily="18" charset="0"/>
                            <a:cs typeface="Arial" panose="020B0604020202020204" pitchFamily="34" charset="0"/>
                          </a:rPr>
                          <m:t>𝑛</m:t>
                        </m:r>
                      </m:sub>
                    </m:sSub>
                  </m:oMath>
                </a14:m>
                <a:r>
                  <a:rPr lang="en" altLang="ko-KR" sz="1000" i="1" dirty="0">
                    <a:latin typeface="Arial" panose="020B0604020202020204" pitchFamily="34" charset="0"/>
                    <a:cs typeface="Arial" panose="020B0604020202020204" pitchFamily="34" charset="0"/>
                  </a:rPr>
                  <a:t> and covariance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𝜅</m:t>
                        </m:r>
                      </m:e>
                      <m:sub>
                        <m:r>
                          <a:rPr lang="en-US" altLang="ko-KR" sz="1000" b="0" i="1" smtClean="0">
                            <a:latin typeface="Cambria Math" panose="02040503050406030204" pitchFamily="18" charset="0"/>
                            <a:cs typeface="Arial" panose="020B0604020202020204" pitchFamily="34" charset="0"/>
                          </a:rPr>
                          <m:t>𝑛</m:t>
                        </m:r>
                      </m:sub>
                    </m:sSub>
                  </m:oMath>
                </a14:m>
                <a:endParaRPr lang="en"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i="1"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sSub>
                        <m:sSubPr>
                          <m:ctrlPr>
                            <a:rPr lang="en-US" altLang="ko-KR" sz="1000" i="1" smtClean="0">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𝜇</m:t>
                          </m:r>
                        </m:e>
                        <m:sub>
                          <m:r>
                            <a:rPr lang="en-US" altLang="ko-KR" sz="1000" i="1">
                              <a:latin typeface="Cambria Math" panose="02040503050406030204" pitchFamily="18" charset="0"/>
                              <a:cs typeface="Arial" panose="020B0604020202020204" pitchFamily="34" charset="0"/>
                            </a:rPr>
                            <m:t>𝑛</m:t>
                          </m:r>
                        </m:sub>
                      </m:sSub>
                      <m:r>
                        <a:rPr lang="en-US" altLang="ko-KR" sz="1000" i="1">
                          <a:latin typeface="Cambria Math" panose="02040503050406030204" pitchFamily="18" charset="0"/>
                          <a:cs typeface="Arial" panose="020B0604020202020204" pitchFamily="34" charset="0"/>
                        </a:rPr>
                        <m:t>=</m:t>
                      </m:r>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𝑘</m:t>
                          </m:r>
                        </m:e>
                        <m:sup>
                          <m:r>
                            <a:rPr lang="en-US" altLang="ko-KR" sz="1000" i="1">
                              <a:latin typeface="Cambria Math" panose="02040503050406030204" pitchFamily="18" charset="0"/>
                              <a:cs typeface="Arial" panose="020B0604020202020204" pitchFamily="34" charset="0"/>
                            </a:rPr>
                            <m:t>𝑇</m:t>
                          </m:r>
                        </m:sup>
                      </m:sSup>
                      <m:sSup>
                        <m:sSupPr>
                          <m:ctrlPr>
                            <a:rPr lang="en-US" altLang="ko-KR" sz="1000" i="1">
                              <a:latin typeface="Cambria Math" panose="02040503050406030204" pitchFamily="18" charset="0"/>
                              <a:cs typeface="Arial" panose="020B0604020202020204" pitchFamily="34" charset="0"/>
                            </a:rPr>
                          </m:ctrlPr>
                        </m:sSupPr>
                        <m:e>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𝐾</m:t>
                              </m:r>
                              <m:r>
                                <a:rPr lang="en-US" altLang="ko-KR" sz="1000" i="1">
                                  <a:latin typeface="Cambria Math" panose="02040503050406030204" pitchFamily="18" charset="0"/>
                                  <a:cs typeface="Arial" panose="020B0604020202020204" pitchFamily="34" charset="0"/>
                                </a:rPr>
                                <m:t>+</m:t>
                              </m:r>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𝜂</m:t>
                                  </m:r>
                                </m:e>
                                <m:sup>
                                  <m:r>
                                    <a:rPr lang="en-US" altLang="ko-KR" sz="1000" i="1">
                                      <a:latin typeface="Cambria Math" panose="02040503050406030204" pitchFamily="18" charset="0"/>
                                      <a:cs typeface="Arial" panose="020B0604020202020204" pitchFamily="34" charset="0"/>
                                    </a:rPr>
                                    <m:t>2</m:t>
                                  </m:r>
                                </m:sup>
                              </m:sSup>
                              <m:r>
                                <a:rPr lang="en-US" altLang="ko-KR" sz="1000" i="1">
                                  <a:latin typeface="Cambria Math" panose="02040503050406030204" pitchFamily="18" charset="0"/>
                                  <a:cs typeface="Arial" panose="020B0604020202020204" pitchFamily="34" charset="0"/>
                                </a:rPr>
                                <m:t>𝐼</m:t>
                              </m:r>
                            </m:e>
                          </m:d>
                        </m:e>
                        <m:sup>
                          <m:r>
                            <a:rPr lang="en-US" altLang="ko-KR" sz="1000" i="1">
                              <a:latin typeface="Cambria Math" panose="02040503050406030204" pitchFamily="18" charset="0"/>
                              <a:cs typeface="Arial" panose="020B0604020202020204" pitchFamily="34" charset="0"/>
                            </a:rPr>
                            <m:t>−1</m:t>
                          </m:r>
                        </m:sup>
                      </m:sSup>
                      <m:r>
                        <a:rPr lang="en-US" altLang="ko-KR" sz="1000" i="1">
                          <a:latin typeface="Cambria Math" panose="02040503050406030204" pitchFamily="18" charset="0"/>
                          <a:cs typeface="Arial" panose="020B0604020202020204" pitchFamily="34" charset="0"/>
                        </a:rPr>
                        <m:t>𝑌</m:t>
                      </m:r>
                    </m:oMath>
                  </m:oMathPara>
                </a14:m>
                <a:endParaRPr lang="en-US" altLang="ko-KR" sz="1000" i="1" dirty="0">
                  <a:latin typeface="Cambria Math" panose="02040503050406030204" pitchFamily="18" charset="0"/>
                  <a:cs typeface="Arial" panose="020B0604020202020204" pitchFamily="34" charset="0"/>
                </a:endParaRPr>
              </a:p>
              <a:p>
                <a:pPr lvl="1"/>
                <a:r>
                  <a:rPr lang="en-US" altLang="ko-KR" sz="1000" dirty="0">
                    <a:cs typeface="Arial" panose="020B0604020202020204" pitchFamily="34" charset="0"/>
                  </a:rPr>
                  <a:t>	</a:t>
                </a:r>
                <a14:m>
                  <m:oMath xmlns:m="http://schemas.openxmlformats.org/officeDocument/2006/math">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𝜅</m:t>
                        </m:r>
                      </m:e>
                      <m:sub>
                        <m:r>
                          <a:rPr lang="en-US" altLang="ko-KR" sz="1000" i="1">
                            <a:latin typeface="Cambria Math" panose="02040503050406030204" pitchFamily="18" charset="0"/>
                            <a:cs typeface="Arial" panose="020B0604020202020204" pitchFamily="34" charset="0"/>
                          </a:rPr>
                          <m:t>𝑛</m:t>
                        </m:r>
                      </m:sub>
                    </m:sSub>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𝜅</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𝑥</m:t>
                        </m:r>
                        <m:r>
                          <a:rPr lang="en-US" altLang="ko-KR" sz="1000" i="1">
                            <a:latin typeface="Cambria Math" panose="02040503050406030204" pitchFamily="18" charset="0"/>
                            <a:cs typeface="Arial" panose="020B0604020202020204" pitchFamily="34" charset="0"/>
                          </a:rPr>
                          <m:t>, </m:t>
                        </m:r>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𝑥</m:t>
                            </m:r>
                          </m:e>
                          <m:sup>
                            <m:r>
                              <a:rPr lang="en-US" altLang="ko-KR" sz="1000" i="1">
                                <a:latin typeface="Cambria Math" panose="02040503050406030204" pitchFamily="18" charset="0"/>
                                <a:cs typeface="Arial" panose="020B0604020202020204" pitchFamily="34" charset="0"/>
                              </a:rPr>
                              <m:t>′</m:t>
                            </m:r>
                          </m:sup>
                        </m:sSup>
                      </m:e>
                    </m:d>
                    <m:r>
                      <a:rPr lang="en-US" altLang="ko-KR" sz="1000" i="1">
                        <a:latin typeface="Cambria Math" panose="02040503050406030204" pitchFamily="18" charset="0"/>
                        <a:cs typeface="Arial" panose="020B0604020202020204" pitchFamily="34" charset="0"/>
                      </a:rPr>
                      <m:t>−</m:t>
                    </m:r>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𝑘</m:t>
                        </m:r>
                      </m:e>
                      <m:sup>
                        <m:r>
                          <a:rPr lang="en-US" altLang="ko-KR" sz="1000" i="1">
                            <a:latin typeface="Cambria Math" panose="02040503050406030204" pitchFamily="18" charset="0"/>
                            <a:cs typeface="Arial" panose="020B0604020202020204" pitchFamily="34" charset="0"/>
                          </a:rPr>
                          <m:t>𝑇</m:t>
                        </m:r>
                      </m:sup>
                    </m:sSup>
                    <m:sSup>
                      <m:sSupPr>
                        <m:ctrlPr>
                          <a:rPr lang="en-US" altLang="ko-KR" sz="1000" i="1">
                            <a:latin typeface="Cambria Math" panose="02040503050406030204" pitchFamily="18" charset="0"/>
                            <a:cs typeface="Arial" panose="020B0604020202020204" pitchFamily="34" charset="0"/>
                          </a:rPr>
                        </m:ctrlPr>
                      </m:sSupPr>
                      <m:e>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𝐾</m:t>
                            </m:r>
                            <m:r>
                              <a:rPr lang="en-US" altLang="ko-KR" sz="1000" i="1">
                                <a:latin typeface="Cambria Math" panose="02040503050406030204" pitchFamily="18" charset="0"/>
                                <a:cs typeface="Arial" panose="020B0604020202020204" pitchFamily="34" charset="0"/>
                              </a:rPr>
                              <m:t>+</m:t>
                            </m:r>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𝜂</m:t>
                                </m:r>
                              </m:e>
                              <m:sup>
                                <m:r>
                                  <a:rPr lang="en-US" altLang="ko-KR" sz="1000" i="1">
                                    <a:latin typeface="Cambria Math" panose="02040503050406030204" pitchFamily="18" charset="0"/>
                                    <a:cs typeface="Arial" panose="020B0604020202020204" pitchFamily="34" charset="0"/>
                                  </a:rPr>
                                  <m:t>2</m:t>
                                </m:r>
                              </m:sup>
                            </m:sSup>
                            <m:r>
                              <a:rPr lang="en-US" altLang="ko-KR" sz="1000" i="1">
                                <a:latin typeface="Cambria Math" panose="02040503050406030204" pitchFamily="18" charset="0"/>
                                <a:cs typeface="Arial" panose="020B0604020202020204" pitchFamily="34" charset="0"/>
                              </a:rPr>
                              <m:t>𝐼</m:t>
                            </m:r>
                          </m:e>
                        </m:d>
                      </m:e>
                      <m:sup>
                        <m:r>
                          <a:rPr lang="en-US" altLang="ko-KR" sz="1000" i="1">
                            <a:latin typeface="Cambria Math" panose="02040503050406030204" pitchFamily="18" charset="0"/>
                            <a:cs typeface="Arial" panose="020B0604020202020204" pitchFamily="34" charset="0"/>
                          </a:rPr>
                          <m:t>−1</m:t>
                        </m:r>
                      </m:sup>
                    </m:sSup>
                    <m:r>
                      <a:rPr lang="en-US" altLang="ko-KR" sz="1000" i="1">
                        <a:latin typeface="Cambria Math" panose="02040503050406030204" pitchFamily="18" charset="0"/>
                        <a:cs typeface="Arial" panose="020B0604020202020204" pitchFamily="34" charset="0"/>
                      </a:rPr>
                      <m:t>𝑘</m:t>
                    </m:r>
                    <m:r>
                      <a:rPr lang="en-US" altLang="ko-KR" sz="1000" i="1">
                        <a:latin typeface="Cambria Math" panose="02040503050406030204" pitchFamily="18" charset="0"/>
                        <a:cs typeface="Arial" panose="020B0604020202020204" pitchFamily="34" charset="0"/>
                      </a:rPr>
                      <m:t>′</m:t>
                    </m:r>
                  </m:oMath>
                </a14:m>
                <a:r>
                  <a:rPr lang="en" altLang="ko-KR" sz="1000" i="1" dirty="0">
                    <a:latin typeface="Arial" panose="020B0604020202020204" pitchFamily="34" charset="0"/>
                    <a:cs typeface="Arial" panose="020B0604020202020204" pitchFamily="34" charset="0"/>
                  </a:rPr>
                  <a:t> </a:t>
                </a:r>
              </a:p>
              <a:p>
                <a:endParaRPr lang="en"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Definition) We define an </a:t>
                </a:r>
                <a:r>
                  <a:rPr lang="en" altLang="ko-KR" sz="1000" b="1" i="1" dirty="0">
                    <a:latin typeface="Arial" panose="020B0604020202020204" pitchFamily="34" charset="0"/>
                    <a:cs typeface="Arial" panose="020B0604020202020204" pitchFamily="34" charset="0"/>
                  </a:rPr>
                  <a:t>acquisition function</a:t>
                </a:r>
                <a:r>
                  <a:rPr lang="en" altLang="ko-KR" sz="1000" i="1" dirty="0">
                    <a:latin typeface="Arial" panose="020B0604020202020204" pitchFamily="34" charset="0"/>
                    <a:cs typeface="Arial" panose="020B0604020202020204" pitchFamily="34" charset="0"/>
                  </a:rPr>
                  <a:t>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𝜑</m:t>
                        </m:r>
                      </m:e>
                      <m:sub>
                        <m:r>
                          <a:rPr lang="en-US" altLang="ko-KR" sz="1000" b="0" i="1" smtClean="0">
                            <a:latin typeface="Cambria Math" panose="02040503050406030204" pitchFamily="18" charset="0"/>
                            <a:cs typeface="Arial" panose="020B0604020202020204" pitchFamily="34" charset="0"/>
                          </a:rPr>
                          <m:t>𝑡</m:t>
                        </m:r>
                      </m:sub>
                    </m:sSub>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ℝ</m:t>
                    </m:r>
                  </m:oMath>
                </a14:m>
                <a:r>
                  <a:rPr lang="en" altLang="ko-KR" sz="1000" i="1" dirty="0">
                    <a:latin typeface="Arial" panose="020B0604020202020204" pitchFamily="34" charset="0"/>
                    <a:cs typeface="Arial" panose="020B0604020202020204" pitchFamily="34" charset="0"/>
                  </a:rPr>
                  <a:t> which measures the utility of evaluating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𝑓</m:t>
                    </m:r>
                  </m:oMath>
                </a14:m>
                <a:r>
                  <a:rPr lang="en" altLang="ko-KR" sz="1000" i="1" dirty="0">
                    <a:latin typeface="Arial" panose="020B0604020202020204" pitchFamily="34" charset="0"/>
                    <a:cs typeface="Arial" panose="020B0604020202020204" pitchFamily="34" charset="0"/>
                  </a:rPr>
                  <a:t> at any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𝑋</m:t>
                    </m:r>
                  </m:oMath>
                </a14:m>
                <a:r>
                  <a:rPr lang="en" altLang="ko-KR" sz="1000" i="1" dirty="0">
                    <a:latin typeface="Arial" panose="020B0604020202020204" pitchFamily="34" charset="0"/>
                    <a:cs typeface="Arial" panose="020B0604020202020204" pitchFamily="34" charset="0"/>
                  </a:rPr>
                  <a:t> according to posterior</a:t>
                </a:r>
              </a:p>
              <a:p>
                <a:pPr marL="628650" lvl="1" indent="-171450">
                  <a:buFont typeface="Arial" panose="020B0604020202020204" pitchFamily="34" charset="0"/>
                  <a:buChar char="•"/>
                </a:pP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𝜑</m:t>
                        </m:r>
                      </m:e>
                      <m:sub>
                        <m:r>
                          <a:rPr lang="en-US" altLang="ko-KR" sz="1000" b="0" i="1" smtClean="0">
                            <a:latin typeface="Cambria Math" panose="02040503050406030204" pitchFamily="18" charset="0"/>
                            <a:cs typeface="Arial" panose="020B0604020202020204" pitchFamily="34" charset="0"/>
                          </a:rPr>
                          <m:t>𝑡</m:t>
                        </m:r>
                      </m:sub>
                    </m:sSub>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𝐸</m:t>
                    </m:r>
                    <m:r>
                      <a:rPr lang="en-US" altLang="ko-KR" sz="1000" b="0" i="1" smtClean="0">
                        <a:latin typeface="Cambria Math" panose="02040503050406030204" pitchFamily="18" charset="0"/>
                        <a:cs typeface="Arial" panose="020B0604020202020204" pitchFamily="34" charset="0"/>
                      </a:rPr>
                      <m:t>[</m:t>
                    </m:r>
                    <m:func>
                      <m:funcPr>
                        <m:ctrlPr>
                          <a:rPr lang="en-US" altLang="ko-KR" sz="1000" b="0" i="1" smtClean="0">
                            <a:latin typeface="Cambria Math" panose="02040503050406030204" pitchFamily="18" charset="0"/>
                            <a:cs typeface="Arial" panose="020B0604020202020204" pitchFamily="34" charset="0"/>
                          </a:rPr>
                        </m:ctrlPr>
                      </m:funcPr>
                      <m:fName>
                        <m:r>
                          <m:rPr>
                            <m:sty m:val="p"/>
                          </m:rPr>
                          <a:rPr lang="en-US" altLang="ko-KR" sz="1000" b="0" i="0" smtClean="0">
                            <a:latin typeface="Cambria Math" panose="02040503050406030204" pitchFamily="18" charset="0"/>
                            <a:cs typeface="Arial" panose="020B0604020202020204" pitchFamily="34" charset="0"/>
                          </a:rPr>
                          <m:t>max</m:t>
                        </m:r>
                      </m:fName>
                      <m:e>
                        <m:d>
                          <m:dPr>
                            <m:begChr m:val="{"/>
                            <m:endChr m:val="}"/>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0, </m:t>
                            </m:r>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d>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𝜏</m:t>
                                </m:r>
                              </m:e>
                              <m:sub>
                                <m:r>
                                  <a:rPr lang="en-US" altLang="ko-KR" sz="1000" b="0" i="1" smtClean="0">
                                    <a:latin typeface="Cambria Math" panose="02040503050406030204" pitchFamily="18" charset="0"/>
                                    <a:cs typeface="Arial" panose="020B0604020202020204" pitchFamily="34" charset="0"/>
                                  </a:rPr>
                                  <m:t>𝑡</m:t>
                                </m:r>
                                <m:r>
                                  <a:rPr lang="en-US" altLang="ko-KR" sz="1000" b="0" i="1" smtClean="0">
                                    <a:latin typeface="Cambria Math" panose="02040503050406030204" pitchFamily="18" charset="0"/>
                                    <a:cs typeface="Arial" panose="020B0604020202020204" pitchFamily="34" charset="0"/>
                                  </a:rPr>
                                  <m:t>−1</m:t>
                                </m:r>
                              </m:sub>
                            </m:sSub>
                          </m:e>
                        </m:d>
                        <m:r>
                          <a:rPr lang="en-US" altLang="ko-KR" sz="1000" b="0" i="1" smtClean="0">
                            <a:latin typeface="Cambria Math" panose="02040503050406030204" pitchFamily="18" charset="0"/>
                            <a:cs typeface="Arial" panose="020B0604020202020204" pitchFamily="34" charset="0"/>
                          </a:rPr>
                          <m:t> | </m:t>
                        </m:r>
                        <m:sSubSup>
                          <m:sSubSupPr>
                            <m:ctrlPr>
                              <a:rPr lang="en-US" altLang="ko-KR" sz="1000" b="0" i="1" smtClean="0">
                                <a:latin typeface="Cambria Math" panose="02040503050406030204" pitchFamily="18" charset="0"/>
                                <a:cs typeface="Arial" panose="020B0604020202020204" pitchFamily="34" charset="0"/>
                              </a:rPr>
                            </m:ctrlPr>
                          </m:sSubSupPr>
                          <m:e>
                            <m:d>
                              <m:dPr>
                                <m:begChr m:val="{"/>
                                <m:endChr m:val="}"/>
                                <m:ctrlPr>
                                  <a:rPr lang="en-US" altLang="ko-KR" sz="1000" b="0" i="1" smtClean="0">
                                    <a:latin typeface="Cambria Math" panose="02040503050406030204" pitchFamily="18" charset="0"/>
                                    <a:cs typeface="Arial" panose="020B0604020202020204" pitchFamily="34" charset="0"/>
                                  </a:rPr>
                                </m:ctrlPr>
                              </m:dPr>
                              <m:e>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 </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𝑦</m:t>
                                        </m:r>
                                      </m:e>
                                      <m:sub>
                                        <m:r>
                                          <a:rPr lang="en-US" altLang="ko-KR" sz="1000" b="0" i="1" smtClean="0">
                                            <a:latin typeface="Cambria Math" panose="02040503050406030204" pitchFamily="18" charset="0"/>
                                            <a:cs typeface="Arial" panose="020B0604020202020204" pitchFamily="34" charset="0"/>
                                          </a:rPr>
                                          <m:t>𝑖</m:t>
                                        </m:r>
                                      </m:sub>
                                    </m:sSub>
                                  </m:e>
                                </m:d>
                              </m:e>
                            </m:d>
                          </m:e>
                          <m:sub>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=1</m:t>
                            </m:r>
                          </m:sub>
                          <m:sup>
                            <m:r>
                              <a:rPr lang="en-US" altLang="ko-KR" sz="1000" b="0" i="1" smtClean="0">
                                <a:latin typeface="Cambria Math" panose="02040503050406030204" pitchFamily="18" charset="0"/>
                                <a:cs typeface="Arial" panose="020B0604020202020204" pitchFamily="34" charset="0"/>
                              </a:rPr>
                              <m:t>𝑡</m:t>
                            </m:r>
                            <m:r>
                              <a:rPr lang="en-US" altLang="ko-KR" sz="1000" b="0" i="1" smtClean="0">
                                <a:latin typeface="Cambria Math" panose="02040503050406030204" pitchFamily="18" charset="0"/>
                                <a:cs typeface="Arial" panose="020B0604020202020204" pitchFamily="34" charset="0"/>
                              </a:rPr>
                              <m:t>−1</m:t>
                            </m:r>
                          </m:sup>
                        </m:sSubSup>
                        <m:r>
                          <a:rPr lang="en-US" altLang="ko-KR" sz="1000" b="0" i="1" smtClean="0">
                            <a:latin typeface="Cambria Math" panose="02040503050406030204" pitchFamily="18" charset="0"/>
                            <a:cs typeface="Arial" panose="020B0604020202020204" pitchFamily="34" charset="0"/>
                          </a:rPr>
                          <m:t>]</m:t>
                        </m:r>
                      </m:e>
                    </m:func>
                  </m:oMath>
                </a14:m>
                <a:endParaRPr lang="en" altLang="ko-KR" sz="1000" i="1"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329933"/>
              </a:xfrm>
              <a:prstGeom prst="rect">
                <a:avLst/>
              </a:prstGeom>
              <a:blipFill>
                <a:blip r:embed="rId3"/>
                <a:stretch>
                  <a:fillRect l="-2007" t="-541" r="-1672" b="-1622"/>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58952998"/>
      </p:ext>
    </p:extLst>
  </p:cSld>
  <p:clrMapOvr>
    <a:masterClrMapping/>
  </p:clrMapOvr>
  <p:transition>
    <p:cu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Acquisition function</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92</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p:pic>
        <p:nvPicPr>
          <p:cNvPr id="4" name="그림 3" descr="텍스트, 지도이(가) 표시된 사진&#10;&#10;&#10;&#10;자동 생성된 설명">
            <a:extLst>
              <a:ext uri="{FF2B5EF4-FFF2-40B4-BE49-F238E27FC236}">
                <a16:creationId xmlns:a16="http://schemas.microsoft.com/office/drawing/2014/main" id="{81301180-2CB9-E642-8029-ED20ACDEF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779" y="434975"/>
            <a:ext cx="2602458" cy="2712679"/>
          </a:xfrm>
          <a:prstGeom prst="rect">
            <a:avLst/>
          </a:prstGeom>
        </p:spPr>
      </p:pic>
    </p:spTree>
    <p:extLst>
      <p:ext uri="{BB962C8B-B14F-4D97-AF65-F5344CB8AC3E}">
        <p14:creationId xmlns:p14="http://schemas.microsoft.com/office/powerpoint/2010/main" val="860252290"/>
      </p:ext>
    </p:extLst>
  </p:cSld>
  <p:clrMapOvr>
    <a:masterClrMapping/>
  </p:clrMapOvr>
  <p:transition>
    <p:cu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Some notations in Analysis</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93</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3089948"/>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Definition) Let X be a nonempty set. A function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𝑝</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 × </m:t>
                    </m:r>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ℝ</m:t>
                    </m:r>
                  </m:oMath>
                </a14:m>
                <a:r>
                  <a:rPr lang="en" altLang="ko-KR" sz="1000" i="1" dirty="0">
                    <a:latin typeface="Arial" panose="020B0604020202020204" pitchFamily="34" charset="0"/>
                    <a:cs typeface="Arial" panose="020B0604020202020204" pitchFamily="34" charset="0"/>
                  </a:rPr>
                  <a:t> is called a </a:t>
                </a:r>
                <a:r>
                  <a:rPr lang="en" altLang="ko-KR" sz="1000" b="1" i="1" dirty="0">
                    <a:latin typeface="Arial" panose="020B0604020202020204" pitchFamily="34" charset="0"/>
                    <a:cs typeface="Arial" panose="020B0604020202020204" pitchFamily="34" charset="0"/>
                  </a:rPr>
                  <a:t>metric</a:t>
                </a:r>
                <a:r>
                  <a:rPr lang="en" altLang="ko-KR" sz="1000" i="1" dirty="0">
                    <a:latin typeface="Arial" panose="020B0604020202020204" pitchFamily="34" charset="0"/>
                    <a:cs typeface="Arial" panose="020B0604020202020204" pitchFamily="34" charset="0"/>
                  </a:rPr>
                  <a:t> provided for all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oMath>
                </a14:m>
                <a:r>
                  <a:rPr lang="en" altLang="ko-KR" sz="1000" i="1" dirty="0">
                    <a:latin typeface="Arial" panose="020B0604020202020204" pitchFamily="34" charset="0"/>
                    <a:cs typeface="Arial" panose="020B0604020202020204" pitchFamily="34" charset="0"/>
                  </a:rPr>
                  <a:t> and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𝑧</m:t>
                    </m:r>
                  </m:oMath>
                </a14:m>
                <a:r>
                  <a:rPr lang="en" altLang="ko-KR" sz="1000" i="1" dirty="0">
                    <a:latin typeface="Arial" panose="020B0604020202020204" pitchFamily="34" charset="0"/>
                    <a:cs typeface="Arial" panose="020B0604020202020204" pitchFamily="34" charset="0"/>
                  </a:rPr>
                  <a:t> in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𝑋</m:t>
                    </m:r>
                  </m:oMath>
                </a14:m>
                <a:r>
                  <a:rPr lang="en" altLang="ko-KR" sz="1000" i="1" dirty="0">
                    <a:latin typeface="Arial" panose="020B0604020202020204" pitchFamily="34" charset="0"/>
                    <a:cs typeface="Arial" panose="020B0604020202020204" pitchFamily="34" charset="0"/>
                  </a:rPr>
                  <a:t>,</a:t>
                </a:r>
              </a:p>
              <a:p>
                <a:pPr marL="628650" lvl="1" indent="-171450">
                  <a:buFont typeface="Arial" panose="020B0604020202020204" pitchFamily="34" charset="0"/>
                  <a:buChar char="•"/>
                </a:pPr>
                <a14:m>
                  <m:oMath xmlns:m="http://schemas.openxmlformats.org/officeDocument/2006/math">
                    <m:r>
                      <a:rPr lang="en-US" altLang="ko-KR" sz="1000" b="0" i="1" smtClean="0">
                        <a:latin typeface="Cambria Math" panose="02040503050406030204" pitchFamily="18" charset="0"/>
                        <a:cs typeface="Arial" panose="020B0604020202020204" pitchFamily="34" charset="0"/>
                      </a:rPr>
                      <m:t>𝑝</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𝑦</m:t>
                        </m:r>
                      </m:e>
                    </m:d>
                    <m:r>
                      <a:rPr lang="en-US" altLang="ko-KR" sz="1000" b="0" i="1" smtClean="0">
                        <a:latin typeface="Cambria Math" panose="02040503050406030204" pitchFamily="18" charset="0"/>
                        <a:cs typeface="Arial" panose="020B0604020202020204" pitchFamily="34" charset="0"/>
                      </a:rPr>
                      <m:t>≥0</m:t>
                    </m:r>
                  </m:oMath>
                </a14:m>
                <a:endParaRPr lang="en-US" altLang="ko-KR" sz="1000" b="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1000" b="0" i="1" smtClean="0">
                        <a:latin typeface="Cambria Math" panose="02040503050406030204" pitchFamily="18" charset="0"/>
                        <a:cs typeface="Arial" panose="020B0604020202020204" pitchFamily="34" charset="0"/>
                      </a:rPr>
                      <m:t>𝑝</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e>
                    </m:d>
                    <m:r>
                      <a:rPr lang="en-US" altLang="ko-KR" sz="1000" b="0" i="1" smtClean="0">
                        <a:latin typeface="Cambria Math" panose="02040503050406030204" pitchFamily="18" charset="0"/>
                        <a:cs typeface="Arial" panose="020B0604020202020204" pitchFamily="34" charset="0"/>
                      </a:rPr>
                      <m:t>=0 </m:t>
                    </m:r>
                    <m:r>
                      <a:rPr lang="en-US" altLang="ko-KR" sz="1000" b="0" i="1" smtClean="0">
                        <a:latin typeface="Cambria Math" panose="02040503050406030204" pitchFamily="18" charset="0"/>
                        <a:cs typeface="Arial" panose="020B0604020202020204" pitchFamily="34" charset="0"/>
                      </a:rPr>
                      <m:t>𝑖𝑓</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𝑎𝑛𝑑</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𝑜𝑛𝑙𝑦</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𝑖𝑓</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oMath>
                </a14:m>
                <a:endParaRPr lang="en-US" altLang="ko-KR" sz="1000" b="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1000" b="0" i="1" smtClean="0">
                        <a:latin typeface="Cambria Math" panose="02040503050406030204" pitchFamily="18" charset="0"/>
                        <a:cs typeface="Arial" panose="020B0604020202020204" pitchFamily="34" charset="0"/>
                      </a:rPr>
                      <m:t>𝑝</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𝑝</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𝑦</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e>
                    </m:d>
                  </m:oMath>
                </a14:m>
                <a:endParaRPr lang="en-US" altLang="ko-KR" sz="1000" b="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1000" b="0" i="1" smtClean="0">
                        <a:latin typeface="Cambria Math" panose="02040503050406030204" pitchFamily="18" charset="0"/>
                        <a:cs typeface="Arial" panose="020B0604020202020204" pitchFamily="34" charset="0"/>
                      </a:rPr>
                      <m:t>𝑝</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𝑝</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𝑧</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𝑝</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𝑧</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r>
                      <a:rPr lang="en-US" altLang="ko-KR" sz="1000" b="0" i="1" smtClean="0">
                        <a:latin typeface="Cambria Math" panose="02040503050406030204" pitchFamily="18" charset="0"/>
                        <a:cs typeface="Arial" panose="020B0604020202020204" pitchFamily="34" charset="0"/>
                      </a:rPr>
                      <m:t>)</m:t>
                    </m:r>
                  </m:oMath>
                </a14:m>
                <a:endParaRPr lang="en"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Definition) Let H be a linear space. A function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&lt;⋅,⋅&gt; :</m:t>
                    </m:r>
                    <m:r>
                      <a:rPr lang="en-US" altLang="ko-KR" sz="1000" b="0" i="1" smtClean="0">
                        <a:latin typeface="Cambria Math" panose="02040503050406030204" pitchFamily="18" charset="0"/>
                        <a:cs typeface="Arial" panose="020B0604020202020204" pitchFamily="34" charset="0"/>
                      </a:rPr>
                      <m:t>𝐻</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𝐻</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ℝ</m:t>
                    </m:r>
                  </m:oMath>
                </a14:m>
                <a:r>
                  <a:rPr lang="en" altLang="ko-KR" sz="1000" i="1" dirty="0">
                    <a:latin typeface="Arial" panose="020B0604020202020204" pitchFamily="34" charset="0"/>
                    <a:cs typeface="Arial" panose="020B0604020202020204" pitchFamily="34" charset="0"/>
                  </a:rPr>
                  <a:t> is called an </a:t>
                </a:r>
                <a:r>
                  <a:rPr lang="en" altLang="ko-KR" sz="1000" b="1" i="1" dirty="0">
                    <a:latin typeface="Arial" panose="020B0604020202020204" pitchFamily="34" charset="0"/>
                    <a:cs typeface="Arial" panose="020B0604020202020204" pitchFamily="34" charset="0"/>
                  </a:rPr>
                  <a:t>inner product </a:t>
                </a:r>
                <a:r>
                  <a:rPr lang="en" altLang="ko-KR" sz="1000" i="1" dirty="0">
                    <a:latin typeface="Arial" panose="020B0604020202020204" pitchFamily="34" charset="0"/>
                    <a:cs typeface="Arial" panose="020B0604020202020204" pitchFamily="34" charset="0"/>
                  </a:rPr>
                  <a:t>on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𝐻</m:t>
                    </m:r>
                  </m:oMath>
                </a14:m>
                <a:r>
                  <a:rPr lang="en" altLang="ko-KR" sz="1000" i="1" dirty="0">
                    <a:latin typeface="Arial" panose="020B0604020202020204" pitchFamily="34" charset="0"/>
                    <a:cs typeface="Arial" panose="020B0604020202020204" pitchFamily="34" charset="0"/>
                  </a:rPr>
                  <a:t> provided for all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1</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2</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oMath>
                </a14:m>
                <a:r>
                  <a:rPr lang="en" altLang="ko-KR" sz="1000" i="1" dirty="0">
                    <a:latin typeface="Arial" panose="020B0604020202020204" pitchFamily="34" charset="0"/>
                    <a:cs typeface="Arial" panose="020B0604020202020204" pitchFamily="34" charset="0"/>
                  </a:rPr>
                  <a:t> and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𝑦</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𝐻</m:t>
                    </m:r>
                  </m:oMath>
                </a14:m>
                <a:r>
                  <a:rPr lang="en" altLang="ko-KR" sz="1000" i="1" dirty="0">
                    <a:latin typeface="Arial" panose="020B0604020202020204" pitchFamily="34" charset="0"/>
                    <a:cs typeface="Arial" panose="020B0604020202020204" pitchFamily="34" charset="0"/>
                  </a:rPr>
                  <a:t> and real numbers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𝛼</m:t>
                    </m:r>
                  </m:oMath>
                </a14:m>
                <a:r>
                  <a:rPr lang="en" altLang="ko-KR" sz="1000" i="1" dirty="0">
                    <a:latin typeface="Arial" panose="020B0604020202020204" pitchFamily="34" charset="0"/>
                    <a:cs typeface="Arial" panose="020B0604020202020204" pitchFamily="34" charset="0"/>
                  </a:rPr>
                  <a:t> and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𝛽</m:t>
                    </m:r>
                  </m:oMath>
                </a14:m>
                <a:r>
                  <a:rPr lang="en" altLang="ko-KR" sz="1000" i="1" dirty="0">
                    <a:latin typeface="Arial" panose="020B0604020202020204" pitchFamily="34" charset="0"/>
                    <a:cs typeface="Arial" panose="020B0604020202020204" pitchFamily="34" charset="0"/>
                  </a:rPr>
                  <a:t>,</a:t>
                </a:r>
              </a:p>
              <a:p>
                <a:pPr marL="628650" lvl="1" indent="-171450">
                  <a:buFont typeface="Arial" panose="020B0604020202020204" pitchFamily="34" charset="0"/>
                  <a:buChar char="•"/>
                </a:pPr>
                <a14:m>
                  <m:oMath xmlns:m="http://schemas.openxmlformats.org/officeDocument/2006/math">
                    <m:r>
                      <a:rPr lang="en-US" altLang="ko-KR" sz="1000" i="1">
                        <a:latin typeface="Cambria Math" panose="02040503050406030204" pitchFamily="18" charset="0"/>
                        <a:cs typeface="Arial" panose="020B0604020202020204" pitchFamily="34" charset="0"/>
                      </a:rPr>
                      <m:t>&lt;</m:t>
                    </m:r>
                    <m:r>
                      <a:rPr lang="en-US" altLang="ko-KR" sz="1000" i="1">
                        <a:latin typeface="Cambria Math" panose="02040503050406030204" pitchFamily="18" charset="0"/>
                        <a:cs typeface="Arial" panose="020B0604020202020204" pitchFamily="34" charset="0"/>
                      </a:rPr>
                      <m:t>𝛼</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𝑥</m:t>
                        </m:r>
                      </m:e>
                      <m:sub>
                        <m:r>
                          <a:rPr lang="en-US" altLang="ko-KR" sz="1000" i="1">
                            <a:latin typeface="Cambria Math" panose="02040503050406030204" pitchFamily="18" charset="0"/>
                            <a:cs typeface="Arial" panose="020B0604020202020204" pitchFamily="34" charset="0"/>
                          </a:rPr>
                          <m:t>1</m:t>
                        </m:r>
                      </m:sub>
                    </m:sSub>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𝛽</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𝑥</m:t>
                        </m:r>
                      </m:e>
                      <m:sub>
                        <m:r>
                          <a:rPr lang="en-US" altLang="ko-KR" sz="1000" i="1">
                            <a:latin typeface="Cambria Math" panose="02040503050406030204" pitchFamily="18" charset="0"/>
                            <a:cs typeface="Arial" panose="020B0604020202020204" pitchFamily="34" charset="0"/>
                          </a:rPr>
                          <m:t>2</m:t>
                        </m:r>
                      </m:sub>
                    </m:sSub>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𝑦</m:t>
                    </m:r>
                    <m:r>
                      <a:rPr lang="en-US" altLang="ko-KR" sz="1000" i="1">
                        <a:latin typeface="Cambria Math" panose="02040503050406030204" pitchFamily="18" charset="0"/>
                        <a:cs typeface="Arial" panose="020B0604020202020204" pitchFamily="34" charset="0"/>
                      </a:rPr>
                      <m:t>&gt; =</m:t>
                    </m:r>
                    <m:r>
                      <a:rPr lang="en-US" altLang="ko-KR" sz="1000" i="1">
                        <a:latin typeface="Cambria Math" panose="02040503050406030204" pitchFamily="18" charset="0"/>
                        <a:cs typeface="Arial" panose="020B0604020202020204" pitchFamily="34" charset="0"/>
                      </a:rPr>
                      <m:t>𝛼</m:t>
                    </m:r>
                    <m:r>
                      <a:rPr lang="en-US" altLang="ko-KR" sz="1000" i="1">
                        <a:latin typeface="Cambria Math" panose="02040503050406030204" pitchFamily="18" charset="0"/>
                        <a:cs typeface="Arial" panose="020B0604020202020204" pitchFamily="34" charset="0"/>
                      </a:rPr>
                      <m:t>&lt;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𝑥</m:t>
                        </m:r>
                      </m:e>
                      <m:sub>
                        <m:r>
                          <a:rPr lang="en-US" altLang="ko-KR" sz="1000" i="1">
                            <a:latin typeface="Cambria Math" panose="02040503050406030204" pitchFamily="18" charset="0"/>
                            <a:cs typeface="Arial" panose="020B0604020202020204" pitchFamily="34" charset="0"/>
                          </a:rPr>
                          <m:t>1</m:t>
                        </m:r>
                      </m:sub>
                    </m:sSub>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𝑦</m:t>
                    </m:r>
                    <m:r>
                      <a:rPr lang="en-US" altLang="ko-KR" sz="1000" i="1">
                        <a:latin typeface="Cambria Math" panose="02040503050406030204" pitchFamily="18" charset="0"/>
                        <a:cs typeface="Arial" panose="020B0604020202020204" pitchFamily="34" charset="0"/>
                      </a:rPr>
                      <m:t>&gt;+</m:t>
                    </m:r>
                    <m:r>
                      <a:rPr lang="en-US" altLang="ko-KR" sz="1000" i="1">
                        <a:latin typeface="Cambria Math" panose="02040503050406030204" pitchFamily="18" charset="0"/>
                        <a:cs typeface="Arial" panose="020B0604020202020204" pitchFamily="34" charset="0"/>
                      </a:rPr>
                      <m:t>𝛽</m:t>
                    </m:r>
                    <m:r>
                      <a:rPr lang="en-US" altLang="ko-KR" sz="1000" i="1">
                        <a:latin typeface="Cambria Math" panose="02040503050406030204" pitchFamily="18" charset="0"/>
                        <a:cs typeface="Arial" panose="020B0604020202020204" pitchFamily="34" charset="0"/>
                      </a:rPr>
                      <m:t>&lt;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𝑥</m:t>
                        </m:r>
                      </m:e>
                      <m:sub>
                        <m:r>
                          <a:rPr lang="en-US" altLang="ko-KR" sz="1000" i="1">
                            <a:latin typeface="Cambria Math" panose="02040503050406030204" pitchFamily="18" charset="0"/>
                            <a:cs typeface="Arial" panose="020B0604020202020204" pitchFamily="34" charset="0"/>
                          </a:rPr>
                          <m:t>2</m:t>
                        </m:r>
                      </m:sub>
                    </m:sSub>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𝑦</m:t>
                    </m:r>
                    <m:r>
                      <a:rPr lang="en-US" altLang="ko-KR" sz="1000" i="1">
                        <a:latin typeface="Cambria Math" panose="02040503050406030204" pitchFamily="18" charset="0"/>
                        <a:cs typeface="Arial" panose="020B0604020202020204" pitchFamily="34" charset="0"/>
                      </a:rPr>
                      <m:t>&gt;</m:t>
                    </m:r>
                  </m:oMath>
                </a14:m>
                <a:endParaRPr lang="en-US" altLang="ko-KR" sz="100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1000" i="1">
                        <a:latin typeface="Cambria Math" panose="02040503050406030204" pitchFamily="18" charset="0"/>
                        <a:cs typeface="Arial" panose="020B0604020202020204" pitchFamily="34" charset="0"/>
                      </a:rPr>
                      <m:t>&lt;</m:t>
                    </m:r>
                    <m:r>
                      <a:rPr lang="en-US" altLang="ko-KR" sz="1000" i="1">
                        <a:latin typeface="Cambria Math" panose="02040503050406030204" pitchFamily="18" charset="0"/>
                        <a:cs typeface="Arial" panose="020B0604020202020204" pitchFamily="34" charset="0"/>
                      </a:rPr>
                      <m:t>𝑥</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𝑦</m:t>
                    </m:r>
                    <m:r>
                      <a:rPr lang="en-US" altLang="ko-KR" sz="1000" i="1">
                        <a:latin typeface="Cambria Math" panose="02040503050406030204" pitchFamily="18" charset="0"/>
                        <a:cs typeface="Arial" panose="020B0604020202020204" pitchFamily="34" charset="0"/>
                      </a:rPr>
                      <m:t>&gt; = &lt;</m:t>
                    </m:r>
                    <m:r>
                      <a:rPr lang="en-US" altLang="ko-KR" sz="1000" i="1">
                        <a:latin typeface="Cambria Math" panose="02040503050406030204" pitchFamily="18" charset="0"/>
                        <a:cs typeface="Arial" panose="020B0604020202020204" pitchFamily="34" charset="0"/>
                      </a:rPr>
                      <m:t>𝑦</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𝑥</m:t>
                    </m:r>
                    <m:r>
                      <a:rPr lang="en-US" altLang="ko-KR" sz="1000" i="1">
                        <a:latin typeface="Cambria Math" panose="02040503050406030204" pitchFamily="18" charset="0"/>
                        <a:cs typeface="Arial" panose="020B0604020202020204" pitchFamily="34" charset="0"/>
                      </a:rPr>
                      <m:t>&gt;</m:t>
                    </m:r>
                  </m:oMath>
                </a14:m>
                <a:endParaRPr lang="en-US" altLang="ko-KR" sz="100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14:m>
                  <m:oMath xmlns:m="http://schemas.openxmlformats.org/officeDocument/2006/math">
                    <m:r>
                      <a:rPr lang="en-US" altLang="ko-KR" sz="1000" i="1">
                        <a:latin typeface="Cambria Math" panose="02040503050406030204" pitchFamily="18" charset="0"/>
                        <a:cs typeface="Arial" panose="020B0604020202020204" pitchFamily="34" charset="0"/>
                      </a:rPr>
                      <m:t>&lt;</m:t>
                    </m:r>
                    <m:r>
                      <a:rPr lang="en-US" altLang="ko-KR" sz="1000" i="1">
                        <a:latin typeface="Cambria Math" panose="02040503050406030204" pitchFamily="18" charset="0"/>
                        <a:cs typeface="Arial" panose="020B0604020202020204" pitchFamily="34" charset="0"/>
                      </a:rPr>
                      <m:t>𝑥</m:t>
                    </m:r>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𝑥</m:t>
                    </m:r>
                    <m:r>
                      <a:rPr lang="en-US" altLang="ko-KR" sz="1000" i="1">
                        <a:latin typeface="Cambria Math" panose="02040503050406030204" pitchFamily="18" charset="0"/>
                        <a:cs typeface="Arial" panose="020B0604020202020204" pitchFamily="34" charset="0"/>
                      </a:rPr>
                      <m:t>&gt; &gt;0 </m:t>
                    </m:r>
                    <m:r>
                      <a:rPr lang="en-US" altLang="ko-KR" sz="1000" i="1">
                        <a:latin typeface="Cambria Math" panose="02040503050406030204" pitchFamily="18" charset="0"/>
                        <a:cs typeface="Arial" panose="020B0604020202020204" pitchFamily="34" charset="0"/>
                      </a:rPr>
                      <m:t>𝑖𝑓</m:t>
                    </m:r>
                    <m:r>
                      <a:rPr lang="en-US" altLang="ko-KR" sz="1000" i="1">
                        <a:latin typeface="Cambria Math" panose="02040503050406030204" pitchFamily="18" charset="0"/>
                        <a:cs typeface="Arial" panose="020B0604020202020204" pitchFamily="34" charset="0"/>
                      </a:rPr>
                      <m:t> </m:t>
                    </m:r>
                    <m:r>
                      <a:rPr lang="en-US" altLang="ko-KR" sz="1000" i="1">
                        <a:latin typeface="Cambria Math" panose="02040503050406030204" pitchFamily="18" charset="0"/>
                        <a:cs typeface="Arial" panose="020B0604020202020204" pitchFamily="34" charset="0"/>
                      </a:rPr>
                      <m:t>𝑥</m:t>
                    </m:r>
                    <m:r>
                      <a:rPr lang="en-US" altLang="ko-KR" sz="1000" i="1">
                        <a:latin typeface="Cambria Math" panose="02040503050406030204" pitchFamily="18" charset="0"/>
                        <a:cs typeface="Arial" panose="020B0604020202020204" pitchFamily="34" charset="0"/>
                      </a:rPr>
                      <m:t>≠0</m:t>
                    </m:r>
                  </m:oMath>
                </a14:m>
                <a:endParaRPr lang="en" altLang="ko-KR" sz="100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Definition) An inner product space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𝐻</m:t>
                    </m:r>
                  </m:oMath>
                </a14:m>
                <a:r>
                  <a:rPr lang="en" altLang="ko-KR" sz="1000" i="1" dirty="0">
                    <a:latin typeface="Arial" panose="020B0604020202020204" pitchFamily="34" charset="0"/>
                    <a:cs typeface="Arial" panose="020B0604020202020204" pitchFamily="34" charset="0"/>
                  </a:rPr>
                  <a:t> is called a </a:t>
                </a:r>
                <a:r>
                  <a:rPr lang="en" altLang="ko-KR" sz="1000" b="1" i="1" dirty="0">
                    <a:latin typeface="Arial" panose="020B0604020202020204" pitchFamily="34" charset="0"/>
                    <a:cs typeface="Arial" panose="020B0604020202020204" pitchFamily="34" charset="0"/>
                  </a:rPr>
                  <a:t>Hilbert space </a:t>
                </a:r>
                <a:r>
                  <a:rPr lang="en" altLang="ko-KR" sz="1000" i="1" dirty="0">
                    <a:latin typeface="Arial" panose="020B0604020202020204" pitchFamily="34" charset="0"/>
                    <a:cs typeface="Arial" panose="020B0604020202020204" pitchFamily="34" charset="0"/>
                  </a:rPr>
                  <a:t>provided it is a </a:t>
                </a:r>
                <a:r>
                  <a:rPr lang="en" altLang="ko-KR" sz="1000" i="1" dirty="0" err="1">
                    <a:latin typeface="Arial" panose="020B0604020202020204" pitchFamily="34" charset="0"/>
                    <a:cs typeface="Arial" panose="020B0604020202020204" pitchFamily="34" charset="0"/>
                  </a:rPr>
                  <a:t>Banach</a:t>
                </a:r>
                <a:r>
                  <a:rPr lang="en" altLang="ko-KR" sz="1000" i="1" dirty="0">
                    <a:latin typeface="Arial" panose="020B0604020202020204" pitchFamily="34" charset="0"/>
                    <a:cs typeface="Arial" panose="020B0604020202020204" pitchFamily="34" charset="0"/>
                  </a:rPr>
                  <a:t> space </a:t>
                </a:r>
                <a:r>
                  <a:rPr lang="en" altLang="ko-KR" sz="1000" i="1" dirty="0" err="1">
                    <a:latin typeface="Arial" panose="020B0604020202020204" pitchFamily="34" charset="0"/>
                    <a:cs typeface="Arial" panose="020B0604020202020204" pitchFamily="34" charset="0"/>
                  </a:rPr>
                  <a:t>w.r.t</a:t>
                </a:r>
                <a:r>
                  <a:rPr lang="en" altLang="ko-KR" sz="1000" i="1" dirty="0">
                    <a:latin typeface="Arial" panose="020B0604020202020204" pitchFamily="34" charset="0"/>
                    <a:cs typeface="Arial" panose="020B0604020202020204" pitchFamily="34" charset="0"/>
                  </a:rPr>
                  <a:t>. the norm induced by the inner product.</a:t>
                </a:r>
              </a:p>
              <a:p>
                <a:pPr marL="628650" lvl="1" indent="-171450">
                  <a:buFont typeface="Arial" panose="020B0604020202020204" pitchFamily="34" charset="0"/>
                  <a:buChar char="•"/>
                </a:pPr>
                <a:endParaRPr lang="en" altLang="ko-KR" sz="1000" i="1" dirty="0">
                  <a:latin typeface="Arial" panose="020B0604020202020204" pitchFamily="34" charset="0"/>
                  <a:cs typeface="Arial" panose="020B0604020202020204" pitchFamily="34" charset="0"/>
                </a:endParaRPr>
              </a:p>
              <a:p>
                <a:pPr lvl="1"/>
                <a:endParaRPr lang="en" altLang="ko-KR" sz="1000" i="1" dirty="0">
                  <a:latin typeface="Arial" panose="020B0604020202020204" pitchFamily="34" charset="0"/>
                  <a:cs typeface="Arial" panose="020B0604020202020204" pitchFamily="34" charset="0"/>
                </a:endParaRPr>
              </a:p>
              <a:p>
                <a:pPr lvl="1"/>
                <a:endParaRPr lang="en-US" altLang="ko-KR" sz="1000" b="0" i="1"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3089948"/>
              </a:xfrm>
              <a:prstGeom prst="rect">
                <a:avLst/>
              </a:prstGeom>
              <a:blipFill>
                <a:blip r:embed="rId3"/>
                <a:stretch>
                  <a:fillRect l="-2007" t="-408" r="-2676"/>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410023187"/>
      </p:ext>
    </p:extLst>
  </p:cSld>
  <p:clrMapOvr>
    <a:masterClrMapping/>
  </p:clrMapOvr>
  <p:transition>
    <p:cu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Some notations in Analysis (</a:t>
            </a:r>
            <a:r>
              <a:rPr lang="en-US" altLang="ko-KR" sz="1400" spc="15" dirty="0" err="1">
                <a:solidFill>
                  <a:srgbClr val="FFFFFF"/>
                </a:solidFill>
                <a:latin typeface="Arial" panose="020B0604020202020204" pitchFamily="34" charset="0"/>
                <a:cs typeface="Arial" panose="020B0604020202020204" pitchFamily="34" charset="0"/>
              </a:rPr>
              <a:t>cont</a:t>
            </a:r>
            <a:r>
              <a:rPr lang="en-US" altLang="ko-KR" sz="1400" spc="15" dirty="0">
                <a:solidFill>
                  <a:srgbClr val="FFFFFF"/>
                </a:solidFill>
                <a:latin typeface="Arial" panose="020B0604020202020204" pitchFamily="34" charset="0"/>
                <a:cs typeface="Arial" panose="020B0604020202020204" pitchFamily="34" charset="0"/>
              </a:rPr>
              <a:t>…)</a:t>
            </a:r>
            <a:endParaRPr lang="en-US" altLang="ko-K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94</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632580"/>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Definition) For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1≤</m:t>
                    </m:r>
                    <m:r>
                      <a:rPr lang="en-US" altLang="ko-KR" sz="1000" b="0" i="1" smtClean="0">
                        <a:latin typeface="Cambria Math" panose="02040503050406030204" pitchFamily="18" charset="0"/>
                        <a:cs typeface="Arial" panose="020B0604020202020204" pitchFamily="34" charset="0"/>
                      </a:rPr>
                      <m:t>𝑝</m:t>
                    </m:r>
                    <m:r>
                      <a:rPr lang="en-US" altLang="ko-KR" sz="1000" b="0" i="1" smtClean="0">
                        <a:latin typeface="Cambria Math" panose="02040503050406030204" pitchFamily="18" charset="0"/>
                        <a:cs typeface="Arial" panose="020B0604020202020204" pitchFamily="34" charset="0"/>
                      </a:rPr>
                      <m:t>&lt;∞</m:t>
                    </m:r>
                  </m:oMath>
                </a14:m>
                <a:r>
                  <a:rPr lang="en" altLang="ko-KR" sz="1000" i="1" dirty="0">
                    <a:latin typeface="Arial" panose="020B0604020202020204" pitchFamily="34" charset="0"/>
                    <a:cs typeface="Arial" panose="020B0604020202020204" pitchFamily="34" charset="0"/>
                  </a:rPr>
                  <a:t>, we define </a:t>
                </a:r>
                <a14:m>
                  <m:oMath xmlns:m="http://schemas.openxmlformats.org/officeDocument/2006/math">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𝐿</m:t>
                        </m:r>
                      </m:e>
                      <m:sup>
                        <m:r>
                          <a:rPr lang="en-US" altLang="ko-KR" sz="1000" b="0" i="1" smtClean="0">
                            <a:latin typeface="Cambria Math" panose="02040503050406030204" pitchFamily="18" charset="0"/>
                            <a:cs typeface="Arial" panose="020B0604020202020204" pitchFamily="34" charset="0"/>
                          </a:rPr>
                          <m:t>𝑝</m:t>
                        </m:r>
                      </m:sup>
                    </m:sSup>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𝐸</m:t>
                        </m:r>
                      </m:e>
                    </m:d>
                  </m:oMath>
                </a14:m>
                <a:r>
                  <a:rPr lang="en" altLang="ko-KR" sz="1000" i="1" dirty="0">
                    <a:latin typeface="Arial" panose="020B0604020202020204" pitchFamily="34" charset="0"/>
                    <a:cs typeface="Arial" panose="020B0604020202020204" pitchFamily="34" charset="0"/>
                  </a:rPr>
                  <a:t> to be the collection of equivalence classes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oMath>
                </a14:m>
                <a:r>
                  <a:rPr lang="en" altLang="ko-KR" sz="1000" i="1" dirty="0">
                    <a:latin typeface="Arial" panose="020B0604020202020204" pitchFamily="34" charset="0"/>
                    <a:cs typeface="Arial" panose="020B0604020202020204" pitchFamily="34" charset="0"/>
                  </a:rPr>
                  <a:t> for which</a:t>
                </a:r>
              </a:p>
              <a:p>
                <a:pPr lvl="1"/>
                <a14:m>
                  <m:oMathPara xmlns:m="http://schemas.openxmlformats.org/officeDocument/2006/math">
                    <m:oMathParaPr>
                      <m:jc m:val="centerGroup"/>
                    </m:oMathParaPr>
                    <m:oMath xmlns:m="http://schemas.openxmlformats.org/officeDocument/2006/math">
                      <m:nary>
                        <m:naryPr>
                          <m:supHide m:val="on"/>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𝐸</m:t>
                          </m:r>
                        </m:sub>
                        <m:sup/>
                        <m:e>
                          <m:sSup>
                            <m:sSupPr>
                              <m:ctrlPr>
                                <a:rPr lang="en-US" altLang="ko-KR" sz="1000" i="1">
                                  <a:latin typeface="Cambria Math" panose="02040503050406030204" pitchFamily="18" charset="0"/>
                                  <a:cs typeface="Arial" panose="020B0604020202020204" pitchFamily="34" charset="0"/>
                                </a:rPr>
                              </m:ctrlPr>
                            </m:sSupPr>
                            <m:e>
                              <m:d>
                                <m:dPr>
                                  <m:begChr m:val="|"/>
                                  <m:endChr m:val="|"/>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𝑓</m:t>
                                  </m:r>
                                </m:e>
                              </m:d>
                            </m:e>
                            <m:sup>
                              <m:r>
                                <a:rPr lang="en-US" altLang="ko-KR" sz="1000" i="1">
                                  <a:latin typeface="Cambria Math" panose="02040503050406030204" pitchFamily="18" charset="0"/>
                                  <a:cs typeface="Arial" panose="020B0604020202020204" pitchFamily="34" charset="0"/>
                                </a:rPr>
                                <m:t>𝑝</m:t>
                              </m:r>
                            </m:sup>
                          </m:sSup>
                          <m:r>
                            <a:rPr lang="en-US" altLang="ko-KR" sz="1000" i="1">
                              <a:latin typeface="Cambria Math" panose="02040503050406030204" pitchFamily="18" charset="0"/>
                              <a:cs typeface="Arial" panose="020B0604020202020204" pitchFamily="34" charset="0"/>
                            </a:rPr>
                            <m:t>&lt;∞</m:t>
                          </m:r>
                        </m:e>
                      </m:nary>
                    </m:oMath>
                  </m:oMathPara>
                </a14:m>
                <a:endParaRPr lang="en"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 altLang="ko-KR" sz="1000" i="1" dirty="0">
                    <a:latin typeface="Arial" panose="020B0604020202020204" pitchFamily="34" charset="0"/>
                    <a:cs typeface="Arial" panose="020B0604020202020204" pitchFamily="34" charset="0"/>
                  </a:rPr>
                  <a:t>Definition)</a:t>
                </a:r>
                <a:r>
                  <a:rPr lang="ko-KR" altLang="en-US" sz="1000" i="1" dirty="0">
                    <a:latin typeface="Arial" panose="020B0604020202020204" pitchFamily="34" charset="0"/>
                    <a:cs typeface="Arial" panose="020B0604020202020204" pitchFamily="34" charset="0"/>
                  </a:rPr>
                  <a:t> </a:t>
                </a:r>
                <a:r>
                  <a:rPr lang="en-US" altLang="ko-KR" sz="1000" i="1" dirty="0">
                    <a:latin typeface="Arial" panose="020B0604020202020204" pitchFamily="34" charset="0"/>
                    <a:cs typeface="Arial" panose="020B0604020202020204" pitchFamily="34" charset="0"/>
                  </a:rPr>
                  <a:t>A kernel is said to be positive semidefinite if</a:t>
                </a:r>
              </a:p>
              <a:p>
                <a:pPr marL="171450" indent="-171450">
                  <a:buFont typeface="Arial" panose="020B0604020202020204" pitchFamily="34" charset="0"/>
                  <a:buChar char="•"/>
                </a:pPr>
                <a:endParaRPr lang="en-US" altLang="ko-KR" sz="1000" i="1"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𝑘</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𝑥</m:t>
                          </m:r>
                          <m:r>
                            <a:rPr lang="en-US" altLang="ko-KR" sz="1000" i="1">
                              <a:latin typeface="Cambria Math" panose="02040503050406030204" pitchFamily="18" charset="0"/>
                              <a:cs typeface="Arial" panose="020B0604020202020204" pitchFamily="34" charset="0"/>
                            </a:rPr>
                            <m:t>,</m:t>
                          </m:r>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𝑥</m:t>
                              </m:r>
                            </m:e>
                            <m:sup>
                              <m:r>
                                <a:rPr lang="en-US" altLang="ko-KR" sz="1000" i="1">
                                  <a:latin typeface="Cambria Math" panose="02040503050406030204" pitchFamily="18" charset="0"/>
                                  <a:cs typeface="Arial" panose="020B0604020202020204" pitchFamily="34" charset="0"/>
                                </a:rPr>
                                <m:t>′</m:t>
                              </m:r>
                            </m:sup>
                          </m:sSup>
                        </m:e>
                      </m:d>
                      <m:r>
                        <a:rPr lang="en-US" altLang="ko-KR" sz="1000" i="1">
                          <a:latin typeface="Cambria Math" panose="02040503050406030204" pitchFamily="18" charset="0"/>
                          <a:cs typeface="Arial" panose="020B0604020202020204" pitchFamily="34" charset="0"/>
                        </a:rPr>
                        <m:t>𝑓</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𝑥</m:t>
                          </m:r>
                        </m:e>
                      </m:d>
                      <m:r>
                        <a:rPr lang="en-US" altLang="ko-KR" sz="1000" i="1">
                          <a:latin typeface="Cambria Math" panose="02040503050406030204" pitchFamily="18" charset="0"/>
                          <a:cs typeface="Arial" panose="020B0604020202020204" pitchFamily="34" charset="0"/>
                        </a:rPr>
                        <m:t>𝑓</m:t>
                      </m:r>
                      <m:d>
                        <m:dPr>
                          <m:ctrlPr>
                            <a:rPr lang="en-US" altLang="ko-KR" sz="1000" i="1">
                              <a:latin typeface="Cambria Math" panose="02040503050406030204" pitchFamily="18" charset="0"/>
                              <a:cs typeface="Arial" panose="020B0604020202020204" pitchFamily="34" charset="0"/>
                            </a:rPr>
                          </m:ctrlPr>
                        </m:dPr>
                        <m:e>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𝑥</m:t>
                              </m:r>
                            </m:e>
                            <m:sup>
                              <m:r>
                                <a:rPr lang="en-US" altLang="ko-KR" sz="1000" i="1">
                                  <a:latin typeface="Cambria Math" panose="02040503050406030204" pitchFamily="18" charset="0"/>
                                  <a:cs typeface="Arial" panose="020B0604020202020204" pitchFamily="34" charset="0"/>
                                </a:rPr>
                                <m:t>′</m:t>
                              </m:r>
                            </m:sup>
                          </m:sSup>
                        </m:e>
                      </m:d>
                      <m:r>
                        <a:rPr lang="en-US" altLang="ko-KR" sz="1000" i="1">
                          <a:latin typeface="Cambria Math" panose="02040503050406030204" pitchFamily="18" charset="0"/>
                          <a:cs typeface="Arial" panose="020B0604020202020204" pitchFamily="34" charset="0"/>
                        </a:rPr>
                        <m:t>𝑑</m:t>
                      </m:r>
                      <m:r>
                        <a:rPr lang="en-US" altLang="ko-KR" sz="1000" i="1">
                          <a:latin typeface="Cambria Math" panose="02040503050406030204" pitchFamily="18" charset="0"/>
                          <a:cs typeface="Arial" panose="020B0604020202020204" pitchFamily="34" charset="0"/>
                        </a:rPr>
                        <m:t>𝜇</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𝑥</m:t>
                          </m:r>
                        </m:e>
                      </m:d>
                      <m:r>
                        <a:rPr lang="en-US" altLang="ko-KR" sz="1000" i="1">
                          <a:latin typeface="Cambria Math" panose="02040503050406030204" pitchFamily="18" charset="0"/>
                          <a:cs typeface="Arial" panose="020B0604020202020204" pitchFamily="34" charset="0"/>
                        </a:rPr>
                        <m:t>𝑑</m:t>
                      </m:r>
                      <m:r>
                        <a:rPr lang="en-US" altLang="ko-KR" sz="1000" i="1">
                          <a:latin typeface="Cambria Math" panose="02040503050406030204" pitchFamily="18" charset="0"/>
                          <a:cs typeface="Arial" panose="020B0604020202020204" pitchFamily="34" charset="0"/>
                        </a:rPr>
                        <m:t>𝜇</m:t>
                      </m:r>
                      <m:d>
                        <m:dPr>
                          <m:ctrlPr>
                            <a:rPr lang="en-US" altLang="ko-KR" sz="1000" i="1">
                              <a:latin typeface="Cambria Math" panose="02040503050406030204" pitchFamily="18" charset="0"/>
                              <a:cs typeface="Arial" panose="020B0604020202020204" pitchFamily="34" charset="0"/>
                            </a:rPr>
                          </m:ctrlPr>
                        </m:dPr>
                        <m:e>
                          <m:sSup>
                            <m:sSupPr>
                              <m:ctrlPr>
                                <a:rPr lang="en-US" altLang="ko-KR" sz="1000" i="1">
                                  <a:latin typeface="Cambria Math" panose="02040503050406030204" pitchFamily="18" charset="0"/>
                                  <a:cs typeface="Arial" panose="020B0604020202020204" pitchFamily="34" charset="0"/>
                                </a:rPr>
                              </m:ctrlPr>
                            </m:sSupPr>
                            <m:e>
                              <m:r>
                                <a:rPr lang="en-US" altLang="ko-KR" sz="1000" i="1">
                                  <a:latin typeface="Cambria Math" panose="02040503050406030204" pitchFamily="18" charset="0"/>
                                  <a:cs typeface="Arial" panose="020B0604020202020204" pitchFamily="34" charset="0"/>
                                </a:rPr>
                                <m:t>𝑥</m:t>
                              </m:r>
                            </m:e>
                            <m:sup>
                              <m:r>
                                <a:rPr lang="en-US" altLang="ko-KR" sz="1000" i="1">
                                  <a:latin typeface="Cambria Math" panose="02040503050406030204" pitchFamily="18" charset="0"/>
                                  <a:cs typeface="Arial" panose="020B0604020202020204" pitchFamily="34" charset="0"/>
                                </a:rPr>
                                <m:t>′</m:t>
                              </m:r>
                            </m:sup>
                          </m:sSup>
                        </m:e>
                      </m:d>
                      <m:r>
                        <a:rPr lang="en-US" altLang="ko-KR" sz="1000" i="1">
                          <a:latin typeface="Cambria Math" panose="02040503050406030204" pitchFamily="18" charset="0"/>
                          <a:cs typeface="Arial" panose="020B0604020202020204" pitchFamily="34" charset="0"/>
                        </a:rPr>
                        <m:t>≥0</m:t>
                      </m:r>
                    </m:oMath>
                  </m:oMathPara>
                </a14:m>
                <a:endParaRPr lang="en-US" altLang="ko-KR" sz="1000" i="1" dirty="0">
                  <a:latin typeface="Arial" panose="020B0604020202020204" pitchFamily="34" charset="0"/>
                  <a:cs typeface="Arial" panose="020B0604020202020204" pitchFamily="34" charset="0"/>
                </a:endParaRPr>
              </a:p>
              <a:p>
                <a:endParaRPr lang="en-US" altLang="ko-KR" sz="1000" i="1" dirty="0">
                  <a:latin typeface="Arial" panose="020B0604020202020204" pitchFamily="34" charset="0"/>
                  <a:cs typeface="Arial" panose="020B0604020202020204" pitchFamily="34" charset="0"/>
                </a:endParaRPr>
              </a:p>
              <a:p>
                <a:r>
                  <a:rPr lang="en-US" altLang="ko-KR" sz="1000" i="1" dirty="0">
                    <a:latin typeface="Arial" panose="020B0604020202020204" pitchFamily="34" charset="0"/>
                    <a:cs typeface="Arial" panose="020B0604020202020204" pitchFamily="34" charset="0"/>
                  </a:rPr>
                  <a:t>     for all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2</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𝜇</m:t>
                    </m:r>
                    <m:r>
                      <a:rPr lang="en-US" altLang="ko-KR" sz="1000" b="0" i="1" smtClean="0">
                        <a:latin typeface="Cambria Math" panose="02040503050406030204" pitchFamily="18" charset="0"/>
                        <a:cs typeface="Arial" panose="020B0604020202020204" pitchFamily="34" charset="0"/>
                      </a:rPr>
                      <m:t>)</m:t>
                    </m:r>
                  </m:oMath>
                </a14:m>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Theorem) If a symmetric function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𝜅</m:t>
                    </m:r>
                    <m:r>
                      <a:rPr lang="en-US" altLang="ko-KR" sz="1000" b="0" i="1" smtClean="0">
                        <a:latin typeface="Cambria Math" panose="02040503050406030204" pitchFamily="18" charset="0"/>
                        <a:cs typeface="Arial" panose="020B0604020202020204" pitchFamily="34" charset="0"/>
                      </a:rPr>
                      <m:t>(⋅,⋅)</m:t>
                    </m:r>
                  </m:oMath>
                </a14:m>
                <a:r>
                  <a:rPr lang="en-US" altLang="ko-KR" sz="1000" i="1" dirty="0">
                    <a:latin typeface="Arial" panose="020B0604020202020204" pitchFamily="34" charset="0"/>
                    <a:cs typeface="Arial" panose="020B0604020202020204" pitchFamily="34" charset="0"/>
                  </a:rPr>
                  <a:t> satisfies the reproducing property in a Hilbert space F of functions</a:t>
                </a:r>
              </a:p>
              <a:p>
                <a:pPr lvl="1"/>
                <a14:m>
                  <m:oMathPara xmlns:m="http://schemas.openxmlformats.org/officeDocument/2006/math">
                    <m:oMathParaPr>
                      <m:jc m:val="centerGroup"/>
                    </m:oMathParaPr>
                    <m:oMath xmlns:m="http://schemas.openxmlformats.org/officeDocument/2006/math">
                      <m:r>
                        <m:rPr>
                          <m:nor/>
                        </m:rPr>
                        <a:rPr lang="en-US" altLang="ko-KR" sz="1000">
                          <a:latin typeface="Cambria Math" panose="02040503050406030204" pitchFamily="18" charset="0"/>
                          <a:cs typeface="Arial" panose="020B0604020202020204" pitchFamily="34" charset="0"/>
                        </a:rPr>
                        <m:t>&lt;</m:t>
                      </m:r>
                      <m:r>
                        <m:rPr>
                          <m:sty m:val="p"/>
                        </m:rPr>
                        <a:rPr lang="en-US" altLang="ko-KR" sz="1000" i="1" smtClean="0">
                          <a:latin typeface="Cambria Math" panose="02040503050406030204" pitchFamily="18" charset="0"/>
                          <a:cs typeface="Arial" panose="020B0604020202020204" pitchFamily="34" charset="0"/>
                        </a:rPr>
                        <m:t>κ</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m:t>
                          </m:r>
                        </m:e>
                      </m:d>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&gt;</m:t>
                          </m:r>
                        </m:e>
                        <m:sub>
                          <m:r>
                            <a:rPr lang="en-US" altLang="ko-KR" sz="1000" b="0" i="1" smtClean="0">
                              <a:latin typeface="Cambria Math" panose="02040503050406030204" pitchFamily="18" charset="0"/>
                              <a:cs typeface="Arial" panose="020B0604020202020204" pitchFamily="34" charset="0"/>
                            </a:rPr>
                            <m:t>𝐹</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d>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𝑓𝑜𝑟</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𝐹</m:t>
                      </m:r>
                    </m:oMath>
                  </m:oMathPara>
                </a14:m>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then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𝜅</m:t>
                    </m:r>
                  </m:oMath>
                </a14:m>
                <a:r>
                  <a:rPr lang="en-US" altLang="ko-KR" sz="1000" i="1" dirty="0">
                    <a:latin typeface="Arial" panose="020B0604020202020204" pitchFamily="34" charset="0"/>
                    <a:cs typeface="Arial" panose="020B0604020202020204" pitchFamily="34" charset="0"/>
                  </a:rPr>
                  <a:t> satisfies the finitely positive semi-definite property</a:t>
                </a:r>
              </a:p>
              <a:p>
                <a:pPr lvl="1"/>
                <a14:m>
                  <m:oMathPara xmlns:m="http://schemas.openxmlformats.org/officeDocument/2006/math">
                    <m:oMathParaPr>
                      <m:jc m:val="centerGroup"/>
                    </m:oMathParaPr>
                    <m:oMath xmlns:m="http://schemas.openxmlformats.org/officeDocument/2006/math">
                      <m:nary>
                        <m:naryPr>
                          <m:chr m:val="∑"/>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𝑗</m:t>
                          </m:r>
                          <m:r>
                            <a:rPr lang="en-US" altLang="ko-KR" sz="1000" b="0" i="1" smtClean="0">
                              <a:latin typeface="Cambria Math" panose="02040503050406030204" pitchFamily="18" charset="0"/>
                              <a:cs typeface="Arial" panose="020B0604020202020204" pitchFamily="34" charset="0"/>
                            </a:rPr>
                            <m:t>=1</m:t>
                          </m:r>
                        </m:sub>
                        <m:sup>
                          <m:r>
                            <a:rPr lang="en-US" altLang="ko-KR" sz="1000" b="0" i="1" smtClean="0">
                              <a:latin typeface="Cambria Math" panose="02040503050406030204" pitchFamily="18" charset="0"/>
                              <a:cs typeface="Arial" panose="020B0604020202020204" pitchFamily="34" charset="0"/>
                            </a:rPr>
                            <m:t>𝑙</m:t>
                          </m:r>
                        </m:sup>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𝛼</m:t>
                              </m:r>
                            </m:e>
                            <m:sub>
                              <m:r>
                                <a:rPr lang="en-US" altLang="ko-KR" sz="1000" b="0" i="1" smtClean="0">
                                  <a:latin typeface="Cambria Math" panose="02040503050406030204" pitchFamily="18" charset="0"/>
                                  <a:cs typeface="Arial" panose="020B0604020202020204" pitchFamily="34" charset="0"/>
                                </a:rPr>
                                <m:t>𝑖</m:t>
                              </m:r>
                            </m:sub>
                          </m:sSub>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𝛼</m:t>
                              </m:r>
                            </m:e>
                            <m:sub>
                              <m:r>
                                <a:rPr lang="en-US" altLang="ko-KR" sz="1000" b="0" i="1" smtClean="0">
                                  <a:latin typeface="Cambria Math" panose="02040503050406030204" pitchFamily="18" charset="0"/>
                                  <a:cs typeface="Arial" panose="020B0604020202020204" pitchFamily="34" charset="0"/>
                                </a:rPr>
                                <m:t>𝑗</m:t>
                              </m:r>
                            </m:sub>
                          </m:sSub>
                          <m:r>
                            <a:rPr lang="en-US" altLang="ko-KR" sz="1000" b="0" i="1" smtClean="0">
                              <a:latin typeface="Cambria Math" panose="02040503050406030204" pitchFamily="18" charset="0"/>
                              <a:cs typeface="Arial" panose="020B0604020202020204" pitchFamily="34" charset="0"/>
                            </a:rPr>
                            <m:t>𝜅</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𝑗</m:t>
                                  </m:r>
                                </m:sub>
                              </m:sSub>
                            </m:e>
                          </m:d>
                          <m:r>
                            <a:rPr lang="en-US" altLang="ko-KR" sz="1000" b="0" i="1" smtClean="0">
                              <a:latin typeface="Cambria Math" panose="02040503050406030204" pitchFamily="18" charset="0"/>
                              <a:cs typeface="Arial" panose="020B0604020202020204" pitchFamily="34" charset="0"/>
                            </a:rPr>
                            <m:t>≥0</m:t>
                          </m:r>
                        </m:e>
                      </m:nary>
                    </m:oMath>
                  </m:oMathPara>
                </a14:m>
                <a:endParaRPr lang="en-US" altLang="ko-KR" sz="1000" i="1"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632580"/>
              </a:xfrm>
              <a:prstGeom prst="rect">
                <a:avLst/>
              </a:prstGeom>
              <a:blipFill>
                <a:blip r:embed="rId3"/>
                <a:stretch>
                  <a:fillRect l="-2007" t="-13397" r="-2341" b="-27273"/>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488122199"/>
      </p:ext>
    </p:extLst>
  </p:cSld>
  <p:clrMapOvr>
    <a:masterClrMapping/>
  </p:clrMapOvr>
  <p:transition>
    <p:cu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a:solidFill>
                  <a:srgbClr val="FFFFFF"/>
                </a:solidFill>
                <a:latin typeface="Arial" panose="020B0604020202020204" pitchFamily="34" charset="0"/>
                <a:cs typeface="Arial" panose="020B0604020202020204" pitchFamily="34" charset="0"/>
              </a:rPr>
              <a:t>Mercer theorem</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95</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07103" y="392375"/>
                <a:ext cx="3793810" cy="306404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*Theorem (Mercer) Let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𝑋</m:t>
                    </m:r>
                  </m:oMath>
                </a14:m>
                <a:r>
                  <a:rPr lang="en-US" altLang="ko-KR" sz="1000" i="1" dirty="0">
                    <a:latin typeface="Arial" panose="020B0604020202020204" pitchFamily="34" charset="0"/>
                    <a:cs typeface="Arial" panose="020B0604020202020204" pitchFamily="34" charset="0"/>
                  </a:rPr>
                  <a:t> be a compact subset of </a:t>
                </a:r>
                <a14:m>
                  <m:oMath xmlns:m="http://schemas.openxmlformats.org/officeDocument/2006/math">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ℝ</m:t>
                        </m:r>
                      </m:e>
                      <m:sup>
                        <m:r>
                          <a:rPr lang="en-US" altLang="ko-KR" sz="1000" b="0" i="1" smtClean="0">
                            <a:latin typeface="Cambria Math" panose="02040503050406030204" pitchFamily="18" charset="0"/>
                            <a:cs typeface="Arial" panose="020B0604020202020204" pitchFamily="34" charset="0"/>
                          </a:rPr>
                          <m:t>𝑛</m:t>
                        </m:r>
                      </m:sup>
                    </m:sSup>
                  </m:oMath>
                </a14:m>
                <a:r>
                  <a:rPr lang="en-US" altLang="ko-KR" sz="1000" i="1" dirty="0">
                    <a:latin typeface="Arial" panose="020B0604020202020204" pitchFamily="34" charset="0"/>
                    <a:cs typeface="Arial" panose="020B0604020202020204" pitchFamily="34" charset="0"/>
                  </a:rPr>
                  <a:t>. Suppose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𝜅</m:t>
                    </m:r>
                  </m:oMath>
                </a14:m>
                <a:r>
                  <a:rPr lang="en-US" altLang="ko-KR" sz="1000" i="1" dirty="0">
                    <a:latin typeface="Arial" panose="020B0604020202020204" pitchFamily="34" charset="0"/>
                    <a:cs typeface="Arial" panose="020B0604020202020204" pitchFamily="34" charset="0"/>
                  </a:rPr>
                  <a:t> is a continuous symmetric function such that the integral operator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𝑇</m:t>
                        </m:r>
                      </m:e>
                      <m:sub>
                        <m:r>
                          <a:rPr lang="en-US" altLang="ko-KR" sz="1000" b="0" i="1" smtClean="0">
                            <a:latin typeface="Cambria Math" panose="02040503050406030204" pitchFamily="18" charset="0"/>
                            <a:cs typeface="Arial" panose="020B0604020202020204" pitchFamily="34" charset="0"/>
                          </a:rPr>
                          <m:t>𝑘</m:t>
                        </m:r>
                      </m:sub>
                    </m:sSub>
                    <m:r>
                      <a:rPr lang="en-US" altLang="ko-KR" sz="1000" b="0" i="1" smtClean="0">
                        <a:latin typeface="Cambria Math" panose="02040503050406030204" pitchFamily="18" charset="0"/>
                        <a:cs typeface="Arial" panose="020B0604020202020204" pitchFamily="34" charset="0"/>
                      </a:rPr>
                      <m:t> :</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2</m:t>
                        </m:r>
                      </m:sub>
                    </m:sSub>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𝑋</m:t>
                        </m:r>
                      </m:e>
                    </m:d>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2</m:t>
                        </m:r>
                      </m:sub>
                    </m:sSub>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oMath>
                </a14:m>
                <a:endParaRPr lang="en-US" altLang="ko-KR" sz="1000" i="1"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d>
                        <m:dPr>
                          <m:ctrlPr>
                            <a:rPr lang="en-US" altLang="ko-KR" sz="1000" i="1">
                              <a:latin typeface="Cambria Math" panose="02040503050406030204" pitchFamily="18" charset="0"/>
                              <a:cs typeface="Arial" panose="020B0604020202020204" pitchFamily="34" charset="0"/>
                            </a:rPr>
                          </m:ctrlPr>
                        </m:dPr>
                        <m:e>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𝑇</m:t>
                              </m:r>
                            </m:e>
                            <m:sub>
                              <m:r>
                                <a:rPr lang="en-US" altLang="ko-KR" sz="1000" i="1">
                                  <a:latin typeface="Cambria Math" panose="02040503050406030204" pitchFamily="18" charset="0"/>
                                  <a:cs typeface="Arial" panose="020B0604020202020204" pitchFamily="34" charset="0"/>
                                </a:rPr>
                                <m:t>𝑘</m:t>
                              </m:r>
                            </m:sub>
                          </m:sSub>
                          <m:r>
                            <a:rPr lang="en-US" altLang="ko-KR" sz="1000" i="1">
                              <a:latin typeface="Cambria Math" panose="02040503050406030204" pitchFamily="18" charset="0"/>
                              <a:cs typeface="Arial" panose="020B0604020202020204" pitchFamily="34" charset="0"/>
                            </a:rPr>
                            <m:t>𝑓</m:t>
                          </m:r>
                        </m:e>
                      </m:d>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m:t>
                          </m:r>
                        </m:e>
                      </m:d>
                      <m:r>
                        <a:rPr lang="en-US" altLang="ko-KR" sz="1000" i="1">
                          <a:latin typeface="Cambria Math" panose="02040503050406030204" pitchFamily="18" charset="0"/>
                          <a:cs typeface="Arial" panose="020B0604020202020204" pitchFamily="34" charset="0"/>
                        </a:rPr>
                        <m:t>=</m:t>
                      </m:r>
                      <m:nary>
                        <m:naryPr>
                          <m:supHide m:val="on"/>
                          <m:ctrlPr>
                            <a:rPr lang="en-US" altLang="ko-KR" sz="1000" i="1">
                              <a:latin typeface="Cambria Math" panose="02040503050406030204" pitchFamily="18" charset="0"/>
                              <a:cs typeface="Arial" panose="020B0604020202020204" pitchFamily="34" charset="0"/>
                            </a:rPr>
                          </m:ctrlPr>
                        </m:naryPr>
                        <m:sub>
                          <m:r>
                            <m:rPr>
                              <m:brk m:alnAt="7"/>
                            </m:rPr>
                            <a:rPr lang="en-US" altLang="ko-KR" sz="1000" i="1">
                              <a:latin typeface="Cambria Math" panose="02040503050406030204" pitchFamily="18" charset="0"/>
                              <a:cs typeface="Arial" panose="020B0604020202020204" pitchFamily="34" charset="0"/>
                            </a:rPr>
                            <m:t>𝑋</m:t>
                          </m:r>
                        </m:sub>
                        <m:sup/>
                        <m:e>
                          <m:r>
                            <a:rPr lang="en-US" altLang="ko-KR" sz="1000" i="1">
                              <a:latin typeface="Cambria Math" panose="02040503050406030204" pitchFamily="18" charset="0"/>
                              <a:cs typeface="Arial" panose="020B0604020202020204" pitchFamily="34" charset="0"/>
                            </a:rPr>
                            <m:t>𝜅</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𝑥</m:t>
                              </m:r>
                            </m:e>
                          </m:d>
                          <m:r>
                            <a:rPr lang="en-US" altLang="ko-KR" sz="1000" i="1">
                              <a:latin typeface="Cambria Math" panose="02040503050406030204" pitchFamily="18" charset="0"/>
                              <a:cs typeface="Arial" panose="020B0604020202020204" pitchFamily="34" charset="0"/>
                            </a:rPr>
                            <m:t>𝑓</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𝑥</m:t>
                              </m:r>
                            </m:e>
                          </m:d>
                          <m:r>
                            <a:rPr lang="en-US" altLang="ko-KR" sz="1000" i="1">
                              <a:latin typeface="Cambria Math" panose="02040503050406030204" pitchFamily="18" charset="0"/>
                              <a:cs typeface="Arial" panose="020B0604020202020204" pitchFamily="34" charset="0"/>
                            </a:rPr>
                            <m:t>𝑑𝑥</m:t>
                          </m:r>
                        </m:e>
                      </m:nary>
                    </m:oMath>
                  </m:oMathPara>
                </a14:m>
                <a:endParaRPr lang="en-US" altLang="ko-KR" sz="1000" i="1" dirty="0">
                  <a:latin typeface="Arial" panose="020B0604020202020204" pitchFamily="34" charset="0"/>
                  <a:cs typeface="Arial" panose="020B0604020202020204" pitchFamily="34" charset="0"/>
                </a:endParaRPr>
              </a:p>
              <a:p>
                <a:r>
                  <a:rPr lang="en-US" altLang="ko-KR" sz="1000" i="1" dirty="0">
                    <a:latin typeface="Arial" panose="020B0604020202020204" pitchFamily="34" charset="0"/>
                    <a:cs typeface="Arial" panose="020B0604020202020204" pitchFamily="34" charset="0"/>
                  </a:rPr>
                  <a:t>     is positive, that is </a:t>
                </a:r>
              </a:p>
              <a:p>
                <a:pPr/>
                <a14:m>
                  <m:oMathPara xmlns:m="http://schemas.openxmlformats.org/officeDocument/2006/math">
                    <m:oMathParaPr>
                      <m:jc m:val="centerGroup"/>
                    </m:oMathParaPr>
                    <m:oMath xmlns:m="http://schemas.openxmlformats.org/officeDocument/2006/math">
                      <m:nary>
                        <m:naryPr>
                          <m:supHide m:val="on"/>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𝑋</m:t>
                          </m:r>
                        </m:sub>
                        <m:sup/>
                        <m:e>
                          <m:r>
                            <a:rPr lang="en-US" altLang="ko-KR" sz="1000" b="0" i="1" smtClean="0">
                              <a:latin typeface="Cambria Math" panose="02040503050406030204" pitchFamily="18" charset="0"/>
                              <a:cs typeface="Arial" panose="020B0604020202020204" pitchFamily="34" charset="0"/>
                            </a:rPr>
                            <m:t>𝜅</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𝑧</m:t>
                              </m:r>
                            </m:e>
                          </m:d>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d>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𝑧</m:t>
                              </m:r>
                            </m:e>
                          </m:d>
                          <m:r>
                            <a:rPr lang="en-US" altLang="ko-KR" sz="1000" b="0" i="1" smtClean="0">
                              <a:latin typeface="Cambria Math" panose="02040503050406030204" pitchFamily="18" charset="0"/>
                              <a:cs typeface="Arial" panose="020B0604020202020204" pitchFamily="34" charset="0"/>
                            </a:rPr>
                            <m:t>𝑑𝑥𝑑𝑧</m:t>
                          </m:r>
                          <m:r>
                            <a:rPr lang="en-US" altLang="ko-KR" sz="1000" b="0" i="1" smtClean="0">
                              <a:latin typeface="Cambria Math" panose="02040503050406030204" pitchFamily="18" charset="0"/>
                              <a:cs typeface="Arial" panose="020B0604020202020204" pitchFamily="34" charset="0"/>
                            </a:rPr>
                            <m:t>≥0</m:t>
                          </m:r>
                        </m:e>
                      </m:nary>
                    </m:oMath>
                  </m:oMathPara>
                </a14:m>
                <a:endParaRPr lang="en-US" altLang="ko-KR" sz="1000" i="1" dirty="0">
                  <a:latin typeface="Arial" panose="020B0604020202020204" pitchFamily="34" charset="0"/>
                  <a:cs typeface="Arial" panose="020B0604020202020204" pitchFamily="34" charset="0"/>
                </a:endParaRPr>
              </a:p>
              <a:p>
                <a:r>
                  <a:rPr lang="en-US" altLang="ko-KR" sz="1000" i="1" dirty="0">
                    <a:latin typeface="Arial" panose="020B0604020202020204" pitchFamily="34" charset="0"/>
                    <a:cs typeface="Arial" panose="020B0604020202020204" pitchFamily="34" charset="0"/>
                  </a:rPr>
                  <a:t>     for all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2</m:t>
                        </m:r>
                      </m:sub>
                    </m:sSub>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𝑋</m:t>
                        </m:r>
                      </m:e>
                    </m:d>
                    <m:r>
                      <a:rPr lang="en-US" altLang="ko-KR" sz="1000" b="0" i="1" smtClean="0">
                        <a:latin typeface="Cambria Math" panose="02040503050406030204" pitchFamily="18" charset="0"/>
                        <a:cs typeface="Arial" panose="020B0604020202020204" pitchFamily="34" charset="0"/>
                      </a:rPr>
                      <m:t>.</m:t>
                    </m:r>
                  </m:oMath>
                </a14:m>
                <a:r>
                  <a:rPr lang="en-US" altLang="ko-KR" sz="1000" i="1" dirty="0">
                    <a:latin typeface="Arial" panose="020B0604020202020204" pitchFamily="34" charset="0"/>
                    <a:cs typeface="Arial" panose="020B0604020202020204" pitchFamily="34" charset="0"/>
                  </a:rPr>
                  <a:t> Then we can expand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𝜅</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𝑧</m:t>
                    </m:r>
                    <m:r>
                      <a:rPr lang="en-US" altLang="ko-KR" sz="1000" b="0" i="1" smtClean="0">
                        <a:latin typeface="Cambria Math" panose="02040503050406030204" pitchFamily="18" charset="0"/>
                        <a:cs typeface="Arial" panose="020B0604020202020204" pitchFamily="34" charset="0"/>
                      </a:rPr>
                      <m:t>)</m:t>
                    </m:r>
                  </m:oMath>
                </a14:m>
                <a:r>
                  <a:rPr lang="en-US" altLang="ko-KR" sz="1000" i="1" dirty="0">
                    <a:latin typeface="Arial" panose="020B0604020202020204" pitchFamily="34" charset="0"/>
                    <a:cs typeface="Arial" panose="020B0604020202020204" pitchFamily="34" charset="0"/>
                  </a:rPr>
                  <a:t> in a uniformly </a:t>
                </a:r>
              </a:p>
              <a:p>
                <a:r>
                  <a:rPr lang="en-US" altLang="ko-KR" sz="1000" i="1" dirty="0">
                    <a:latin typeface="Arial" panose="020B0604020202020204" pitchFamily="34" charset="0"/>
                    <a:cs typeface="Arial" panose="020B0604020202020204" pitchFamily="34" charset="0"/>
                  </a:rPr>
                  <a:t>    convergent series(on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𝑋</m:t>
                    </m:r>
                  </m:oMath>
                </a14:m>
                <a:r>
                  <a:rPr lang="en-US" altLang="ko-KR" sz="1000" i="1" dirty="0">
                    <a:latin typeface="Arial" panose="020B0604020202020204" pitchFamily="34" charset="0"/>
                    <a:cs typeface="Arial" panose="020B0604020202020204" pitchFamily="34" charset="0"/>
                  </a:rPr>
                  <a:t>) in terms of functions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𝜙</m:t>
                        </m:r>
                      </m:e>
                      <m:sub>
                        <m:r>
                          <a:rPr lang="en-US" altLang="ko-KR" sz="1000" b="0" i="1" smtClean="0">
                            <a:latin typeface="Cambria Math" panose="02040503050406030204" pitchFamily="18" charset="0"/>
                            <a:cs typeface="Arial" panose="020B0604020202020204" pitchFamily="34" charset="0"/>
                          </a:rPr>
                          <m:t>𝑗</m:t>
                        </m:r>
                      </m:sub>
                    </m:sSub>
                  </m:oMath>
                </a14:m>
                <a:r>
                  <a:rPr lang="en-US" altLang="ko-KR" sz="1000" i="1" dirty="0">
                    <a:latin typeface="Arial" panose="020B0604020202020204" pitchFamily="34" charset="0"/>
                    <a:cs typeface="Arial" panose="020B0604020202020204" pitchFamily="34" charset="0"/>
                  </a:rPr>
                  <a:t> satisfying </a:t>
                </a:r>
                <a:endParaRPr lang="en-US" altLang="ko-KR" sz="1000" b="0" i="1" dirty="0">
                  <a:latin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&lt;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𝜙</m:t>
                          </m:r>
                        </m:e>
                        <m:sub>
                          <m:r>
                            <a:rPr lang="en-US" altLang="ko-KR" sz="1000" b="0" i="1" smtClean="0">
                              <a:latin typeface="Cambria Math" panose="02040503050406030204" pitchFamily="18" charset="0"/>
                              <a:cs typeface="Arial" panose="020B0604020202020204" pitchFamily="34" charset="0"/>
                            </a:rPr>
                            <m:t>𝑗</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𝜙</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&gt; =</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𝛿</m:t>
                          </m:r>
                        </m:e>
                        <m:sub>
                          <m:r>
                            <a:rPr lang="en-US" altLang="ko-KR" sz="1000" b="0" i="1" smtClean="0">
                              <a:latin typeface="Cambria Math" panose="02040503050406030204" pitchFamily="18" charset="0"/>
                              <a:cs typeface="Arial" panose="020B0604020202020204" pitchFamily="34" charset="0"/>
                            </a:rPr>
                            <m:t>𝑖𝑗</m:t>
                          </m:r>
                        </m:sub>
                      </m:sSub>
                    </m:oMath>
                  </m:oMathPara>
                </a14:m>
                <a:endParaRPr lang="en-US" altLang="ko-KR" sz="1000" b="0" i="1" dirty="0">
                  <a:latin typeface="Arial" panose="020B0604020202020204" pitchFamily="34" charset="0"/>
                  <a:cs typeface="Arial" panose="020B0604020202020204" pitchFamily="34" charset="0"/>
                </a:endParaRPr>
              </a:p>
              <a:p>
                <a:r>
                  <a:rPr lang="en-US" altLang="ko-KR" sz="1000" i="1" dirty="0">
                    <a:latin typeface="Arial" panose="020B0604020202020204" pitchFamily="34" charset="0"/>
                    <a:cs typeface="Arial" panose="020B0604020202020204" pitchFamily="34" charset="0"/>
                  </a:rPr>
                  <a:t>    Furthermore, the series</a:t>
                </a:r>
                <a:r>
                  <a:rPr lang="ko-KR" altLang="en-US" sz="1000" i="1" dirty="0">
                    <a:latin typeface="Arial" panose="020B0604020202020204" pitchFamily="34" charset="0"/>
                    <a:cs typeface="Arial" panose="020B0604020202020204" pitchFamily="34" charset="0"/>
                  </a:rPr>
                  <a:t> </a:t>
                </a:r>
                <a14:m>
                  <m:oMath xmlns:m="http://schemas.openxmlformats.org/officeDocument/2006/math">
                    <m:nary>
                      <m:naryPr>
                        <m:chr m:val="∑"/>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=1</m:t>
                        </m:r>
                      </m:sub>
                      <m:sup>
                        <m:r>
                          <a:rPr lang="en-US" altLang="ko-KR" sz="1000" b="0" i="1" smtClean="0">
                            <a:latin typeface="Cambria Math" panose="02040503050406030204" pitchFamily="18" charset="0"/>
                            <a:cs typeface="Arial" panose="020B0604020202020204" pitchFamily="34" charset="0"/>
                          </a:rPr>
                          <m:t>∞</m:t>
                        </m:r>
                      </m:sup>
                      <m:e>
                        <m:sSubSup>
                          <m:sSubSupPr>
                            <m:ctrlPr>
                              <a:rPr lang="en-US" altLang="ko-KR" sz="1000" b="0" i="1" smtClean="0">
                                <a:latin typeface="Cambria Math" panose="02040503050406030204" pitchFamily="18" charset="0"/>
                                <a:cs typeface="Arial" panose="020B0604020202020204" pitchFamily="34" charset="0"/>
                              </a:rPr>
                            </m:ctrlPr>
                          </m:sSubSupPr>
                          <m:e>
                            <m:d>
                              <m:dPr>
                                <m:begChr m:val="|"/>
                                <m:endChr m:val="|"/>
                                <m:ctrlPr>
                                  <a:rPr lang="en-US" altLang="ko-KR" sz="1000" b="0" i="1" smtClean="0">
                                    <a:latin typeface="Cambria Math" panose="02040503050406030204" pitchFamily="18" charset="0"/>
                                    <a:cs typeface="Arial" panose="020B0604020202020204" pitchFamily="34" charset="0"/>
                                  </a:rPr>
                                </m:ctrlPr>
                              </m:dPr>
                              <m:e>
                                <m:d>
                                  <m:dPr>
                                    <m:begChr m:val="|"/>
                                    <m:endChr m:val="|"/>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𝜙</m:t>
                                        </m:r>
                                      </m:e>
                                      <m:sub>
                                        <m:r>
                                          <a:rPr lang="en-US" altLang="ko-KR" sz="1000" b="0" i="1" smtClean="0">
                                            <a:latin typeface="Cambria Math" panose="02040503050406030204" pitchFamily="18" charset="0"/>
                                            <a:cs typeface="Arial" panose="020B0604020202020204" pitchFamily="34" charset="0"/>
                                          </a:rPr>
                                          <m:t>𝑖</m:t>
                                        </m:r>
                                      </m:sub>
                                    </m:sSub>
                                  </m:e>
                                </m:d>
                              </m:e>
                            </m:d>
                          </m:e>
                          <m:sub>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2</m:t>
                                </m:r>
                              </m:sub>
                            </m:sSub>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𝑋</m:t>
                                </m:r>
                              </m:e>
                            </m:d>
                          </m:sub>
                          <m:sup>
                            <m:r>
                              <a:rPr lang="en-US" altLang="ko-KR" sz="1000" b="0" i="1" smtClean="0">
                                <a:latin typeface="Cambria Math" panose="02040503050406030204" pitchFamily="18" charset="0"/>
                                <a:cs typeface="Arial" panose="020B0604020202020204" pitchFamily="34" charset="0"/>
                              </a:rPr>
                              <m:t>2</m:t>
                            </m:r>
                          </m:sup>
                        </m:sSubSup>
                      </m:e>
                    </m:nary>
                  </m:oMath>
                </a14:m>
                <a:r>
                  <a:rPr lang="en-US" altLang="ko-KR" sz="1000" i="1" dirty="0">
                    <a:latin typeface="Arial" panose="020B0604020202020204" pitchFamily="34" charset="0"/>
                    <a:cs typeface="Arial" panose="020B0604020202020204" pitchFamily="34" charset="0"/>
                  </a:rPr>
                  <a:t>is convergent.</a:t>
                </a:r>
              </a:p>
              <a:p>
                <a:endParaRPr lang="en-US" altLang="ko-KR" sz="1000" i="1" dirty="0">
                  <a:latin typeface="Arial" panose="020B0604020202020204" pitchFamily="34" charset="0"/>
                  <a:cs typeface="Arial" panose="020B0604020202020204" pitchFamily="34" charset="0"/>
                </a:endParaRPr>
              </a:p>
              <a:p>
                <a:r>
                  <a:rPr lang="en-US" altLang="ko-KR" sz="1000" i="1" dirty="0">
                    <a:latin typeface="Arial" panose="020B0604020202020204" pitchFamily="34" charset="0"/>
                    <a:cs typeface="Arial" panose="020B0604020202020204" pitchFamily="34" charset="0"/>
                  </a:rPr>
                  <a:t>    proof sketch)</a:t>
                </a:r>
              </a:p>
              <a:p>
                <a:pPr marL="628650" lvl="1"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Show it by contradiction</a:t>
                </a:r>
              </a:p>
              <a:p>
                <a:pPr marL="628650" lvl="1"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Fourier series moves </a:t>
                </a:r>
                <a14:m>
                  <m:oMath xmlns:m="http://schemas.openxmlformats.org/officeDocument/2006/math">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𝐿</m:t>
                        </m:r>
                      </m:e>
                      <m:sup>
                        <m:r>
                          <a:rPr lang="en-US" altLang="ko-KR" sz="1000" b="0" i="1" smtClean="0">
                            <a:latin typeface="Cambria Math" panose="02040503050406030204" pitchFamily="18" charset="0"/>
                            <a:cs typeface="Arial" panose="020B0604020202020204" pitchFamily="34" charset="0"/>
                          </a:rPr>
                          <m:t>2</m:t>
                        </m:r>
                      </m:sup>
                    </m:sSup>
                  </m:oMath>
                </a14:m>
                <a:r>
                  <a:rPr lang="en-US" altLang="ko-KR" sz="1000" i="1" dirty="0">
                    <a:latin typeface="Arial" panose="020B0604020202020204" pitchFamily="34" charset="0"/>
                    <a:cs typeface="Arial" panose="020B0604020202020204" pitchFamily="34" charset="0"/>
                  </a:rPr>
                  <a:t> to </a:t>
                </a:r>
                <a14:m>
                  <m:oMath xmlns:m="http://schemas.openxmlformats.org/officeDocument/2006/math">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𝐿</m:t>
                        </m:r>
                      </m:e>
                      <m:sup>
                        <m:r>
                          <a:rPr lang="en-US" altLang="ko-KR" sz="1000" b="0" i="1" smtClean="0">
                            <a:latin typeface="Cambria Math" panose="02040503050406030204" pitchFamily="18" charset="0"/>
                            <a:cs typeface="Arial" panose="020B0604020202020204" pitchFamily="34" charset="0"/>
                          </a:rPr>
                          <m:t>2</m:t>
                        </m:r>
                      </m:sup>
                    </m:sSup>
                  </m:oMath>
                </a14:m>
                <a:endParaRPr lang="en-US" altLang="ko-KR" sz="1000" i="1" dirty="0">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Compactness of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𝑋</m:t>
                    </m:r>
                    <m:r>
                      <a:rPr lang="en-US" altLang="ko-KR" sz="1000" b="0" i="1" smtClean="0">
                        <a:latin typeface="Cambria Math" panose="02040503050406030204" pitchFamily="18" charset="0"/>
                        <a:cs typeface="Arial" panose="020B0604020202020204" pitchFamily="34" charset="0"/>
                      </a:rPr>
                      <m:t>→</m:t>
                    </m:r>
                  </m:oMath>
                </a14:m>
                <a:r>
                  <a:rPr lang="en-US" altLang="ko-KR" sz="1000" i="1" dirty="0">
                    <a:latin typeface="Arial" panose="020B0604020202020204" pitchFamily="34" charset="0"/>
                    <a:cs typeface="Arial" panose="020B0604020202020204" pitchFamily="34" charset="0"/>
                  </a:rPr>
                  <a:t> Exchange the order of sum and integral</a:t>
                </a:r>
              </a:p>
              <a:p>
                <a:pPr lvl="1"/>
                <a:r>
                  <a:rPr lang="en-US" altLang="ko-KR" sz="1000" i="1" dirty="0">
                    <a:latin typeface="Arial" panose="020B0604020202020204" pitchFamily="34" charset="0"/>
                    <a:cs typeface="Arial" panose="020B0604020202020204" pitchFamily="34" charset="0"/>
                  </a:rPr>
                  <a:t> </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07103" y="392375"/>
                <a:ext cx="3793810" cy="3064044"/>
              </a:xfrm>
              <a:prstGeom prst="rect">
                <a:avLst/>
              </a:prstGeom>
              <a:blipFill>
                <a:blip r:embed="rId3"/>
                <a:stretch>
                  <a:fillRect l="-2000" t="-7025" b="-1653"/>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073893304"/>
      </p:ext>
    </p:extLst>
  </p:cSld>
  <p:clrMapOvr>
    <a:masterClrMapping/>
  </p:clrMapOvr>
  <p:transition>
    <p:cu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pPr marL="12700">
              <a:lnSpc>
                <a:spcPct val="100000"/>
              </a:lnSpc>
              <a:spcBef>
                <a:spcPts val="135"/>
              </a:spcBef>
            </a:pPr>
            <a:r>
              <a:rPr lang="en-US" altLang="ko-KR" sz="1400" spc="15" dirty="0" err="1">
                <a:solidFill>
                  <a:srgbClr val="FFFFFF"/>
                </a:solidFill>
                <a:latin typeface="Arial" panose="020B0604020202020204" pitchFamily="34" charset="0"/>
                <a:cs typeface="Arial" panose="020B0604020202020204" pitchFamily="34" charset="0"/>
              </a:rPr>
              <a:t>Representer</a:t>
            </a:r>
            <a:r>
              <a:rPr lang="en-US" altLang="ko-KR" sz="1400" spc="15" dirty="0">
                <a:solidFill>
                  <a:srgbClr val="FFFFFF"/>
                </a:solidFill>
                <a:latin typeface="Arial" panose="020B0604020202020204" pitchFamily="34" charset="0"/>
                <a:cs typeface="Arial" panose="020B0604020202020204" pitchFamily="34" charset="0"/>
              </a:rPr>
              <a:t> theorem</a:t>
            </a:r>
            <a:endParaRPr sz="1400" dirty="0">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96</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07103" y="392375"/>
                <a:ext cx="3793810" cy="2886752"/>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*Theorem (</a:t>
                </a:r>
                <a:r>
                  <a:rPr lang="en-US" altLang="ko-KR" sz="1000" i="1" dirty="0" err="1">
                    <a:latin typeface="Arial" panose="020B0604020202020204" pitchFamily="34" charset="0"/>
                    <a:cs typeface="Arial" panose="020B0604020202020204" pitchFamily="34" charset="0"/>
                  </a:rPr>
                  <a:t>Representer</a:t>
                </a:r>
                <a:r>
                  <a:rPr lang="en-US" altLang="ko-KR" sz="1000" i="1" dirty="0">
                    <a:latin typeface="Arial" panose="020B0604020202020204" pitchFamily="34" charset="0"/>
                    <a:cs typeface="Arial" panose="020B0604020202020204" pitchFamily="34" charset="0"/>
                  </a:rPr>
                  <a:t>) Consider the functional</a:t>
                </a:r>
              </a:p>
              <a:p>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𝐽</m:t>
                      </m:r>
                      <m:d>
                        <m:dPr>
                          <m:begChr m:val="["/>
                          <m:endChr m:val="]"/>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𝑓</m:t>
                          </m:r>
                        </m:e>
                      </m:d>
                      <m:r>
                        <a:rPr lang="en-US" altLang="ko-KR" sz="1000" b="0" i="1" smtClean="0">
                          <a:latin typeface="Cambria Math" panose="02040503050406030204" pitchFamily="18" charset="0"/>
                          <a:cs typeface="Arial" panose="020B0604020202020204" pitchFamily="34" charset="0"/>
                        </a:rPr>
                        <m:t>=</m:t>
                      </m:r>
                      <m:f>
                        <m:fPr>
                          <m:ctrlPr>
                            <a:rPr lang="en-US" altLang="ko-KR" sz="1000" b="0" i="1" smtClean="0">
                              <a:latin typeface="Cambria Math" panose="02040503050406030204" pitchFamily="18" charset="0"/>
                              <a:cs typeface="Arial" panose="020B0604020202020204" pitchFamily="34" charset="0"/>
                            </a:rPr>
                          </m:ctrlPr>
                        </m:fPr>
                        <m:num>
                          <m:r>
                            <a:rPr lang="en-US" altLang="ko-KR" sz="1000" b="0" i="1" smtClean="0">
                              <a:latin typeface="Cambria Math" panose="02040503050406030204" pitchFamily="18" charset="0"/>
                              <a:cs typeface="Arial" panose="020B0604020202020204" pitchFamily="34" charset="0"/>
                            </a:rPr>
                            <m:t>𝜆</m:t>
                          </m:r>
                        </m:num>
                        <m:den>
                          <m:r>
                            <a:rPr lang="en-US" altLang="ko-KR" sz="1000" b="0" i="1" smtClean="0">
                              <a:latin typeface="Cambria Math" panose="02040503050406030204" pitchFamily="18" charset="0"/>
                              <a:cs typeface="Arial" panose="020B0604020202020204" pitchFamily="34" charset="0"/>
                            </a:rPr>
                            <m:t>2</m:t>
                          </m:r>
                        </m:den>
                      </m:f>
                      <m:sSubSup>
                        <m:sSubSupPr>
                          <m:ctrlPr>
                            <a:rPr lang="en-US" altLang="ko-KR" sz="1000" b="0" i="1" smtClean="0">
                              <a:latin typeface="Cambria Math" panose="02040503050406030204" pitchFamily="18" charset="0"/>
                              <a:cs typeface="Arial" panose="020B0604020202020204" pitchFamily="34" charset="0"/>
                            </a:rPr>
                          </m:ctrlPr>
                        </m:sSubSupPr>
                        <m:e>
                          <m:d>
                            <m:dPr>
                              <m:begChr m:val="‖"/>
                              <m:endChr m:val="‖"/>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𝑓</m:t>
                              </m:r>
                            </m:e>
                          </m:d>
                        </m:e>
                        <m:sub>
                          <m:r>
                            <a:rPr lang="en-US" altLang="ko-KR" sz="1000" b="0" i="1" smtClean="0">
                              <a:latin typeface="Cambria Math" panose="02040503050406030204" pitchFamily="18" charset="0"/>
                              <a:cs typeface="Arial" panose="020B0604020202020204" pitchFamily="34" charset="0"/>
                            </a:rPr>
                            <m:t>𝐻</m:t>
                          </m:r>
                        </m:sub>
                        <m:sup>
                          <m:r>
                            <a:rPr lang="en-US" altLang="ko-KR" sz="1000" b="0" i="1" smtClean="0">
                              <a:latin typeface="Cambria Math" panose="02040503050406030204" pitchFamily="18" charset="0"/>
                              <a:cs typeface="Arial" panose="020B0604020202020204" pitchFamily="34" charset="0"/>
                            </a:rPr>
                            <m:t>2</m:t>
                          </m:r>
                        </m:sup>
                      </m:sSubSup>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𝑄</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oMath>
                  </m:oMathPara>
                </a14:m>
                <a:endParaRPr lang="en-US" altLang="ko-KR" sz="1000" i="1" dirty="0">
                  <a:latin typeface="Arial" panose="020B0604020202020204" pitchFamily="34" charset="0"/>
                  <a:cs typeface="Arial" panose="020B0604020202020204" pitchFamily="34" charset="0"/>
                </a:endParaRPr>
              </a:p>
              <a:p>
                <a:r>
                  <a:rPr lang="en-US" altLang="ko-KR" sz="1000" i="1" dirty="0">
                    <a:latin typeface="Arial" panose="020B0604020202020204" pitchFamily="34" charset="0"/>
                    <a:cs typeface="Arial" panose="020B0604020202020204" pitchFamily="34" charset="0"/>
                  </a:rPr>
                  <a:t>where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𝑦</m:t>
                    </m:r>
                  </m:oMath>
                </a14:m>
                <a:r>
                  <a:rPr lang="en-US" altLang="ko-KR" sz="1000" i="1" dirty="0">
                    <a:latin typeface="Arial" panose="020B0604020202020204" pitchFamily="34" charset="0"/>
                    <a:cs typeface="Arial" panose="020B0604020202020204" pitchFamily="34" charset="0"/>
                  </a:rPr>
                  <a:t> is the vector of targets we are predicting and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1</m:t>
                                    </m:r>
                                  </m:sub>
                                </m:sSub>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𝑛</m:t>
                                    </m:r>
                                  </m:sub>
                                </m:sSub>
                              </m:e>
                            </m:d>
                          </m:e>
                        </m:d>
                      </m:e>
                      <m:sup>
                        <m:r>
                          <a:rPr lang="en-US" altLang="ko-KR" sz="1000" b="0" i="1" smtClean="0">
                            <a:latin typeface="Cambria Math" panose="02040503050406030204" pitchFamily="18" charset="0"/>
                            <a:cs typeface="Arial" panose="020B0604020202020204" pitchFamily="34" charset="0"/>
                          </a:rPr>
                          <m:t>𝑇</m:t>
                        </m:r>
                      </m:sup>
                    </m:sSup>
                  </m:oMath>
                </a14:m>
                <a:r>
                  <a:rPr lang="en-US" altLang="ko-KR" sz="1000" i="1" dirty="0">
                    <a:latin typeface="Arial" panose="020B0604020202020204" pitchFamily="34" charset="0"/>
                    <a:cs typeface="Arial" panose="020B0604020202020204" pitchFamily="34" charset="0"/>
                  </a:rPr>
                  <a:t> is the corresponding vector of function values, and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𝜆</m:t>
                    </m:r>
                  </m:oMath>
                </a14:m>
                <a:r>
                  <a:rPr lang="en-US" altLang="ko-KR" sz="1000" i="1" dirty="0">
                    <a:latin typeface="Arial" panose="020B0604020202020204" pitchFamily="34" charset="0"/>
                    <a:cs typeface="Arial" panose="020B0604020202020204" pitchFamily="34" charset="0"/>
                  </a:rPr>
                  <a:t> is a scaling parameter that trades off the two terms. Then each minimizer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𝐻</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𝑅𝐾𝐻𝑆</m:t>
                        </m:r>
                      </m:e>
                    </m:d>
                  </m:oMath>
                </a14:m>
                <a:r>
                  <a:rPr lang="en-US" altLang="ko-KR" sz="1000" i="1" dirty="0">
                    <a:latin typeface="Arial" panose="020B0604020202020204" pitchFamily="34" charset="0"/>
                    <a:cs typeface="Arial" panose="020B0604020202020204" pitchFamily="34" charset="0"/>
                  </a:rPr>
                  <a:t> of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𝐽</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oMath>
                </a14:m>
                <a:r>
                  <a:rPr lang="en-US" altLang="ko-KR" sz="1000" i="1" dirty="0">
                    <a:latin typeface="Arial" panose="020B0604020202020204" pitchFamily="34" charset="0"/>
                    <a:cs typeface="Arial" panose="020B0604020202020204" pitchFamily="34" charset="0"/>
                  </a:rPr>
                  <a:t> has the form</a:t>
                </a:r>
              </a:p>
              <a:p>
                <a:pPr algn="ct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𝑓</m:t>
                      </m:r>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𝑥</m:t>
                          </m:r>
                        </m:e>
                      </m:d>
                      <m:r>
                        <a:rPr lang="en-US" altLang="ko-KR" sz="1000" b="0" i="1" smtClean="0">
                          <a:latin typeface="Cambria Math" panose="02040503050406030204" pitchFamily="18" charset="0"/>
                          <a:cs typeface="Arial" panose="020B0604020202020204" pitchFamily="34" charset="0"/>
                        </a:rPr>
                        <m:t>=</m:t>
                      </m:r>
                      <m:nary>
                        <m:naryPr>
                          <m:chr m:val="∑"/>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=1</m:t>
                          </m:r>
                        </m:sub>
                        <m:sup>
                          <m:r>
                            <a:rPr lang="en-US" altLang="ko-KR" sz="1000" b="0" i="1" smtClean="0">
                              <a:latin typeface="Cambria Math" panose="02040503050406030204" pitchFamily="18" charset="0"/>
                              <a:cs typeface="Arial" panose="020B0604020202020204" pitchFamily="34" charset="0"/>
                            </a:rPr>
                            <m:t>𝑛</m:t>
                          </m:r>
                        </m:sup>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𝛼</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𝑘</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𝑥</m:t>
                          </m:r>
                          <m:r>
                            <a:rPr lang="en-US" altLang="ko-KR" sz="1000" b="0" i="1" smtClean="0">
                              <a:latin typeface="Cambria Math" panose="02040503050406030204" pitchFamily="18" charset="0"/>
                              <a:cs typeface="Arial" panose="020B0604020202020204" pitchFamily="34" charset="0"/>
                            </a:rPr>
                            <m:t>, </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m:t>
                          </m:r>
                        </m:e>
                      </m:nary>
                    </m:oMath>
                  </m:oMathPara>
                </a14:m>
                <a:endParaRPr lang="en-US" altLang="ko-KR" sz="1000" i="1" dirty="0">
                  <a:latin typeface="Arial" panose="020B0604020202020204" pitchFamily="34" charset="0"/>
                  <a:cs typeface="Arial" panose="020B0604020202020204" pitchFamily="34" charset="0"/>
                </a:endParaRPr>
              </a:p>
              <a:p>
                <a:pPr algn="ctr"/>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In gaussian process, we have</a:t>
                </a:r>
              </a:p>
              <a:p>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𝐸</m:t>
                      </m:r>
                      <m:d>
                        <m:dPr>
                          <m:begChr m:val="["/>
                          <m:endChr m:val="]"/>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𝑓</m:t>
                              </m:r>
                            </m:e>
                            <m:sub>
                              <m:r>
                                <a:rPr lang="en-US" altLang="ko-KR" sz="1000" b="0" i="1" smtClean="0">
                                  <a:latin typeface="Cambria Math" panose="02040503050406030204" pitchFamily="18" charset="0"/>
                                  <a:cs typeface="Arial" panose="020B0604020202020204" pitchFamily="34" charset="0"/>
                                </a:rPr>
                                <m:t>∗</m:t>
                              </m:r>
                            </m:sub>
                          </m:sSub>
                        </m:e>
                        <m:e>
                          <m:r>
                            <a:rPr lang="en-US" altLang="ko-KR" sz="1000" b="0" i="1" smtClean="0">
                              <a:latin typeface="Cambria Math" panose="02040503050406030204" pitchFamily="18" charset="0"/>
                              <a:cs typeface="Arial" panose="020B0604020202020204" pitchFamily="34" charset="0"/>
                            </a:rPr>
                            <m:t>𝑦</m:t>
                          </m:r>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𝑘</m:t>
                      </m:r>
                      <m:sSup>
                        <m:sSupPr>
                          <m:ctrlPr>
                            <a:rPr lang="en-US" altLang="ko-KR" sz="1000" b="0" i="1" smtClean="0">
                              <a:latin typeface="Cambria Math" panose="02040503050406030204" pitchFamily="18" charset="0"/>
                              <a:cs typeface="Arial" panose="020B0604020202020204" pitchFamily="34" charset="0"/>
                            </a:rPr>
                          </m:ctrlPr>
                        </m:sSupPr>
                        <m:e>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m:t>
                                  </m:r>
                                </m:sub>
                              </m:sSub>
                            </m:e>
                          </m:d>
                        </m:e>
                        <m:sup>
                          <m:r>
                            <a:rPr lang="en-US" altLang="ko-KR" sz="1000" b="0" i="1" smtClean="0">
                              <a:latin typeface="Cambria Math" panose="02040503050406030204" pitchFamily="18" charset="0"/>
                              <a:cs typeface="Arial" panose="020B0604020202020204" pitchFamily="34" charset="0"/>
                            </a:rPr>
                            <m:t>𝑇</m:t>
                          </m:r>
                        </m:sup>
                      </m:sSup>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𝐾</m:t>
                          </m:r>
                        </m:e>
                        <m:sup>
                          <m:r>
                            <a:rPr lang="en-US" altLang="ko-KR" sz="1000" b="0" i="1" smtClean="0">
                              <a:latin typeface="Cambria Math" panose="02040503050406030204" pitchFamily="18" charset="0"/>
                              <a:cs typeface="Arial" panose="020B0604020202020204" pitchFamily="34" charset="0"/>
                            </a:rPr>
                            <m:t>−1</m:t>
                          </m:r>
                        </m:sup>
                      </m:sSup>
                      <m:r>
                        <a:rPr lang="en-US" altLang="ko-KR" sz="1000" b="0" i="1" smtClean="0">
                          <a:latin typeface="Cambria Math" panose="02040503050406030204" pitchFamily="18" charset="0"/>
                          <a:cs typeface="Arial" panose="020B0604020202020204" pitchFamily="34" charset="0"/>
                        </a:rPr>
                        <m:t>𝐸</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r>
                        <a:rPr lang="en-US" altLang="ko-KR" sz="1000" b="0" i="1" smtClean="0">
                          <a:latin typeface="Cambria Math" panose="02040503050406030204" pitchFamily="18" charset="0"/>
                          <a:cs typeface="Arial" panose="020B0604020202020204" pitchFamily="34" charset="0"/>
                        </a:rPr>
                        <m:t>]</m:t>
                      </m:r>
                    </m:oMath>
                  </m:oMathPara>
                </a14:m>
                <a:endParaRPr lang="en-US" altLang="ko-KR" sz="1000" i="1" dirty="0">
                  <a:latin typeface="Arial" panose="020B0604020202020204" pitchFamily="34" charset="0"/>
                  <a:cs typeface="Arial" panose="020B0604020202020204" pitchFamily="34" charset="0"/>
                </a:endParaRPr>
              </a:p>
              <a:p>
                <a:r>
                  <a:rPr lang="en-US" altLang="ko-KR" sz="1000" i="1" dirty="0">
                    <a:latin typeface="Arial" panose="020B0604020202020204" pitchFamily="34" charset="0"/>
                    <a:cs typeface="Arial" panose="020B0604020202020204" pitchFamily="34" charset="0"/>
                  </a:rPr>
                  <a:t>due to the formulae for the conditional distribution of a multivariate Gaussian. Thus</a:t>
                </a:r>
              </a:p>
              <a:p>
                <a:pPr algn="ct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𝐸</m:t>
                      </m:r>
                      <m:d>
                        <m:dPr>
                          <m:begChr m:val="["/>
                          <m:endChr m:val="]"/>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𝑓</m:t>
                              </m:r>
                            </m:e>
                            <m:sub>
                              <m:r>
                                <a:rPr lang="en-US" altLang="ko-KR" sz="1000" b="0" i="1" smtClean="0">
                                  <a:latin typeface="Cambria Math" panose="02040503050406030204" pitchFamily="18" charset="0"/>
                                  <a:cs typeface="Arial" panose="020B0604020202020204" pitchFamily="34" charset="0"/>
                                </a:rPr>
                                <m:t>∗</m:t>
                              </m:r>
                            </m:sub>
                          </m:sSub>
                        </m:e>
                        <m:e>
                          <m:r>
                            <a:rPr lang="en-US" altLang="ko-KR" sz="1000" b="0" i="1" smtClean="0">
                              <a:latin typeface="Cambria Math" panose="02040503050406030204" pitchFamily="18" charset="0"/>
                              <a:cs typeface="Arial" panose="020B0604020202020204" pitchFamily="34" charset="0"/>
                            </a:rPr>
                            <m:t>𝑦</m:t>
                          </m:r>
                        </m:e>
                      </m:d>
                      <m:r>
                        <a:rPr lang="en-US" altLang="ko-KR" sz="1000" b="0" i="1" smtClean="0">
                          <a:latin typeface="Cambria Math" panose="02040503050406030204" pitchFamily="18" charset="0"/>
                          <a:cs typeface="Arial" panose="020B0604020202020204" pitchFamily="34" charset="0"/>
                        </a:rPr>
                        <m:t>=</m:t>
                      </m:r>
                      <m:nary>
                        <m:naryPr>
                          <m:chr m:val="∑"/>
                          <m:ctrlPr>
                            <a:rPr lang="en-US" altLang="ko-KR" sz="1000" b="0" i="1" smtClean="0">
                              <a:latin typeface="Cambria Math" panose="02040503050406030204" pitchFamily="18" charset="0"/>
                              <a:cs typeface="Arial" panose="020B0604020202020204" pitchFamily="34" charset="0"/>
                            </a:rPr>
                          </m:ctrlPr>
                        </m:naryPr>
                        <m:sub>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=1</m:t>
                          </m:r>
                        </m:sub>
                        <m:sup>
                          <m:r>
                            <a:rPr lang="en-US" altLang="ko-KR" sz="1000" b="0" i="1" smtClean="0">
                              <a:latin typeface="Cambria Math" panose="02040503050406030204" pitchFamily="18" charset="0"/>
                              <a:cs typeface="Arial" panose="020B0604020202020204" pitchFamily="34" charset="0"/>
                            </a:rPr>
                            <m:t>𝑛</m:t>
                          </m:r>
                        </m:sup>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𝛼</m:t>
                              </m:r>
                            </m:e>
                            <m:sub>
                              <m:r>
                                <a:rPr lang="en-US" altLang="ko-KR" sz="1000" b="0" i="1" smtClean="0">
                                  <a:latin typeface="Cambria Math" panose="02040503050406030204" pitchFamily="18" charset="0"/>
                                  <a:cs typeface="Arial" panose="020B0604020202020204" pitchFamily="34" charset="0"/>
                                </a:rPr>
                                <m:t>𝑖</m:t>
                              </m:r>
                            </m:sub>
                          </m:sSub>
                          <m:r>
                            <a:rPr lang="en-US" altLang="ko-KR" sz="1000" b="0" i="1" smtClean="0">
                              <a:latin typeface="Cambria Math" panose="02040503050406030204" pitchFamily="18" charset="0"/>
                              <a:cs typeface="Arial" panose="020B0604020202020204" pitchFamily="34" charset="0"/>
                            </a:rPr>
                            <m:t>𝑘</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𝑥</m:t>
                                  </m:r>
                                </m:e>
                                <m:sub>
                                  <m:r>
                                    <a:rPr lang="en-US" altLang="ko-KR" sz="1000" b="0" i="1" smtClean="0">
                                      <a:latin typeface="Cambria Math" panose="02040503050406030204" pitchFamily="18" charset="0"/>
                                      <a:cs typeface="Arial" panose="020B0604020202020204" pitchFamily="34" charset="0"/>
                                    </a:rPr>
                                    <m:t>𝑖</m:t>
                                  </m:r>
                                </m:sub>
                              </m:sSub>
                            </m:e>
                          </m:d>
                        </m:e>
                      </m:nary>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𝑤h𝑒𝑟𝑒</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𝛼</m:t>
                      </m:r>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𝐾</m:t>
                          </m:r>
                        </m:e>
                        <m:sup>
                          <m:r>
                            <a:rPr lang="en-US" altLang="ko-KR" sz="1000" b="0" i="1" smtClean="0">
                              <a:latin typeface="Cambria Math" panose="02040503050406030204" pitchFamily="18" charset="0"/>
                              <a:cs typeface="Arial" panose="020B0604020202020204" pitchFamily="34" charset="0"/>
                            </a:rPr>
                            <m:t>−1</m:t>
                          </m:r>
                        </m:sup>
                      </m:sSup>
                      <m:r>
                        <a:rPr lang="en-US" altLang="ko-KR" sz="1000" b="0" i="1" smtClean="0">
                          <a:latin typeface="Cambria Math" panose="02040503050406030204" pitchFamily="18" charset="0"/>
                          <a:cs typeface="Arial" panose="020B0604020202020204" pitchFamily="34" charset="0"/>
                        </a:rPr>
                        <m:t>𝐸</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𝑓</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𝑦</m:t>
                      </m:r>
                      <m:r>
                        <a:rPr lang="en-US" altLang="ko-KR" sz="1000" b="0" i="1" smtClean="0">
                          <a:latin typeface="Cambria Math" panose="02040503050406030204" pitchFamily="18" charset="0"/>
                          <a:cs typeface="Arial" panose="020B0604020202020204" pitchFamily="34" charset="0"/>
                        </a:rPr>
                        <m:t>]</m:t>
                      </m:r>
                    </m:oMath>
                  </m:oMathPara>
                </a14:m>
                <a:endParaRPr lang="en-US" altLang="ko-KR" sz="1000" i="1" dirty="0">
                  <a:latin typeface="Arial" panose="020B0604020202020204" pitchFamily="34" charset="0"/>
                  <a:cs typeface="Arial" panose="020B0604020202020204" pitchFamily="34" charset="0"/>
                </a:endParaRPr>
              </a:p>
              <a:p>
                <a:endParaRPr lang="en-US" altLang="ko-KR" sz="1000" i="1" dirty="0">
                  <a:latin typeface="Arial" panose="020B0604020202020204" pitchFamily="34" charset="0"/>
                  <a:cs typeface="Arial" panose="020B0604020202020204" pitchFamily="34" charset="0"/>
                </a:endParaRP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07103" y="392375"/>
                <a:ext cx="3793810" cy="2886752"/>
              </a:xfrm>
              <a:prstGeom prst="rect">
                <a:avLst/>
              </a:prstGeom>
              <a:blipFill>
                <a:blip r:embed="rId3"/>
                <a:stretch>
                  <a:fillRect l="-2000" t="-877" b="-20614"/>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3309878924"/>
      </p:ext>
    </p:extLst>
  </p:cSld>
  <p:clrMapOvr>
    <a:masterClrMapping/>
  </p:clrMapOvr>
  <p:transition>
    <p:cu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01978"/>
          </a:xfrm>
          <a:prstGeom prst="rect">
            <a:avLst/>
          </a:prstGeom>
        </p:spPr>
        <p:txBody>
          <a:bodyPr vert="horz" wrap="square" lIns="0" tIns="17145" rIns="0" bIns="0" rtlCol="0">
            <a:spAutoFit/>
          </a:bodyPr>
          <a:lstStyle/>
          <a:p>
            <a:r>
              <a:rPr lang="en" altLang="ko-KR" sz="1200" dirty="0">
                <a:solidFill>
                  <a:schemeClr val="bg1"/>
                </a:solidFill>
                <a:latin typeface="Arial" panose="020B0604020202020204" pitchFamily="34" charset="0"/>
                <a:cs typeface="Arial" panose="020B0604020202020204" pitchFamily="34" charset="0"/>
              </a:rPr>
              <a:t>NAS with </a:t>
            </a:r>
            <a:r>
              <a:rPr lang="en" altLang="ko-KR" sz="1200" dirty="0" err="1">
                <a:solidFill>
                  <a:schemeClr val="bg1"/>
                </a:solidFill>
                <a:latin typeface="Arial" panose="020B0604020202020204" pitchFamily="34" charset="0"/>
                <a:cs typeface="Arial" panose="020B0604020202020204" pitchFamily="34" charset="0"/>
              </a:rPr>
              <a:t>bayesian</a:t>
            </a:r>
            <a:r>
              <a:rPr lang="en" altLang="ko-KR" sz="1200" dirty="0">
                <a:solidFill>
                  <a:schemeClr val="bg1"/>
                </a:solidFill>
                <a:latin typeface="Arial" panose="020B0604020202020204" pitchFamily="34" charset="0"/>
                <a:cs typeface="Arial" panose="020B0604020202020204" pitchFamily="34" charset="0"/>
              </a:rPr>
              <a:t> </a:t>
            </a:r>
            <a:r>
              <a:rPr lang="en" altLang="ko-KR" sz="1200" dirty="0" err="1">
                <a:solidFill>
                  <a:schemeClr val="bg1"/>
                </a:solidFill>
                <a:latin typeface="Arial" panose="020B0604020202020204" pitchFamily="34" charset="0"/>
                <a:cs typeface="Arial" panose="020B0604020202020204" pitchFamily="34" charset="0"/>
              </a:rPr>
              <a:t>optimisation</a:t>
            </a:r>
            <a:r>
              <a:rPr lang="en" altLang="ko-KR" sz="1200" dirty="0">
                <a:solidFill>
                  <a:schemeClr val="bg1"/>
                </a:solidFill>
                <a:latin typeface="Arial" panose="020B0604020202020204" pitchFamily="34" charset="0"/>
                <a:cs typeface="Arial" panose="020B0604020202020204" pitchFamily="34" charset="0"/>
              </a:rPr>
              <a:t> and optimal transport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97</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1704954"/>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[14]</a:t>
                </a:r>
                <a:r>
                  <a:rPr lang="ko-KR" altLang="en-US" sz="1000" dirty="0">
                    <a:latin typeface="Arial" panose="020B0604020202020204" pitchFamily="34" charset="0"/>
                    <a:cs typeface="Arial" panose="020B0604020202020204" pitchFamily="34" charset="0"/>
                  </a:rPr>
                  <a:t> </a:t>
                </a:r>
                <a:r>
                  <a:rPr lang="en-US" altLang="ko-KR" sz="1000" dirty="0">
                    <a:latin typeface="Arial" panose="020B0604020202020204" pitchFamily="34" charset="0"/>
                    <a:cs typeface="Arial" panose="020B0604020202020204" pitchFamily="34" charset="0"/>
                  </a:rPr>
                  <a:t>Kandasamy et al.</a:t>
                </a:r>
                <a:r>
                  <a:rPr lang="ko-KR" altLang="en-US" sz="1000" dirty="0">
                    <a:latin typeface="Arial" panose="020B0604020202020204" pitchFamily="34" charset="0"/>
                    <a:cs typeface="Arial" panose="020B0604020202020204" pitchFamily="34" charset="0"/>
                  </a:rPr>
                  <a:t> </a:t>
                </a:r>
                <a:r>
                  <a:rPr lang="en-US" altLang="ko-KR" sz="1000" dirty="0">
                    <a:latin typeface="Arial" panose="020B0604020202020204" pitchFamily="34" charset="0"/>
                    <a:cs typeface="Arial" panose="020B0604020202020204" pitchFamily="34" charset="0"/>
                  </a:rPr>
                  <a:t>tried to establish a GP-based procedure but failed</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They defined a metric and tried to find a positive-definite kernel</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Given two networks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𝐺</m:t>
                        </m:r>
                      </m:e>
                      <m:sub>
                        <m:r>
                          <a:rPr lang="en-US" altLang="ko-KR" sz="1000" b="0" i="1" smtClean="0">
                            <a:latin typeface="Cambria Math" panose="02040503050406030204" pitchFamily="18" charset="0"/>
                            <a:cs typeface="Arial" panose="020B0604020202020204" pitchFamily="34" charset="0"/>
                          </a:rPr>
                          <m:t>1</m:t>
                        </m:r>
                      </m:sub>
                    </m:sSub>
                    <m:r>
                      <a:rPr lang="en-US" altLang="ko-KR" sz="1000" b="0" i="1" smtClean="0">
                        <a:latin typeface="Cambria Math" panose="02040503050406030204" pitchFamily="18" charset="0"/>
                        <a:cs typeface="Arial" panose="020B0604020202020204" pitchFamily="34" charset="0"/>
                      </a:rPr>
                      <m:t>=</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1</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ℰ</m:t>
                            </m:r>
                          </m:e>
                          <m:sub>
                            <m:r>
                              <a:rPr lang="en-US" altLang="ko-KR" sz="1000" b="0" i="1" smtClean="0">
                                <a:latin typeface="Cambria Math" panose="02040503050406030204" pitchFamily="18" charset="0"/>
                                <a:cs typeface="Arial" panose="020B0604020202020204" pitchFamily="34" charset="0"/>
                              </a:rPr>
                              <m:t>1</m:t>
                            </m:r>
                          </m:sub>
                        </m:sSub>
                      </m:e>
                    </m:d>
                    <m:r>
                      <a:rPr lang="en-US" altLang="ko-KR" sz="1000" b="0" i="1" smtClean="0">
                        <a:latin typeface="Cambria Math" panose="02040503050406030204" pitchFamily="18" charset="0"/>
                        <a:cs typeface="Arial" panose="020B0604020202020204" pitchFamily="34" charset="0"/>
                      </a:rPr>
                      <m:t>, </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𝐺</m:t>
                        </m:r>
                      </m:e>
                      <m:sub>
                        <m:r>
                          <a:rPr lang="en-US" altLang="ko-KR" sz="1000" b="0" i="1" smtClean="0">
                            <a:latin typeface="Cambria Math" panose="02040503050406030204" pitchFamily="18" charset="0"/>
                            <a:cs typeface="Arial" panose="020B0604020202020204" pitchFamily="34" charset="0"/>
                          </a:rPr>
                          <m:t>2</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2</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ℰ</m:t>
                        </m:r>
                      </m:e>
                      <m:sub>
                        <m:r>
                          <a:rPr lang="en-US" altLang="ko-KR" sz="1000" b="0" i="1" smtClean="0">
                            <a:latin typeface="Cambria Math" panose="02040503050406030204" pitchFamily="18" charset="0"/>
                            <a:cs typeface="Arial" panose="020B0604020202020204" pitchFamily="34" charset="0"/>
                          </a:rPr>
                          <m:t>2</m:t>
                        </m:r>
                      </m:sub>
                    </m:sSub>
                    <m:r>
                      <a:rPr lang="en-US" altLang="ko-KR" sz="1000" b="0" i="1" smtClean="0">
                        <a:latin typeface="Cambria Math" panose="02040503050406030204" pitchFamily="18" charset="0"/>
                        <a:cs typeface="Arial" panose="020B0604020202020204" pitchFamily="34" charset="0"/>
                      </a:rPr>
                      <m:t>)</m:t>
                    </m:r>
                  </m:oMath>
                </a14:m>
                <a:r>
                  <a:rPr lang="en-US" altLang="ko-KR" sz="1000" dirty="0">
                    <a:latin typeface="Arial" panose="020B0604020202020204" pitchFamily="34" charset="0"/>
                    <a:cs typeface="Arial" panose="020B0604020202020204" pitchFamily="34" charset="0"/>
                  </a:rPr>
                  <a:t> with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𝑛</m:t>
                        </m:r>
                      </m:e>
                      <m:sub>
                        <m:r>
                          <a:rPr lang="en-US" altLang="ko-KR" sz="1000" b="0" i="1" smtClean="0">
                            <a:latin typeface="Cambria Math" panose="02040503050406030204" pitchFamily="18" charset="0"/>
                            <a:cs typeface="Arial" panose="020B0604020202020204" pitchFamily="34" charset="0"/>
                          </a:rPr>
                          <m:t>1</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𝑛</m:t>
                        </m:r>
                      </m:e>
                      <m:sub>
                        <m:r>
                          <a:rPr lang="en-US" altLang="ko-KR" sz="1000" b="0" i="1" smtClean="0">
                            <a:latin typeface="Cambria Math" panose="02040503050406030204" pitchFamily="18" charset="0"/>
                            <a:cs typeface="Arial" panose="020B0604020202020204" pitchFamily="34" charset="0"/>
                          </a:rPr>
                          <m:t>2</m:t>
                        </m:r>
                      </m:sub>
                    </m:sSub>
                  </m:oMath>
                </a14:m>
                <a:r>
                  <a:rPr lang="en-US" altLang="ko-KR" sz="1000" dirty="0">
                    <a:latin typeface="Arial" panose="020B0604020202020204" pitchFamily="34" charset="0"/>
                    <a:cs typeface="Arial" panose="020B0604020202020204" pitchFamily="34" charset="0"/>
                  </a:rPr>
                  <a:t> layers respectively, the algorithm attempts to match the layer masses in both networks.</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Let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𝑍</m:t>
                    </m:r>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ℝ</m:t>
                        </m:r>
                      </m:e>
                      <m:sup>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𝑛</m:t>
                            </m:r>
                          </m:e>
                          <m:sub>
                            <m:r>
                              <a:rPr lang="en-US" altLang="ko-KR" sz="1000" b="0" i="1" smtClean="0">
                                <a:latin typeface="Cambria Math" panose="02040503050406030204" pitchFamily="18" charset="0"/>
                                <a:cs typeface="Arial" panose="020B0604020202020204" pitchFamily="34" charset="0"/>
                              </a:rPr>
                              <m:t>1</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𝑛</m:t>
                            </m:r>
                          </m:e>
                          <m:sub>
                            <m:r>
                              <a:rPr lang="en-US" altLang="ko-KR" sz="1000" b="0" i="1" smtClean="0">
                                <a:latin typeface="Cambria Math" panose="02040503050406030204" pitchFamily="18" charset="0"/>
                                <a:cs typeface="Arial" panose="020B0604020202020204" pitchFamily="34" charset="0"/>
                              </a:rPr>
                              <m:t>2</m:t>
                            </m:r>
                          </m:sub>
                        </m:sSub>
                      </m:sup>
                    </m:sSup>
                  </m:oMath>
                </a14:m>
                <a:r>
                  <a:rPr lang="en-US" altLang="ko-KR" sz="1000" dirty="0">
                    <a:latin typeface="Arial" panose="020B0604020202020204" pitchFamily="34" charset="0"/>
                    <a:cs typeface="Arial" panose="020B0604020202020204" pitchFamily="34" charset="0"/>
                  </a:rPr>
                  <a:t> be such that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𝑍</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𝑖</m:t>
                    </m:r>
                    <m:r>
                      <a:rPr lang="en-US" altLang="ko-KR" sz="1000" b="0" i="1" smtClean="0">
                        <a:latin typeface="Cambria Math" panose="02040503050406030204" pitchFamily="18" charset="0"/>
                        <a:cs typeface="Arial" panose="020B0604020202020204" pitchFamily="34" charset="0"/>
                      </a:rPr>
                      <m:t>, </m:t>
                    </m:r>
                    <m:r>
                      <a:rPr lang="en-US" altLang="ko-KR" sz="1000" b="0" i="1" smtClean="0">
                        <a:latin typeface="Cambria Math" panose="02040503050406030204" pitchFamily="18" charset="0"/>
                        <a:cs typeface="Arial" panose="020B0604020202020204" pitchFamily="34" charset="0"/>
                      </a:rPr>
                      <m:t>𝑗</m:t>
                    </m:r>
                    <m:r>
                      <a:rPr lang="en-US" altLang="ko-KR" sz="1000" b="0" i="1" smtClean="0">
                        <a:latin typeface="Cambria Math" panose="02040503050406030204" pitchFamily="18" charset="0"/>
                        <a:cs typeface="Arial" panose="020B0604020202020204" pitchFamily="34" charset="0"/>
                      </a:rPr>
                      <m:t>)</m:t>
                    </m:r>
                  </m:oMath>
                </a14:m>
                <a:r>
                  <a:rPr lang="en-US" altLang="ko-KR" sz="1000" dirty="0">
                    <a:latin typeface="Arial" panose="020B0604020202020204" pitchFamily="34" charset="0"/>
                    <a:cs typeface="Arial" panose="020B0604020202020204" pitchFamily="34" charset="0"/>
                  </a:rPr>
                  <a:t> denotes the amount of mass matched between both networks</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1704954"/>
              </a:xfrm>
              <a:prstGeom prst="rect">
                <a:avLst/>
              </a:prstGeom>
              <a:blipFill>
                <a:blip r:embed="rId3"/>
                <a:stretch>
                  <a:fillRect l="-2007" t="-735" r="-1672" b="-294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4280626929"/>
      </p:ext>
    </p:extLst>
  </p:cSld>
  <p:clrMapOvr>
    <a:masterClrMapping/>
  </p:clrMapOvr>
  <p:transition>
    <p:cu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01978"/>
          </a:xfrm>
          <a:prstGeom prst="rect">
            <a:avLst/>
          </a:prstGeom>
        </p:spPr>
        <p:txBody>
          <a:bodyPr vert="horz" wrap="square" lIns="0" tIns="17145" rIns="0" bIns="0" rtlCol="0">
            <a:spAutoFit/>
          </a:bodyPr>
          <a:lstStyle/>
          <a:p>
            <a:r>
              <a:rPr lang="en" altLang="ko-KR" sz="1200" dirty="0">
                <a:solidFill>
                  <a:schemeClr val="bg1"/>
                </a:solidFill>
                <a:latin typeface="Arial" panose="020B0604020202020204" pitchFamily="34" charset="0"/>
                <a:cs typeface="Arial" panose="020B0604020202020204" pitchFamily="34" charset="0"/>
              </a:rPr>
              <a:t>NAS with </a:t>
            </a:r>
            <a:r>
              <a:rPr lang="en" altLang="ko-KR" sz="1200" dirty="0" err="1">
                <a:solidFill>
                  <a:schemeClr val="bg1"/>
                </a:solidFill>
                <a:latin typeface="Arial" panose="020B0604020202020204" pitchFamily="34" charset="0"/>
                <a:cs typeface="Arial" panose="020B0604020202020204" pitchFamily="34" charset="0"/>
              </a:rPr>
              <a:t>bayesian</a:t>
            </a:r>
            <a:r>
              <a:rPr lang="en" altLang="ko-KR" sz="1200" dirty="0">
                <a:solidFill>
                  <a:schemeClr val="bg1"/>
                </a:solidFill>
                <a:latin typeface="Arial" panose="020B0604020202020204" pitchFamily="34" charset="0"/>
                <a:cs typeface="Arial" panose="020B0604020202020204" pitchFamily="34" charset="0"/>
              </a:rPr>
              <a:t> </a:t>
            </a:r>
            <a:r>
              <a:rPr lang="en" altLang="ko-KR" sz="1200" dirty="0" err="1">
                <a:solidFill>
                  <a:schemeClr val="bg1"/>
                </a:solidFill>
                <a:latin typeface="Arial" panose="020B0604020202020204" pitchFamily="34" charset="0"/>
                <a:cs typeface="Arial" panose="020B0604020202020204" pitchFamily="34" charset="0"/>
              </a:rPr>
              <a:t>optimisation</a:t>
            </a:r>
            <a:r>
              <a:rPr lang="en" altLang="ko-KR" sz="1200" dirty="0">
                <a:solidFill>
                  <a:schemeClr val="bg1"/>
                </a:solidFill>
                <a:latin typeface="Arial" panose="020B0604020202020204" pitchFamily="34" charset="0"/>
                <a:cs typeface="Arial" panose="020B0604020202020204" pitchFamily="34" charset="0"/>
              </a:rPr>
              <a:t> and optimal transport (</a:t>
            </a:r>
            <a:r>
              <a:rPr lang="en" altLang="ko-KR" sz="1200" dirty="0" err="1">
                <a:solidFill>
                  <a:schemeClr val="bg1"/>
                </a:solidFill>
                <a:latin typeface="Arial" panose="020B0604020202020204" pitchFamily="34" charset="0"/>
                <a:cs typeface="Arial" panose="020B0604020202020204" pitchFamily="34" charset="0"/>
              </a:rPr>
              <a:t>cont</a:t>
            </a:r>
            <a:r>
              <a:rPr lang="en" altLang="ko-KR" sz="1200" dirty="0">
                <a:solidFill>
                  <a:schemeClr val="bg1"/>
                </a:solidFill>
                <a:latin typeface="Arial" panose="020B0604020202020204" pitchFamily="34" charset="0"/>
                <a:cs typeface="Arial" panose="020B0604020202020204" pitchFamily="34" charset="0"/>
              </a:rPr>
              <a:t>…)</a:t>
            </a: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98</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558329"/>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Definition) The OTMANN distance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𝑑</m:t>
                    </m:r>
                  </m:oMath>
                </a14:m>
                <a:r>
                  <a:rPr lang="en-US" altLang="ko-KR" sz="1000" i="1" dirty="0">
                    <a:latin typeface="Arial" panose="020B0604020202020204" pitchFamily="34" charset="0"/>
                    <a:cs typeface="Arial" panose="020B0604020202020204" pitchFamily="34" charset="0"/>
                  </a:rPr>
                  <a:t> is computed by solving the following optimization problem</a:t>
                </a:r>
              </a:p>
              <a:p>
                <a:pPr marL="171450" indent="-171450">
                  <a:buFont typeface="Arial" panose="020B0604020202020204" pitchFamily="34" charset="0"/>
                  <a:buChar char="•"/>
                </a:pPr>
                <a:endParaRPr lang="en-US" altLang="ko-KR" sz="1000" i="1"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en-US" altLang="ko-KR" sz="1000" i="1">
                          <a:latin typeface="Cambria Math" panose="02040503050406030204" pitchFamily="18" charset="0"/>
                          <a:cs typeface="Arial" panose="020B0604020202020204" pitchFamily="34" charset="0"/>
                        </a:rPr>
                        <m:t>𝑚𝑖𝑛𝑖𝑚𝑖𝑧</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𝑒</m:t>
                          </m:r>
                        </m:e>
                        <m:sub>
                          <m:r>
                            <a:rPr lang="en-US" altLang="ko-KR" sz="1000" i="1">
                              <a:latin typeface="Cambria Math" panose="02040503050406030204" pitchFamily="18" charset="0"/>
                              <a:cs typeface="Arial" panose="020B0604020202020204" pitchFamily="34" charset="0"/>
                            </a:rPr>
                            <m:t>𝑧</m:t>
                          </m:r>
                        </m:sub>
                      </m:sSub>
                      <m:r>
                        <a:rPr lang="en-US" altLang="ko-KR" sz="1000" i="1">
                          <a:latin typeface="Cambria Math" panose="02040503050406030204" pitchFamily="18" charset="0"/>
                          <a:cs typeface="Arial" panose="020B0604020202020204" pitchFamily="34" charset="0"/>
                        </a:rPr>
                        <m:t> </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𝜙</m:t>
                          </m:r>
                        </m:e>
                        <m:sub>
                          <m:r>
                            <a:rPr lang="en-US" altLang="ko-KR" sz="1000" i="1">
                              <a:latin typeface="Cambria Math" panose="02040503050406030204" pitchFamily="18" charset="0"/>
                              <a:cs typeface="Arial" panose="020B0604020202020204" pitchFamily="34" charset="0"/>
                            </a:rPr>
                            <m:t>𝑙𝑚𝑚</m:t>
                          </m:r>
                        </m:sub>
                      </m:sSub>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𝑍</m:t>
                          </m:r>
                        </m:e>
                      </m:d>
                      <m:r>
                        <a:rPr lang="en-US" altLang="ko-KR" sz="1000" i="1">
                          <a:latin typeface="Cambria Math" panose="02040503050406030204" pitchFamily="18" charset="0"/>
                          <a:cs typeface="Arial" panose="020B0604020202020204" pitchFamily="34" charset="0"/>
                        </a:rPr>
                        <m: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𝜙</m:t>
                          </m:r>
                        </m:e>
                        <m:sub>
                          <m:r>
                            <a:rPr lang="en-US" altLang="ko-KR" sz="1000" i="1">
                              <a:latin typeface="Cambria Math" panose="02040503050406030204" pitchFamily="18" charset="0"/>
                              <a:cs typeface="Arial" panose="020B0604020202020204" pitchFamily="34" charset="0"/>
                            </a:rPr>
                            <m:t>𝑛𝑎𝑠</m:t>
                          </m:r>
                        </m:sub>
                      </m:sSub>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𝑍</m:t>
                          </m:r>
                        </m:e>
                      </m:d>
                      <m:r>
                        <a:rPr lang="en-US" altLang="ko-KR" sz="1000" i="1">
                          <a:latin typeface="Cambria Math" panose="02040503050406030204" pitchFamily="18" charset="0"/>
                          <a:cs typeface="Arial" panose="020B0604020202020204" pitchFamily="34" charset="0"/>
                        </a:rPr>
                        <m: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𝜈</m:t>
                          </m:r>
                        </m:e>
                        <m:sub>
                          <m:r>
                            <a:rPr lang="en-US" altLang="ko-KR" sz="1000" i="1">
                              <a:latin typeface="Cambria Math" panose="02040503050406030204" pitchFamily="18" charset="0"/>
                              <a:cs typeface="Arial" panose="020B0604020202020204" pitchFamily="34" charset="0"/>
                            </a:rPr>
                            <m:t>𝑠𝑡𝑟</m:t>
                          </m:r>
                        </m:sub>
                      </m:sSub>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𝜙</m:t>
                          </m:r>
                        </m:e>
                        <m:sub>
                          <m:r>
                            <a:rPr lang="en-US" altLang="ko-KR" sz="1000" i="1">
                              <a:latin typeface="Cambria Math" panose="02040503050406030204" pitchFamily="18" charset="0"/>
                              <a:cs typeface="Arial" panose="020B0604020202020204" pitchFamily="34" charset="0"/>
                            </a:rPr>
                            <m:t>𝑠𝑡𝑟</m:t>
                          </m:r>
                        </m:sub>
                      </m:sSub>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𝑍</m:t>
                          </m:r>
                        </m:e>
                      </m:d>
                    </m:oMath>
                  </m:oMathPara>
                </a14:m>
                <a:endParaRPr lang="en-US" altLang="ko-KR" sz="1000" i="1" dirty="0">
                  <a:latin typeface="Arial" panose="020B0604020202020204" pitchFamily="34" charset="0"/>
                  <a:cs typeface="Arial" panose="020B0604020202020204" pitchFamily="34" charset="0"/>
                </a:endParaRPr>
              </a:p>
              <a:p>
                <a:pPr lvl="1"/>
                <a14:m>
                  <m:oMathPara xmlns:m="http://schemas.openxmlformats.org/officeDocument/2006/math">
                    <m:oMathParaPr>
                      <m:jc m:val="centerGroup"/>
                    </m:oMathParaPr>
                    <m:oMath xmlns:m="http://schemas.openxmlformats.org/officeDocument/2006/math">
                      <m:r>
                        <a:rPr lang="en-US" altLang="ko-KR" sz="1000" i="1">
                          <a:latin typeface="Cambria Math" panose="02040503050406030204" pitchFamily="18" charset="0"/>
                          <a:cs typeface="Arial" panose="020B0604020202020204" pitchFamily="34" charset="0"/>
                        </a:rPr>
                        <m:t>𝑠𝑢𝑏𝑗𝑒𝑐𝑡</m:t>
                      </m:r>
                      <m:r>
                        <a:rPr lang="en-US" altLang="ko-KR" sz="1000" i="1">
                          <a:latin typeface="Cambria Math" panose="02040503050406030204" pitchFamily="18" charset="0"/>
                          <a:cs typeface="Arial" panose="020B0604020202020204" pitchFamily="34" charset="0"/>
                        </a:rPr>
                        <m:t> </m:t>
                      </m:r>
                      <m:r>
                        <a:rPr lang="en-US" altLang="ko-KR" sz="1000" i="1">
                          <a:latin typeface="Cambria Math" panose="02040503050406030204" pitchFamily="18" charset="0"/>
                          <a:cs typeface="Arial" panose="020B0604020202020204" pitchFamily="34" charset="0"/>
                        </a:rPr>
                        <m:t>𝑡𝑜</m:t>
                      </m:r>
                      <m:r>
                        <a:rPr lang="en-US" altLang="ko-KR" sz="1000" i="1">
                          <a:latin typeface="Cambria Math" panose="02040503050406030204" pitchFamily="18" charset="0"/>
                          <a:cs typeface="Arial" panose="020B0604020202020204" pitchFamily="34" charset="0"/>
                        </a:rPr>
                        <m:t> </m:t>
                      </m:r>
                      <m:nary>
                        <m:naryPr>
                          <m:chr m:val="∑"/>
                          <m:supHide m:val="on"/>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𝑗</m:t>
                          </m:r>
                          <m:r>
                            <a:rPr lang="en-US" altLang="ko-KR" sz="1000" i="1">
                              <a:latin typeface="Cambria Math" panose="02040503050406030204" pitchFamily="18" charset="0"/>
                              <a:cs typeface="Arial" panose="020B0604020202020204" pitchFamily="34" charset="0"/>
                            </a:rPr>
                            <m: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𝐿</m:t>
                              </m:r>
                            </m:e>
                            <m:sub>
                              <m:r>
                                <a:rPr lang="en-US" altLang="ko-KR" sz="1000" i="1">
                                  <a:latin typeface="Cambria Math" panose="02040503050406030204" pitchFamily="18" charset="0"/>
                                  <a:cs typeface="Arial" panose="020B0604020202020204" pitchFamily="34" charset="0"/>
                                </a:rPr>
                                <m:t>2</m:t>
                              </m:r>
                            </m:sub>
                          </m:sSub>
                        </m:sub>
                        <m:sup/>
                        <m:e>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𝑍</m:t>
                              </m:r>
                            </m:e>
                            <m:sub>
                              <m:r>
                                <a:rPr lang="en-US" altLang="ko-KR" sz="1000" i="1">
                                  <a:latin typeface="Cambria Math" panose="02040503050406030204" pitchFamily="18" charset="0"/>
                                  <a:cs typeface="Arial" panose="020B0604020202020204" pitchFamily="34" charset="0"/>
                                </a:rPr>
                                <m:t>𝑖𝑗</m:t>
                              </m:r>
                            </m:sub>
                          </m:sSub>
                          <m:r>
                            <a:rPr lang="en-US" altLang="ko-KR" sz="1000" i="1">
                              <a:latin typeface="Cambria Math" panose="02040503050406030204" pitchFamily="18" charset="0"/>
                              <a:cs typeface="Arial" panose="020B0604020202020204" pitchFamily="34" charset="0"/>
                            </a:rPr>
                            <m:t> </m:t>
                          </m:r>
                        </m:e>
                      </m:nary>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𝑙𝑚</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𝑖</m:t>
                          </m:r>
                        </m:e>
                      </m:d>
                      <m:r>
                        <a:rPr lang="en-US" altLang="ko-KR" sz="1000" i="1">
                          <a:latin typeface="Cambria Math" panose="02040503050406030204" pitchFamily="18" charset="0"/>
                          <a:cs typeface="Arial" panose="020B0604020202020204" pitchFamily="34" charset="0"/>
                        </a:rPr>
                        <m:t>,  </m:t>
                      </m:r>
                      <m:nary>
                        <m:naryPr>
                          <m:chr m:val="∑"/>
                          <m:supHide m:val="on"/>
                          <m:ctrlPr>
                            <a:rPr lang="en-US" altLang="ko-KR" sz="1000" i="1">
                              <a:latin typeface="Cambria Math" panose="02040503050406030204" pitchFamily="18" charset="0"/>
                              <a:cs typeface="Arial" panose="020B0604020202020204" pitchFamily="34" charset="0"/>
                            </a:rPr>
                          </m:ctrlPr>
                        </m:naryPr>
                        <m:sub>
                          <m:r>
                            <a:rPr lang="en-US" altLang="ko-KR" sz="1000" i="1">
                              <a:latin typeface="Cambria Math" panose="02040503050406030204" pitchFamily="18" charset="0"/>
                              <a:cs typeface="Arial" panose="020B0604020202020204" pitchFamily="34" charset="0"/>
                            </a:rPr>
                            <m:t>𝑖</m:t>
                          </m:r>
                          <m:r>
                            <a:rPr lang="en-US" altLang="ko-KR" sz="1000" i="1">
                              <a:latin typeface="Cambria Math" panose="02040503050406030204" pitchFamily="18" charset="0"/>
                              <a:cs typeface="Arial" panose="020B0604020202020204" pitchFamily="34" charset="0"/>
                            </a:rPr>
                            <m:t>∈</m:t>
                          </m:r>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𝐿</m:t>
                              </m:r>
                            </m:e>
                            <m:sub>
                              <m:r>
                                <a:rPr lang="en-US" altLang="ko-KR" sz="1000" i="1">
                                  <a:latin typeface="Cambria Math" panose="02040503050406030204" pitchFamily="18" charset="0"/>
                                  <a:cs typeface="Arial" panose="020B0604020202020204" pitchFamily="34" charset="0"/>
                                </a:rPr>
                                <m:t>1</m:t>
                              </m:r>
                            </m:sub>
                          </m:sSub>
                        </m:sub>
                        <m:sup/>
                        <m:e>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𝑍</m:t>
                              </m:r>
                            </m:e>
                            <m:sub>
                              <m:r>
                                <a:rPr lang="en-US" altLang="ko-KR" sz="1000" i="1">
                                  <a:latin typeface="Cambria Math" panose="02040503050406030204" pitchFamily="18" charset="0"/>
                                  <a:cs typeface="Arial" panose="020B0604020202020204" pitchFamily="34" charset="0"/>
                                </a:rPr>
                                <m:t>𝑖𝑗</m:t>
                              </m:r>
                            </m:sub>
                          </m:sSub>
                        </m:e>
                      </m:nary>
                      <m:r>
                        <a:rPr lang="en-US" altLang="ko-KR" sz="1000" i="1">
                          <a:latin typeface="Cambria Math" panose="02040503050406030204" pitchFamily="18" charset="0"/>
                          <a:cs typeface="Arial" panose="020B0604020202020204" pitchFamily="34" charset="0"/>
                        </a:rPr>
                        <m:t>≤</m:t>
                      </m:r>
                      <m:r>
                        <a:rPr lang="en-US" altLang="ko-KR" sz="1000" i="1">
                          <a:latin typeface="Cambria Math" panose="02040503050406030204" pitchFamily="18" charset="0"/>
                          <a:cs typeface="Arial" panose="020B0604020202020204" pitchFamily="34" charset="0"/>
                        </a:rPr>
                        <m:t>𝑙𝑚</m:t>
                      </m:r>
                      <m:d>
                        <m:dPr>
                          <m:ctrlPr>
                            <a:rPr lang="en-US" altLang="ko-KR" sz="1000" i="1">
                              <a:latin typeface="Cambria Math" panose="02040503050406030204" pitchFamily="18" charset="0"/>
                              <a:cs typeface="Arial" panose="020B0604020202020204" pitchFamily="34" charset="0"/>
                            </a:rPr>
                          </m:ctrlPr>
                        </m:dPr>
                        <m:e>
                          <m:r>
                            <a:rPr lang="en-US" altLang="ko-KR" sz="1000" i="1">
                              <a:latin typeface="Cambria Math" panose="02040503050406030204" pitchFamily="18" charset="0"/>
                              <a:cs typeface="Arial" panose="020B0604020202020204" pitchFamily="34" charset="0"/>
                            </a:rPr>
                            <m:t>𝑗</m:t>
                          </m:r>
                        </m:e>
                      </m:d>
                      <m:r>
                        <a:rPr lang="en-US" altLang="ko-KR" sz="1000" i="1">
                          <a:latin typeface="Cambria Math" panose="02040503050406030204" pitchFamily="18" charset="0"/>
                          <a:cs typeface="Arial" panose="020B0604020202020204" pitchFamily="34" charset="0"/>
                        </a:rPr>
                        <m:t> ∀</m:t>
                      </m:r>
                      <m:r>
                        <a:rPr lang="en-US" altLang="ko-KR" sz="1000" i="1">
                          <a:latin typeface="Cambria Math" panose="02040503050406030204" pitchFamily="18" charset="0"/>
                          <a:cs typeface="Arial" panose="020B0604020202020204" pitchFamily="34" charset="0"/>
                        </a:rPr>
                        <m:t>𝑖</m:t>
                      </m:r>
                      <m:r>
                        <a:rPr lang="en-US" altLang="ko-KR" sz="1000" i="1">
                          <a:latin typeface="Cambria Math" panose="02040503050406030204" pitchFamily="18" charset="0"/>
                          <a:cs typeface="Arial" panose="020B0604020202020204" pitchFamily="34" charset="0"/>
                        </a:rPr>
                        <m:t>, </m:t>
                      </m:r>
                      <m:r>
                        <a:rPr lang="en-US" altLang="ko-KR" sz="1000" i="1">
                          <a:latin typeface="Cambria Math" panose="02040503050406030204" pitchFamily="18" charset="0"/>
                          <a:cs typeface="Arial" panose="020B0604020202020204" pitchFamily="34" charset="0"/>
                        </a:rPr>
                        <m:t>𝑗</m:t>
                      </m:r>
                    </m:oMath>
                  </m:oMathPara>
                </a14:m>
                <a:endParaRPr lang="en-US" altLang="ko-KR" sz="1000" i="1" dirty="0">
                  <a:latin typeface="Arial" panose="020B0604020202020204" pitchFamily="34" charset="0"/>
                  <a:cs typeface="Arial" panose="020B0604020202020204" pitchFamily="34" charset="0"/>
                </a:endParaRPr>
              </a:p>
              <a:p>
                <a:r>
                  <a:rPr lang="en-US" altLang="ko-KR" sz="1000" i="1" dirty="0">
                    <a:latin typeface="Arial" panose="020B0604020202020204" pitchFamily="34" charset="0"/>
                    <a:cs typeface="Arial" panose="020B0604020202020204" pitchFamily="34" charset="0"/>
                  </a:rPr>
                  <a:t>     where </a:t>
                </a:r>
              </a:p>
              <a:p>
                <a:pPr marL="628650" lvl="1" indent="-171450">
                  <a:buFont typeface="Arial" panose="020B0604020202020204" pitchFamily="34" charset="0"/>
                  <a:buChar char="•"/>
                </a:pPr>
                <a14:m>
                  <m:oMath xmlns:m="http://schemas.openxmlformats.org/officeDocument/2006/math">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𝜙</m:t>
                        </m:r>
                      </m:e>
                      <m:sub>
                        <m:r>
                          <a:rPr lang="en-US" altLang="ko-KR" sz="1000" i="1">
                            <a:latin typeface="Cambria Math" panose="02040503050406030204" pitchFamily="18" charset="0"/>
                            <a:cs typeface="Arial" panose="020B0604020202020204" pitchFamily="34" charset="0"/>
                          </a:rPr>
                          <m:t>𝑙𝑚𝑚</m:t>
                        </m:r>
                      </m:sub>
                    </m:sSub>
                  </m:oMath>
                </a14:m>
                <a:r>
                  <a:rPr lang="en-US" altLang="ko-KR" sz="1000" i="1" dirty="0">
                    <a:latin typeface="Arial" panose="020B0604020202020204" pitchFamily="34" charset="0"/>
                    <a:cs typeface="Arial" panose="020B0604020202020204" pitchFamily="34" charset="0"/>
                  </a:rPr>
                  <a:t>: penalizes matching masses that have different labels</a:t>
                </a:r>
              </a:p>
              <a:p>
                <a:pPr marL="628650" lvl="1" indent="-171450">
                  <a:buFont typeface="Arial" panose="020B0604020202020204" pitchFamily="34" charset="0"/>
                  <a:buChar char="•"/>
                </a:pPr>
                <a14:m>
                  <m:oMath xmlns:m="http://schemas.openxmlformats.org/officeDocument/2006/math">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𝜙</m:t>
                        </m:r>
                      </m:e>
                      <m:sub>
                        <m:r>
                          <a:rPr lang="en-US" altLang="ko-KR" sz="1000" i="1">
                            <a:latin typeface="Cambria Math" panose="02040503050406030204" pitchFamily="18" charset="0"/>
                            <a:cs typeface="Arial" panose="020B0604020202020204" pitchFamily="34" charset="0"/>
                          </a:rPr>
                          <m:t>𝑠𝑡𝑟</m:t>
                        </m:r>
                      </m:sub>
                    </m:sSub>
                  </m:oMath>
                </a14:m>
                <a:r>
                  <a:rPr lang="en-US" altLang="ko-KR" sz="1000" i="1" dirty="0">
                    <a:latin typeface="Arial" panose="020B0604020202020204" pitchFamily="34" charset="0"/>
                    <a:cs typeface="Arial" panose="020B0604020202020204" pitchFamily="34" charset="0"/>
                  </a:rPr>
                  <a:t>: penalizes matching masses at structurally different positions </a:t>
                </a:r>
                <a:r>
                  <a:rPr lang="en-US" altLang="ko-KR" sz="1000" i="1" dirty="0" err="1">
                    <a:latin typeface="Arial" panose="020B0604020202020204" pitchFamily="34" charset="0"/>
                    <a:cs typeface="Arial" panose="020B0604020202020204" pitchFamily="34" charset="0"/>
                  </a:rPr>
                  <a:t>w.r.t</a:t>
                </a:r>
                <a:r>
                  <a:rPr lang="en-US" altLang="ko-KR" sz="1000" i="1" dirty="0">
                    <a:latin typeface="Arial" panose="020B0604020202020204" pitchFamily="34" charset="0"/>
                    <a:cs typeface="Arial" panose="020B0604020202020204" pitchFamily="34" charset="0"/>
                  </a:rPr>
                  <a:t>. each other</a:t>
                </a:r>
              </a:p>
              <a:p>
                <a:pPr marL="628650" lvl="1"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If we choose not to match any mass in either network, we incur a non-assignment penalty </a:t>
                </a:r>
                <a14:m>
                  <m:oMath xmlns:m="http://schemas.openxmlformats.org/officeDocument/2006/math">
                    <m:sSub>
                      <m:sSubPr>
                        <m:ctrlPr>
                          <a:rPr lang="en-US" altLang="ko-KR" sz="1000" i="1">
                            <a:latin typeface="Cambria Math" panose="02040503050406030204" pitchFamily="18" charset="0"/>
                            <a:cs typeface="Arial" panose="020B0604020202020204" pitchFamily="34" charset="0"/>
                          </a:rPr>
                        </m:ctrlPr>
                      </m:sSubPr>
                      <m:e>
                        <m:r>
                          <a:rPr lang="en-US" altLang="ko-KR" sz="1000" i="1">
                            <a:latin typeface="Cambria Math" panose="02040503050406030204" pitchFamily="18" charset="0"/>
                            <a:cs typeface="Arial" panose="020B0604020202020204" pitchFamily="34" charset="0"/>
                          </a:rPr>
                          <m:t>𝜙</m:t>
                        </m:r>
                      </m:e>
                      <m:sub>
                        <m:r>
                          <a:rPr lang="en-US" altLang="ko-KR" sz="1000" i="1">
                            <a:latin typeface="Cambria Math" panose="02040503050406030204" pitchFamily="18" charset="0"/>
                            <a:cs typeface="Arial" panose="020B0604020202020204" pitchFamily="34" charset="0"/>
                          </a:rPr>
                          <m:t>𝑛𝑎𝑠</m:t>
                        </m:r>
                      </m:sub>
                    </m:sSub>
                  </m:oMath>
                </a14:m>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 OTMANN distance is indeed a metric but a kernel </a:t>
                </a:r>
                <a14:m>
                  <m:oMath xmlns:m="http://schemas.openxmlformats.org/officeDocument/2006/math">
                    <m:r>
                      <a:rPr lang="en-US" altLang="ko-KR" sz="1000" b="0" i="1" smtClean="0">
                        <a:latin typeface="Cambria Math" panose="02040503050406030204" pitchFamily="18" charset="0"/>
                        <a:cs typeface="Arial" panose="020B0604020202020204" pitchFamily="34" charset="0"/>
                      </a:rPr>
                      <m:t>𝜅</m:t>
                    </m:r>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𝑎</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𝑒</m:t>
                        </m:r>
                      </m:e>
                      <m:sup>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𝛽</m:t>
                        </m:r>
                        <m:r>
                          <a:rPr lang="en-US" altLang="ko-KR" sz="1000" b="0" i="1" smtClean="0">
                            <a:latin typeface="Cambria Math" panose="02040503050406030204" pitchFamily="18" charset="0"/>
                            <a:cs typeface="Arial" panose="020B0604020202020204" pitchFamily="34" charset="0"/>
                          </a:rPr>
                          <m:t>𝑑</m:t>
                        </m:r>
                      </m:sup>
                    </m:sSup>
                    <m:r>
                      <a:rPr lang="en-US" altLang="ko-KR" sz="1000" b="0" i="1" smtClean="0">
                        <a:latin typeface="Cambria Math" panose="02040503050406030204" pitchFamily="18" charset="0"/>
                        <a:cs typeface="Arial" panose="020B0604020202020204" pitchFamily="34" charset="0"/>
                      </a:rPr>
                      <m:t>+</m:t>
                    </m:r>
                    <m:acc>
                      <m:accPr>
                        <m:chr m:val="̅"/>
                        <m:ctrlPr>
                          <a:rPr lang="en-US" altLang="ko-KR" sz="1000" b="0" i="1" smtClean="0">
                            <a:latin typeface="Cambria Math" panose="02040503050406030204" pitchFamily="18" charset="0"/>
                            <a:cs typeface="Arial" panose="020B0604020202020204" pitchFamily="34" charset="0"/>
                          </a:rPr>
                        </m:ctrlPr>
                      </m:accPr>
                      <m:e>
                        <m:r>
                          <a:rPr lang="en-US" altLang="ko-KR" sz="1000" b="0" i="1" smtClean="0">
                            <a:latin typeface="Cambria Math" panose="02040503050406030204" pitchFamily="18" charset="0"/>
                            <a:cs typeface="Arial" panose="020B0604020202020204" pitchFamily="34" charset="0"/>
                          </a:rPr>
                          <m:t>𝛼</m:t>
                        </m:r>
                      </m:e>
                    </m:acc>
                    <m:r>
                      <a:rPr lang="en-US" altLang="ko-KR" sz="1000" b="0" i="1" smtClean="0">
                        <a:latin typeface="Cambria Math" panose="02040503050406030204" pitchFamily="18" charset="0"/>
                        <a:cs typeface="Arial" panose="020B0604020202020204" pitchFamily="34" charset="0"/>
                      </a:rPr>
                      <m:t>𝑑</m:t>
                    </m:r>
                    <m:r>
                      <a:rPr lang="en-US" altLang="ko-KR" sz="1000" b="0" i="1" smtClean="0">
                        <a:latin typeface="Cambria Math" panose="02040503050406030204" pitchFamily="18" charset="0"/>
                        <a:cs typeface="Arial" panose="020B0604020202020204" pitchFamily="34" charset="0"/>
                      </a:rPr>
                      <m:t>^(−</m:t>
                    </m:r>
                    <m:acc>
                      <m:accPr>
                        <m:chr m:val="̅"/>
                        <m:ctrlPr>
                          <a:rPr lang="en-US" altLang="ko-KR" sz="1000" b="0" i="1" smtClean="0">
                            <a:latin typeface="Cambria Math" panose="02040503050406030204" pitchFamily="18" charset="0"/>
                            <a:cs typeface="Arial" panose="020B0604020202020204" pitchFamily="34" charset="0"/>
                          </a:rPr>
                        </m:ctrlPr>
                      </m:accPr>
                      <m:e>
                        <m:r>
                          <a:rPr lang="en-US" altLang="ko-KR" sz="1000" i="1">
                            <a:latin typeface="Cambria Math" panose="02040503050406030204" pitchFamily="18" charset="0"/>
                            <a:cs typeface="Arial" panose="020B0604020202020204" pitchFamily="34" charset="0"/>
                          </a:rPr>
                          <m:t>𝛽</m:t>
                        </m:r>
                      </m:e>
                    </m:acc>
                    <m:acc>
                      <m:accPr>
                        <m:chr m:val="̅"/>
                        <m:ctrlPr>
                          <a:rPr lang="en-US" altLang="ko-KR" sz="1000" b="0" i="1" smtClean="0">
                            <a:latin typeface="Cambria Math" panose="02040503050406030204" pitchFamily="18" charset="0"/>
                            <a:cs typeface="Arial" panose="020B0604020202020204" pitchFamily="34" charset="0"/>
                          </a:rPr>
                        </m:ctrlPr>
                      </m:accPr>
                      <m:e>
                        <m:r>
                          <a:rPr lang="en-US" altLang="ko-KR" sz="1000" b="0" i="1" smtClean="0">
                            <a:latin typeface="Cambria Math" panose="02040503050406030204" pitchFamily="18" charset="0"/>
                            <a:cs typeface="Arial" panose="020B0604020202020204" pitchFamily="34" charset="0"/>
                          </a:rPr>
                          <m:t>𝑑</m:t>
                        </m:r>
                      </m:e>
                    </m:acc>
                    <m:r>
                      <a:rPr lang="en-US" altLang="ko-KR" sz="1000" b="0" i="1" smtClean="0">
                        <a:latin typeface="Cambria Math" panose="02040503050406030204" pitchFamily="18" charset="0"/>
                        <a:cs typeface="Arial" panose="020B0604020202020204" pitchFamily="34" charset="0"/>
                      </a:rPr>
                      <m:t>)</m:t>
                    </m:r>
                  </m:oMath>
                </a14:m>
                <a:r>
                  <a:rPr lang="en-US" altLang="ko-KR" sz="1000" dirty="0">
                    <a:latin typeface="Arial" panose="020B0604020202020204" pitchFamily="34" charset="0"/>
                    <a:cs typeface="Arial" panose="020B0604020202020204" pitchFamily="34" charset="0"/>
                  </a:rPr>
                  <a:t> they introduced is not </a:t>
                </a:r>
                <a:r>
                  <a:rPr lang="en-US" altLang="ko-KR" sz="1000" dirty="0" err="1">
                    <a:latin typeface="Arial" panose="020B0604020202020204" pitchFamily="34" charset="0"/>
                    <a:cs typeface="Arial" panose="020B0604020202020204" pitchFamily="34" charset="0"/>
                  </a:rPr>
                  <a:t>p.s.d</a:t>
                </a:r>
                <a:r>
                  <a:rPr lang="en-US" altLang="ko-KR" sz="1000" dirty="0">
                    <a:latin typeface="Arial" panose="020B0604020202020204" pitchFamily="34" charset="0"/>
                    <a:cs typeface="Arial" panose="020B0604020202020204" pitchFamily="34" charset="0"/>
                  </a:rPr>
                  <a:t>.</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558329"/>
              </a:xfrm>
              <a:prstGeom prst="rect">
                <a:avLst/>
              </a:prstGeom>
              <a:blipFill>
                <a:blip r:embed="rId3"/>
                <a:stretch>
                  <a:fillRect l="-2007" t="-493" r="-2341" b="-1970"/>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898928127"/>
      </p:ext>
    </p:extLst>
  </p:cSld>
  <p:clrMapOvr>
    <a:masterClrMapping/>
  </p:clrMapOvr>
  <p:transition>
    <p:cu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5300" y="45565"/>
            <a:ext cx="4419550" cy="232756"/>
          </a:xfrm>
          <a:prstGeom prst="rect">
            <a:avLst/>
          </a:prstGeom>
        </p:spPr>
        <p:txBody>
          <a:bodyPr vert="horz" wrap="square" lIns="0" tIns="17145" rIns="0" bIns="0" rtlCol="0">
            <a:spAutoFit/>
          </a:bodyPr>
          <a:lstStyle/>
          <a:p>
            <a:r>
              <a:rPr lang="en" altLang="ko-KR" sz="1400" dirty="0">
                <a:solidFill>
                  <a:schemeClr val="bg1"/>
                </a:solidFill>
                <a:latin typeface="Arial" panose="020B0604020202020204" pitchFamily="34" charset="0"/>
                <a:cs typeface="Arial" panose="020B0604020202020204" pitchFamily="34" charset="0"/>
              </a:rPr>
              <a:t>Auto-</a:t>
            </a:r>
            <a:r>
              <a:rPr lang="en" altLang="ko-KR" sz="1400" dirty="0" err="1">
                <a:solidFill>
                  <a:schemeClr val="bg1"/>
                </a:solidFill>
                <a:latin typeface="Arial" panose="020B0604020202020204" pitchFamily="34" charset="0"/>
                <a:cs typeface="Arial" panose="020B0604020202020204" pitchFamily="34" charset="0"/>
              </a:rPr>
              <a:t>Keras</a:t>
            </a:r>
            <a:endParaRPr lang="en" altLang="ko-KR" sz="1400" dirty="0">
              <a:solidFill>
                <a:schemeClr val="bg1"/>
              </a:solidFill>
              <a:latin typeface="Arial" panose="020B0604020202020204" pitchFamily="34" charset="0"/>
              <a:cs typeface="Arial" panose="020B0604020202020204" pitchFamily="34" charset="0"/>
            </a:endParaRPr>
          </a:p>
        </p:txBody>
      </p:sp>
      <p:sp>
        <p:nvSpPr>
          <p:cNvPr id="5" name="object 5"/>
          <p:cNvSpPr/>
          <p:nvPr/>
        </p:nvSpPr>
        <p:spPr>
          <a:xfrm>
            <a:off x="0" y="3348469"/>
            <a:ext cx="1536065" cy="107950"/>
          </a:xfrm>
          <a:custGeom>
            <a:avLst/>
            <a:gdLst/>
            <a:ahLst/>
            <a:cxnLst/>
            <a:rect l="l" t="t" r="r" b="b"/>
            <a:pathLst>
              <a:path w="1536065" h="107950">
                <a:moveTo>
                  <a:pt x="0" y="107530"/>
                </a:moveTo>
                <a:lnTo>
                  <a:pt x="1535976" y="107530"/>
                </a:lnTo>
                <a:lnTo>
                  <a:pt x="1535976" y="0"/>
                </a:lnTo>
                <a:lnTo>
                  <a:pt x="0" y="0"/>
                </a:lnTo>
                <a:lnTo>
                  <a:pt x="0" y="107530"/>
                </a:lnTo>
                <a:close/>
              </a:path>
            </a:pathLst>
          </a:custGeom>
          <a:solidFill>
            <a:srgbClr val="191959"/>
          </a:solidFill>
        </p:spPr>
        <p:txBody>
          <a:bodyPr wrap="square" lIns="0" tIns="0" rIns="0" bIns="0" rtlCol="0"/>
          <a:lstStyle/>
          <a:p>
            <a:endParaRPr/>
          </a:p>
        </p:txBody>
      </p:sp>
      <p:sp>
        <p:nvSpPr>
          <p:cNvPr id="6" name="object 6"/>
          <p:cNvSpPr/>
          <p:nvPr/>
        </p:nvSpPr>
        <p:spPr>
          <a:xfrm>
            <a:off x="1535976"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262685"/>
          </a:solidFill>
        </p:spPr>
        <p:txBody>
          <a:bodyPr wrap="square" lIns="0" tIns="0" rIns="0" bIns="0" rtlCol="0"/>
          <a:lstStyle/>
          <a:p>
            <a:endParaRPr/>
          </a:p>
        </p:txBody>
      </p:sp>
      <p:sp>
        <p:nvSpPr>
          <p:cNvPr id="7" name="object 7"/>
          <p:cNvSpPr/>
          <p:nvPr/>
        </p:nvSpPr>
        <p:spPr>
          <a:xfrm>
            <a:off x="3071952" y="3348469"/>
            <a:ext cx="1536065" cy="107950"/>
          </a:xfrm>
          <a:custGeom>
            <a:avLst/>
            <a:gdLst/>
            <a:ahLst/>
            <a:cxnLst/>
            <a:rect l="l" t="t" r="r" b="b"/>
            <a:pathLst>
              <a:path w="1536064" h="107950">
                <a:moveTo>
                  <a:pt x="0" y="107530"/>
                </a:moveTo>
                <a:lnTo>
                  <a:pt x="1535976" y="107530"/>
                </a:lnTo>
                <a:lnTo>
                  <a:pt x="1535976" y="0"/>
                </a:lnTo>
                <a:lnTo>
                  <a:pt x="0" y="0"/>
                </a:lnTo>
                <a:lnTo>
                  <a:pt x="0" y="107530"/>
                </a:lnTo>
                <a:close/>
              </a:path>
            </a:pathLst>
          </a:custGeom>
          <a:solidFill>
            <a:srgbClr val="3333B2"/>
          </a:solidFill>
        </p:spPr>
        <p:txBody>
          <a:bodyPr wrap="square" lIns="0" tIns="0" rIns="0" bIns="0" rtlCol="0"/>
          <a:lstStyle/>
          <a:p>
            <a:endParaRPr/>
          </a:p>
        </p:txBody>
      </p:sp>
      <p:sp>
        <p:nvSpPr>
          <p:cNvPr id="8" name="object 8"/>
          <p:cNvSpPr txBox="1">
            <a:spLocks noGrp="1"/>
          </p:cNvSpPr>
          <p:nvPr>
            <p:ph type="dt" sz="half" idx="6"/>
          </p:nvPr>
        </p:nvSpPr>
        <p:spPr>
          <a:xfrm>
            <a:off x="413359" y="3349927"/>
            <a:ext cx="762635" cy="86562"/>
          </a:xfrm>
          <a:prstGeom prst="rect">
            <a:avLst/>
          </a:prstGeom>
        </p:spPr>
        <p:txBody>
          <a:bodyPr vert="horz" wrap="square" lIns="0" tIns="9525" rIns="0" bIns="0" rtlCol="0">
            <a:spAutoFit/>
          </a:bodyPr>
          <a:lstStyle/>
          <a:p>
            <a:pPr marL="12700">
              <a:lnSpc>
                <a:spcPct val="100000"/>
              </a:lnSpc>
              <a:spcBef>
                <a:spcPts val="75"/>
              </a:spcBef>
            </a:pPr>
            <a:r>
              <a:rPr lang="en" altLang="ko-KR" spc="-5" dirty="0"/>
              <a:t>(</a:t>
            </a:r>
            <a:r>
              <a:rPr lang="en" altLang="ko-KR" spc="-5" dirty="0" err="1"/>
              <a:t>Soongsil</a:t>
            </a:r>
            <a:r>
              <a:rPr lang="en" altLang="ko-KR" spc="-5" dirty="0"/>
              <a:t> University)</a:t>
            </a:r>
          </a:p>
        </p:txBody>
      </p:sp>
      <p:sp>
        <p:nvSpPr>
          <p:cNvPr id="9" name="object 9"/>
          <p:cNvSpPr txBox="1">
            <a:spLocks noGrp="1"/>
          </p:cNvSpPr>
          <p:nvPr>
            <p:ph type="ftr" sz="quarter" idx="5"/>
          </p:nvPr>
        </p:nvSpPr>
        <p:spPr>
          <a:xfrm>
            <a:off x="1758569" y="3349927"/>
            <a:ext cx="1090930" cy="86562"/>
          </a:xfrm>
          <a:prstGeom prst="rect">
            <a:avLst/>
          </a:prstGeom>
        </p:spPr>
        <p:txBody>
          <a:bodyPr vert="horz" wrap="square" lIns="0" tIns="9525" rIns="0" bIns="0" rtlCol="0">
            <a:spAutoFit/>
          </a:bodyPr>
          <a:lstStyle/>
          <a:p>
            <a:pPr marL="12700">
              <a:lnSpc>
                <a:spcPct val="100000"/>
              </a:lnSpc>
              <a:spcBef>
                <a:spcPts val="75"/>
              </a:spcBef>
            </a:pPr>
            <a:r>
              <a:rPr lang="en-US" altLang="ko-KR" spc="-5" dirty="0"/>
              <a:t>Neural Architecture Search</a:t>
            </a:r>
          </a:p>
        </p:txBody>
      </p:sp>
      <p:sp>
        <p:nvSpPr>
          <p:cNvPr id="10" name="object 10"/>
          <p:cNvSpPr txBox="1"/>
          <p:nvPr/>
        </p:nvSpPr>
        <p:spPr>
          <a:xfrm>
            <a:off x="3910101" y="3349927"/>
            <a:ext cx="644525" cy="86562"/>
          </a:xfrm>
          <a:prstGeom prst="rect">
            <a:avLst/>
          </a:prstGeom>
        </p:spPr>
        <p:txBody>
          <a:bodyPr vert="horz" wrap="square" lIns="0" tIns="9525" rIns="0" bIns="0" rtlCol="0">
            <a:spAutoFit/>
          </a:bodyPr>
          <a:lstStyle/>
          <a:p>
            <a:pPr marL="12700">
              <a:lnSpc>
                <a:spcPct val="100000"/>
              </a:lnSpc>
              <a:spcBef>
                <a:spcPts val="75"/>
              </a:spcBef>
              <a:tabLst>
                <a:tab pos="473075" algn="l"/>
              </a:tabLst>
            </a:pPr>
            <a:r>
              <a:rPr sz="500" spc="-5" dirty="0">
                <a:solidFill>
                  <a:srgbClr val="FFFFFF"/>
                </a:solidFill>
                <a:latin typeface="Arial"/>
                <a:cs typeface="Arial"/>
              </a:rPr>
              <a:t>1</a:t>
            </a:r>
            <a:r>
              <a:rPr lang="en-US" altLang="ko-KR" sz="500" spc="-5" dirty="0">
                <a:solidFill>
                  <a:srgbClr val="FFFFFF"/>
                </a:solidFill>
                <a:latin typeface="Arial"/>
                <a:cs typeface="Arial"/>
              </a:rPr>
              <a:t>1/25/2018</a:t>
            </a:r>
            <a:r>
              <a:rPr sz="500" spc="-5" dirty="0">
                <a:solidFill>
                  <a:srgbClr val="FFFFFF"/>
                </a:solidFill>
                <a:latin typeface="Arial"/>
                <a:cs typeface="Arial"/>
              </a:rPr>
              <a:t>	</a:t>
            </a:r>
            <a:fld id="{81D60167-4931-47E6-BA6A-407CBD079E47}" type="slidenum">
              <a:rPr sz="500" spc="-5" dirty="0">
                <a:solidFill>
                  <a:srgbClr val="FFFFFF"/>
                </a:solidFill>
                <a:latin typeface="Arial"/>
                <a:cs typeface="Arial"/>
              </a:rPr>
              <a:t>99</a:t>
            </a:fld>
            <a:r>
              <a:rPr sz="500" spc="-5" dirty="0">
                <a:solidFill>
                  <a:srgbClr val="FFFFFF"/>
                </a:solidFill>
                <a:latin typeface="Arial"/>
                <a:cs typeface="Arial"/>
              </a:rPr>
              <a:t> /</a:t>
            </a:r>
            <a:r>
              <a:rPr sz="500" spc="-65" dirty="0">
                <a:solidFill>
                  <a:srgbClr val="FFFFFF"/>
                </a:solidFill>
                <a:latin typeface="Arial"/>
                <a:cs typeface="Arial"/>
              </a:rPr>
              <a:t> </a:t>
            </a:r>
            <a:endParaRPr sz="500" dirty="0">
              <a:latin typeface="Arial"/>
              <a:cs typeface="Arial"/>
            </a:endParaRPr>
          </a:p>
        </p:txBody>
      </p:sp>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0AA06D2D-499F-2340-85A1-6A75208CAF47}"/>
                  </a:ext>
                </a:extLst>
              </p:cNvPr>
              <p:cNvSpPr txBox="1"/>
              <p:nvPr/>
            </p:nvSpPr>
            <p:spPr>
              <a:xfrm>
                <a:off x="413359" y="564763"/>
                <a:ext cx="3793810" cy="2497992"/>
              </a:xfrm>
              <a:prstGeom prst="rect">
                <a:avLst/>
              </a:prstGeom>
            </p:spPr>
            <p:txBody>
              <a:bodyPr vert="horz" wrap="square" lIns="0" tIns="12065" rIns="0" bIns="0" rtlCol="0">
                <a:spAutoFit/>
              </a:bodyPr>
              <a:lstStyle/>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In [15], </a:t>
                </a:r>
                <a:r>
                  <a:rPr lang="en-US" altLang="ko-KR" sz="1000" dirty="0" err="1">
                    <a:latin typeface="Arial" panose="020B0604020202020204" pitchFamily="34" charset="0"/>
                    <a:cs typeface="Arial" panose="020B0604020202020204" pitchFamily="34" charset="0"/>
                  </a:rPr>
                  <a:t>Jin</a:t>
                </a:r>
                <a:r>
                  <a:rPr lang="en-US" altLang="ko-KR" sz="1000" dirty="0">
                    <a:latin typeface="Arial" panose="020B0604020202020204" pitchFamily="34" charset="0"/>
                    <a:cs typeface="Arial" panose="020B0604020202020204" pitchFamily="34" charset="0"/>
                  </a:rPr>
                  <a:t> et al. finally defined a metric with positive-semidefinite kernel!</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dirty="0">
                    <a:latin typeface="Arial" panose="020B0604020202020204" pitchFamily="34" charset="0"/>
                    <a:cs typeface="Arial" panose="020B0604020202020204" pitchFamily="34" charset="0"/>
                  </a:rPr>
                  <a:t>They devised a GP-based method on a search space previously proposed by [4].</a:t>
                </a:r>
              </a:p>
              <a:p>
                <a:pPr marL="171450" indent="-171450">
                  <a:buFont typeface="Arial" panose="020B0604020202020204" pitchFamily="34" charset="0"/>
                  <a:buChar char="•"/>
                </a:pPr>
                <a:endParaRPr lang="en-US" altLang="ko-KR" sz="10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Theorem (Edit-distance) The following term is a metric</a:t>
                </a:r>
              </a:p>
              <a:p>
                <a:pPr marL="171450" indent="-171450">
                  <a:buFont typeface="Arial" panose="020B0604020202020204" pitchFamily="34" charset="0"/>
                  <a:buChar char="•"/>
                </a:pPr>
                <a:endParaRPr lang="en-US" altLang="ko-KR" sz="1000" i="1"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altLang="ko-KR" sz="1000" b="0" i="1" smtClean="0">
                          <a:latin typeface="Cambria Math" panose="02040503050406030204" pitchFamily="18" charset="0"/>
                          <a:cs typeface="Arial" panose="020B0604020202020204" pitchFamily="34" charset="0"/>
                        </a:rPr>
                        <m:t>𝑑</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𝑓</m:t>
                              </m:r>
                            </m:e>
                            <m:sub>
                              <m:r>
                                <a:rPr lang="en-US" altLang="ko-KR" sz="1000" b="0" i="1" smtClean="0">
                                  <a:latin typeface="Cambria Math" panose="02040503050406030204" pitchFamily="18" charset="0"/>
                                  <a:cs typeface="Arial" panose="020B0604020202020204" pitchFamily="34" charset="0"/>
                                </a:rPr>
                                <m:t>𝑎</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𝑓</m:t>
                              </m:r>
                            </m:e>
                            <m:sub>
                              <m:r>
                                <a:rPr lang="en-US" altLang="ko-KR" sz="1000" b="0" i="1" smtClean="0">
                                  <a:latin typeface="Cambria Math" panose="02040503050406030204" pitchFamily="18" charset="0"/>
                                  <a:cs typeface="Arial" panose="020B0604020202020204" pitchFamily="34" charset="0"/>
                                </a:rPr>
                                <m:t>𝑏</m:t>
                              </m:r>
                            </m:sub>
                          </m:sSub>
                        </m:e>
                      </m:d>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𝐷</m:t>
                          </m:r>
                        </m:e>
                        <m:sub>
                          <m:r>
                            <a:rPr lang="en-US" altLang="ko-KR" sz="1000" b="0" i="1" smtClean="0">
                              <a:latin typeface="Cambria Math" panose="02040503050406030204" pitchFamily="18" charset="0"/>
                              <a:cs typeface="Arial" panose="020B0604020202020204" pitchFamily="34" charset="0"/>
                            </a:rPr>
                            <m:t>𝑙</m:t>
                          </m:r>
                        </m:sub>
                      </m:sSub>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𝑎</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𝐿</m:t>
                              </m:r>
                            </m:e>
                            <m:sub>
                              <m:r>
                                <a:rPr lang="en-US" altLang="ko-KR" sz="1000" b="0" i="1" smtClean="0">
                                  <a:latin typeface="Cambria Math" panose="02040503050406030204" pitchFamily="18" charset="0"/>
                                  <a:cs typeface="Arial" panose="020B0604020202020204" pitchFamily="34" charset="0"/>
                                </a:rPr>
                                <m:t>𝑏</m:t>
                              </m:r>
                            </m:sub>
                          </m:sSub>
                        </m:e>
                      </m:d>
                      <m:r>
                        <a:rPr lang="en-US" altLang="ko-KR" sz="1000" b="0" i="1" smtClean="0">
                          <a:latin typeface="Cambria Math" panose="02040503050406030204" pitchFamily="18" charset="0"/>
                          <a:cs typeface="Arial" panose="020B0604020202020204" pitchFamily="34" charset="0"/>
                        </a:rPr>
                        <m:t>+</m:t>
                      </m:r>
                      <m:r>
                        <a:rPr lang="en-US" altLang="ko-KR" sz="1000" b="0" i="1" smtClean="0">
                          <a:latin typeface="Cambria Math" panose="02040503050406030204" pitchFamily="18" charset="0"/>
                          <a:cs typeface="Arial" panose="020B0604020202020204" pitchFamily="34" charset="0"/>
                        </a:rPr>
                        <m:t>𝜆</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𝐷</m:t>
                          </m:r>
                        </m:e>
                        <m:sub>
                          <m:r>
                            <a:rPr lang="en-US" altLang="ko-KR" sz="1000" b="0" i="1" smtClean="0">
                              <a:latin typeface="Cambria Math" panose="02040503050406030204" pitchFamily="18" charset="0"/>
                              <a:cs typeface="Arial" panose="020B0604020202020204" pitchFamily="34" charset="0"/>
                            </a:rPr>
                            <m:t>𝑠</m:t>
                          </m:r>
                        </m:sub>
                      </m:sSub>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𝑆</m:t>
                              </m:r>
                            </m:e>
                            <m:sub>
                              <m:r>
                                <a:rPr lang="en-US" altLang="ko-KR" sz="1000" b="0" i="1" smtClean="0">
                                  <a:latin typeface="Cambria Math" panose="02040503050406030204" pitchFamily="18" charset="0"/>
                                  <a:cs typeface="Arial" panose="020B0604020202020204" pitchFamily="34" charset="0"/>
                                </a:rPr>
                                <m:t>𝑎</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𝑆</m:t>
                              </m:r>
                            </m:e>
                            <m:sub>
                              <m:r>
                                <a:rPr lang="en-US" altLang="ko-KR" sz="1000" b="0" i="1" smtClean="0">
                                  <a:latin typeface="Cambria Math" panose="02040503050406030204" pitchFamily="18" charset="0"/>
                                  <a:cs typeface="Arial" panose="020B0604020202020204" pitchFamily="34" charset="0"/>
                                </a:rPr>
                                <m:t>𝑏</m:t>
                              </m:r>
                            </m:sub>
                          </m:sSub>
                        </m:e>
                      </m:d>
                    </m:oMath>
                  </m:oMathPara>
                </a14:m>
                <a:endParaRPr lang="en-US" altLang="ko-KR" sz="1000" b="0" i="1" dirty="0">
                  <a:latin typeface="Arial" panose="020B0604020202020204" pitchFamily="34" charset="0"/>
                  <a:cs typeface="Arial" panose="020B0604020202020204" pitchFamily="34" charset="0"/>
                </a:endParaRPr>
              </a:p>
              <a:p>
                <a:r>
                  <a:rPr lang="en-US" altLang="ko-KR" sz="1000" i="1" dirty="0">
                    <a:latin typeface="Arial" panose="020B0604020202020204" pitchFamily="34" charset="0"/>
                    <a:cs typeface="Arial" panose="020B0604020202020204" pitchFamily="34" charset="0"/>
                  </a:rPr>
                  <a:t>     where</a:t>
                </a:r>
              </a:p>
              <a:p>
                <a:r>
                  <a:rPr lang="en-US" altLang="ko-KR" sz="1000" i="1" dirty="0">
                    <a:latin typeface="Arial" panose="020B0604020202020204" pitchFamily="34" charset="0"/>
                    <a:cs typeface="Arial" panose="020B0604020202020204" pitchFamily="34" charset="0"/>
                  </a:rPr>
                  <a:t>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𝐷</m:t>
                        </m:r>
                      </m:e>
                      <m:sub>
                        <m:r>
                          <a:rPr lang="en-US" altLang="ko-KR" sz="1000" b="0" i="1" smtClean="0">
                            <a:latin typeface="Cambria Math" panose="02040503050406030204" pitchFamily="18" charset="0"/>
                            <a:cs typeface="Arial" panose="020B0604020202020204" pitchFamily="34" charset="0"/>
                          </a:rPr>
                          <m:t>𝑙</m:t>
                        </m:r>
                      </m:sub>
                    </m:sSub>
                    <m:r>
                      <a:rPr lang="en-US" altLang="ko-KR" sz="1000" b="0" i="1" smtClean="0">
                        <a:latin typeface="Cambria Math" panose="02040503050406030204" pitchFamily="18" charset="0"/>
                        <a:cs typeface="Arial" panose="020B0604020202020204" pitchFamily="34" charset="0"/>
                      </a:rPr>
                      <m:t>:</m:t>
                    </m:r>
                  </m:oMath>
                </a14:m>
                <a:r>
                  <a:rPr lang="en-US" altLang="ko-KR" sz="1000" i="1" dirty="0">
                    <a:latin typeface="Arial" panose="020B0604020202020204" pitchFamily="34" charset="0"/>
                    <a:cs typeface="Arial" panose="020B0604020202020204" pitchFamily="34" charset="0"/>
                  </a:rPr>
                  <a:t> the edit-distance for morphing the layer</a:t>
                </a:r>
              </a:p>
              <a:p>
                <a:r>
                  <a:rPr lang="en-US" altLang="ko-KR" sz="1000" b="0" i="1" dirty="0">
                    <a:latin typeface="Arial" panose="020B0604020202020204" pitchFamily="34" charset="0"/>
                    <a:cs typeface="Arial" panose="020B0604020202020204" pitchFamily="34" charset="0"/>
                  </a:rPr>
                  <a:t>               </a:t>
                </a:r>
                <a14:m>
                  <m:oMath xmlns:m="http://schemas.openxmlformats.org/officeDocument/2006/math">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𝐷</m:t>
                        </m:r>
                      </m:e>
                      <m:sub>
                        <m:r>
                          <a:rPr lang="en-US" altLang="ko-KR" sz="1000" b="0" i="1" smtClean="0">
                            <a:latin typeface="Cambria Math" panose="02040503050406030204" pitchFamily="18" charset="0"/>
                            <a:cs typeface="Arial" panose="020B0604020202020204" pitchFamily="34" charset="0"/>
                          </a:rPr>
                          <m:t>𝑠</m:t>
                        </m:r>
                      </m:sub>
                    </m:sSub>
                    <m:r>
                      <a:rPr lang="en-US" altLang="ko-KR" sz="1000" b="0" i="1" smtClean="0">
                        <a:latin typeface="Cambria Math" panose="02040503050406030204" pitchFamily="18" charset="0"/>
                        <a:cs typeface="Arial" panose="020B0604020202020204" pitchFamily="34" charset="0"/>
                      </a:rPr>
                      <m:t>:</m:t>
                    </m:r>
                  </m:oMath>
                </a14:m>
                <a:r>
                  <a:rPr lang="en-US" altLang="ko-KR" sz="1000" i="1" dirty="0">
                    <a:latin typeface="Arial" panose="020B0604020202020204" pitchFamily="34" charset="0"/>
                    <a:cs typeface="Arial" panose="020B0604020202020204" pitchFamily="34" charset="0"/>
                  </a:rPr>
                  <a:t> the approximated edit-distance for morphing</a:t>
                </a:r>
              </a:p>
              <a:p>
                <a:r>
                  <a:rPr lang="en-US" altLang="ko-KR" sz="1000" i="1" dirty="0">
                    <a:latin typeface="Arial" panose="020B0604020202020204" pitchFamily="34" charset="0"/>
                    <a:cs typeface="Arial" panose="020B0604020202020204" pitchFamily="34" charset="0"/>
                  </a:rPr>
                  <a:t>                    skip-connections between two neural networks</a:t>
                </a:r>
              </a:p>
              <a:p>
                <a:pPr marL="171450" indent="-171450">
                  <a:buFont typeface="Arial" panose="020B0604020202020204" pitchFamily="34" charset="0"/>
                  <a:buChar char="•"/>
                </a:pPr>
                <a:endParaRPr lang="en-US" altLang="ko-KR" sz="1000" i="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000" i="1" dirty="0">
                    <a:latin typeface="Arial" panose="020B0604020202020204" pitchFamily="34" charset="0"/>
                    <a:cs typeface="Arial" panose="020B0604020202020204" pitchFamily="34" charset="0"/>
                  </a:rPr>
                  <a:t>Theorem) The following concrete kernel function is a valid kernel</a:t>
                </a:r>
              </a:p>
              <a:p>
                <a:pPr algn="ctr"/>
                <a14:m>
                  <m:oMath xmlns:m="http://schemas.openxmlformats.org/officeDocument/2006/math">
                    <m:r>
                      <a:rPr lang="en-US" altLang="ko-KR" sz="1000" b="0" i="1" smtClean="0">
                        <a:latin typeface="Cambria Math" panose="02040503050406030204" pitchFamily="18" charset="0"/>
                        <a:cs typeface="Arial" panose="020B0604020202020204" pitchFamily="34" charset="0"/>
                      </a:rPr>
                      <m:t>𝜅</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𝑓</m:t>
                            </m:r>
                          </m:e>
                          <m:sub>
                            <m:r>
                              <a:rPr lang="en-US" altLang="ko-KR" sz="1000" b="0" i="1" smtClean="0">
                                <a:latin typeface="Cambria Math" panose="02040503050406030204" pitchFamily="18" charset="0"/>
                                <a:cs typeface="Arial" panose="020B0604020202020204" pitchFamily="34" charset="0"/>
                              </a:rPr>
                              <m:t>𝑎</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𝑓</m:t>
                            </m:r>
                          </m:e>
                          <m:sub>
                            <m:r>
                              <a:rPr lang="en-US" altLang="ko-KR" sz="1000" b="0" i="1" smtClean="0">
                                <a:latin typeface="Cambria Math" panose="02040503050406030204" pitchFamily="18" charset="0"/>
                                <a:cs typeface="Arial" panose="020B0604020202020204" pitchFamily="34" charset="0"/>
                              </a:rPr>
                              <m:t>𝑏</m:t>
                            </m:r>
                          </m:sub>
                        </m:sSub>
                      </m:e>
                    </m:d>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𝑒</m:t>
                        </m:r>
                      </m:e>
                      <m:sup>
                        <m:r>
                          <a:rPr lang="en-US" altLang="ko-KR" sz="1000" b="0" i="1" smtClean="0">
                            <a:latin typeface="Cambria Math" panose="02040503050406030204" pitchFamily="18" charset="0"/>
                            <a:cs typeface="Arial" panose="020B0604020202020204" pitchFamily="34" charset="0"/>
                          </a:rPr>
                          <m:t>−</m:t>
                        </m:r>
                        <m:sSup>
                          <m:sSupPr>
                            <m:ctrlPr>
                              <a:rPr lang="en-US" altLang="ko-KR" sz="1000" b="0" i="1" smtClean="0">
                                <a:latin typeface="Cambria Math" panose="02040503050406030204" pitchFamily="18" charset="0"/>
                                <a:cs typeface="Arial" panose="020B0604020202020204" pitchFamily="34" charset="0"/>
                              </a:rPr>
                            </m:ctrlPr>
                          </m:sSupPr>
                          <m:e>
                            <m:r>
                              <a:rPr lang="en-US" altLang="ko-KR" sz="1000" b="0" i="1" smtClean="0">
                                <a:latin typeface="Cambria Math" panose="02040503050406030204" pitchFamily="18" charset="0"/>
                                <a:cs typeface="Arial" panose="020B0604020202020204" pitchFamily="34" charset="0"/>
                              </a:rPr>
                              <m:t>𝑝</m:t>
                            </m:r>
                          </m:e>
                          <m:sup>
                            <m:r>
                              <a:rPr lang="en-US" altLang="ko-KR" sz="1000" b="0" i="1" smtClean="0">
                                <a:latin typeface="Cambria Math" panose="02040503050406030204" pitchFamily="18" charset="0"/>
                                <a:cs typeface="Arial" panose="020B0604020202020204" pitchFamily="34" charset="0"/>
                              </a:rPr>
                              <m:t>2</m:t>
                            </m:r>
                          </m:sup>
                        </m:sSup>
                        <m:d>
                          <m:dPr>
                            <m:ctrlPr>
                              <a:rPr lang="en-US" altLang="ko-KR" sz="1000" b="0" i="1" smtClean="0">
                                <a:latin typeface="Cambria Math" panose="02040503050406030204" pitchFamily="18" charset="0"/>
                                <a:cs typeface="Arial" panose="020B0604020202020204" pitchFamily="34" charset="0"/>
                              </a:rPr>
                            </m:ctrlPr>
                          </m:dPr>
                          <m:e>
                            <m:r>
                              <a:rPr lang="en-US" altLang="ko-KR" sz="1000" b="0" i="1" smtClean="0">
                                <a:latin typeface="Cambria Math" panose="02040503050406030204" pitchFamily="18" charset="0"/>
                                <a:cs typeface="Arial" panose="020B0604020202020204" pitchFamily="34" charset="0"/>
                              </a:rPr>
                              <m:t>𝑑</m:t>
                            </m:r>
                            <m:d>
                              <m:dPr>
                                <m:ctrlPr>
                                  <a:rPr lang="en-US" altLang="ko-KR" sz="1000" b="0" i="1" smtClean="0">
                                    <a:latin typeface="Cambria Math" panose="02040503050406030204" pitchFamily="18" charset="0"/>
                                    <a:cs typeface="Arial" panose="020B0604020202020204" pitchFamily="34" charset="0"/>
                                  </a:rPr>
                                </m:ctrlPr>
                              </m:dPr>
                              <m:e>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𝑓</m:t>
                                    </m:r>
                                  </m:e>
                                  <m:sub>
                                    <m:r>
                                      <a:rPr lang="en-US" altLang="ko-KR" sz="1000" b="0" i="1" smtClean="0">
                                        <a:latin typeface="Cambria Math" panose="02040503050406030204" pitchFamily="18" charset="0"/>
                                        <a:cs typeface="Arial" panose="020B0604020202020204" pitchFamily="34" charset="0"/>
                                      </a:rPr>
                                      <m:t>𝑎</m:t>
                                    </m:r>
                                  </m:sub>
                                </m:sSub>
                                <m:r>
                                  <a:rPr lang="en-US" altLang="ko-KR" sz="1000" b="0" i="1" smtClean="0">
                                    <a:latin typeface="Cambria Math" panose="02040503050406030204" pitchFamily="18" charset="0"/>
                                    <a:cs typeface="Arial" panose="020B0604020202020204" pitchFamily="34" charset="0"/>
                                  </a:rPr>
                                  <m:t>,</m:t>
                                </m:r>
                                <m:sSub>
                                  <m:sSubPr>
                                    <m:ctrlPr>
                                      <a:rPr lang="en-US" altLang="ko-KR" sz="1000" b="0" i="1" smtClean="0">
                                        <a:latin typeface="Cambria Math" panose="02040503050406030204" pitchFamily="18" charset="0"/>
                                        <a:cs typeface="Arial" panose="020B0604020202020204" pitchFamily="34" charset="0"/>
                                      </a:rPr>
                                    </m:ctrlPr>
                                  </m:sSubPr>
                                  <m:e>
                                    <m:r>
                                      <a:rPr lang="en-US" altLang="ko-KR" sz="1000" b="0" i="1" smtClean="0">
                                        <a:latin typeface="Cambria Math" panose="02040503050406030204" pitchFamily="18" charset="0"/>
                                        <a:cs typeface="Arial" panose="020B0604020202020204" pitchFamily="34" charset="0"/>
                                      </a:rPr>
                                      <m:t>𝑓</m:t>
                                    </m:r>
                                  </m:e>
                                  <m:sub>
                                    <m:r>
                                      <a:rPr lang="en-US" altLang="ko-KR" sz="1000" b="0" i="1" smtClean="0">
                                        <a:latin typeface="Cambria Math" panose="02040503050406030204" pitchFamily="18" charset="0"/>
                                        <a:cs typeface="Arial" panose="020B0604020202020204" pitchFamily="34" charset="0"/>
                                      </a:rPr>
                                      <m:t>𝑏</m:t>
                                    </m:r>
                                  </m:sub>
                                </m:sSub>
                              </m:e>
                            </m:d>
                          </m:e>
                        </m:d>
                      </m:sup>
                    </m:sSup>
                  </m:oMath>
                </a14:m>
                <a:r>
                  <a:rPr lang="en-US" altLang="ko-KR" sz="1000" dirty="0">
                    <a:latin typeface="Arial" panose="020B0604020202020204" pitchFamily="34" charset="0"/>
                    <a:cs typeface="Arial" panose="020B0604020202020204" pitchFamily="34" charset="0"/>
                  </a:rPr>
                  <a:t>   </a:t>
                </a:r>
              </a:p>
            </p:txBody>
          </p:sp>
        </mc:Choice>
        <mc:Fallback xmlns="">
          <p:sp>
            <p:nvSpPr>
              <p:cNvPr id="12" name="object 3">
                <a:extLst>
                  <a:ext uri="{FF2B5EF4-FFF2-40B4-BE49-F238E27FC236}">
                    <a16:creationId xmlns:a16="http://schemas.microsoft.com/office/drawing/2014/main" id="{0AA06D2D-499F-2340-85A1-6A75208CAF47}"/>
                  </a:ext>
                </a:extLst>
              </p:cNvPr>
              <p:cNvSpPr txBox="1">
                <a:spLocks noRot="1" noChangeAspect="1" noMove="1" noResize="1" noEditPoints="1" noAdjustHandles="1" noChangeArrowheads="1" noChangeShapeType="1" noTextEdit="1"/>
              </p:cNvSpPr>
              <p:nvPr/>
            </p:nvSpPr>
            <p:spPr>
              <a:xfrm>
                <a:off x="413359" y="564763"/>
                <a:ext cx="3793810" cy="2497992"/>
              </a:xfrm>
              <a:prstGeom prst="rect">
                <a:avLst/>
              </a:prstGeom>
              <a:blipFill>
                <a:blip r:embed="rId3"/>
                <a:stretch>
                  <a:fillRect l="-2007" t="-505" r="-2007" b="-1515"/>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188055415"/>
      </p:ext>
    </p:extLst>
  </p:cSld>
  <p:clrMapOvr>
    <a:masterClrMapping/>
  </p:clrMapOvr>
  <p:transition>
    <p:cu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3432</TotalTime>
  <Words>10625</Words>
  <Application>Microsoft Macintosh PowerPoint</Application>
  <PresentationFormat>사용자 지정</PresentationFormat>
  <Paragraphs>1852</Paragraphs>
  <Slides>149</Slides>
  <Notes>125</Notes>
  <HiddenSlides>0</HiddenSlides>
  <MMClips>0</MMClips>
  <ScaleCrop>false</ScaleCrop>
  <HeadingPairs>
    <vt:vector size="6" baseType="variant">
      <vt:variant>
        <vt:lpstr>사용한 글꼴</vt:lpstr>
      </vt:variant>
      <vt:variant>
        <vt:i4>7</vt:i4>
      </vt:variant>
      <vt:variant>
        <vt:lpstr>테마</vt:lpstr>
      </vt:variant>
      <vt:variant>
        <vt:i4>1</vt:i4>
      </vt:variant>
      <vt:variant>
        <vt:lpstr>슬라이드 제목</vt:lpstr>
      </vt:variant>
      <vt:variant>
        <vt:i4>149</vt:i4>
      </vt:variant>
    </vt:vector>
  </HeadingPairs>
  <TitlesOfParts>
    <vt:vector size="157" baseType="lpstr">
      <vt:lpstr>맑은 고딕</vt:lpstr>
      <vt:lpstr>Arial</vt:lpstr>
      <vt:lpstr>Calibri</vt:lpstr>
      <vt:lpstr>Cambria Math</vt:lpstr>
      <vt:lpstr>Helvetica</vt:lpstr>
      <vt:lpstr>Times New Roman</vt:lpstr>
      <vt:lpstr>Wingdings</vt:lpstr>
      <vt:lpstr>Office Theme</vt:lpstr>
      <vt:lpstr>Neural Architecture Search Principled Approach with Literature Survey</vt:lpstr>
      <vt:lpstr>PowerPoint 프레젠테이션</vt:lpstr>
      <vt:lpstr>Why NAS(Neural Architecture Search)?</vt:lpstr>
      <vt:lpstr>PowerPoint 프레젠테이션</vt:lpstr>
      <vt:lpstr>Direct Approaches</vt:lpstr>
      <vt:lpstr>An introduction to Deep Generative Models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An introduction to Causal Discovery</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A Direct Approach using Causal Discovery</vt:lpstr>
      <vt:lpstr>PowerPoint 프레젠테이션</vt:lpstr>
      <vt:lpstr>PowerPoint 프레젠테이션</vt:lpstr>
      <vt:lpstr>Some Primitive Approaches</vt:lpstr>
      <vt:lpstr>PowerPoint 프레젠테이션</vt:lpstr>
      <vt:lpstr>PowerPoint 프레젠테이션</vt:lpstr>
      <vt:lpstr>PowerPoint 프레젠테이션</vt:lpstr>
      <vt:lpstr>PowerPoint 프레젠테이션</vt:lpstr>
      <vt:lpstr>Indirect Approaches </vt:lpstr>
      <vt:lpstr>Reinforcement Learning</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Regression on continuous space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Sequential Model-based Optimization</vt:lpstr>
      <vt:lpstr>PowerPoint 프레젠테이션</vt:lpstr>
      <vt:lpstr>PowerPoint 프레젠테이션</vt:lpstr>
      <vt:lpstr>PowerPoint 프레젠테이션</vt:lpstr>
      <vt:lpstr>PowerPoint 프레젠테이션</vt:lpstr>
      <vt:lpstr>PowerPoint 프레젠테이션</vt:lpstr>
      <vt:lpstr>Gaussian Processes</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Genetic Algorithm</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Models with multiple objectives</vt:lpstr>
      <vt:lpstr>PowerPoint 프레젠테이션</vt:lpstr>
      <vt:lpstr>PowerPoint 프레젠테이션</vt:lpstr>
      <vt:lpstr>Conclusions</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Prior Knowledge and Sparse Methods for Convolved Multiple Outputs Gaussian Processes</dc:title>
  <dc:creator>Mauricio A. Álvarez   Joint work with Neil D. Lawrence, David Luengo and Michalis K. Titsias</dc:creator>
  <cp:lastModifiedBy>Park Jaesung</cp:lastModifiedBy>
  <cp:revision>205</cp:revision>
  <cp:lastPrinted>2018-11-27T10:43:20Z</cp:lastPrinted>
  <dcterms:created xsi:type="dcterms:W3CDTF">2018-11-25T05:11:26Z</dcterms:created>
  <dcterms:modified xsi:type="dcterms:W3CDTF">2018-12-26T14:46:38Z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2009-12-12T00:00:00Z</vt:filetime>
  </property>
  <property fmtid="{D5CDD505-2E9C-101B-9397-08002B2CF9AE}" pid="3" name="Creator">
    <vt:lpwstr>LaTeX with beamer class version 3.06</vt:lpwstr>
  </property>
  <property fmtid="{D5CDD505-2E9C-101B-9397-08002B2CF9AE}" pid="4" name="LastSaved">
    <vt:filetime>2018-11-25T00:00:00Z</vt:filetime>
  </property>
</Properties>
</file>