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 saveSubsetFonts="1">
  <p:sldMasterIdLst>
    <p:sldMasterId id="2147483648" r:id="rId1"/>
  </p:sldMasterIdLst>
  <p:notesMasterIdLst>
    <p:notesMasterId r:id="rId47"/>
  </p:notesMasterIdLst>
  <p:sldIdLst>
    <p:sldId id="256" r:id="rId2"/>
    <p:sldId id="257" r:id="rId3"/>
    <p:sldId id="258" r:id="rId4"/>
    <p:sldId id="280" r:id="rId5"/>
    <p:sldId id="282" r:id="rId6"/>
    <p:sldId id="281" r:id="rId7"/>
    <p:sldId id="287" r:id="rId8"/>
    <p:sldId id="312" r:id="rId9"/>
    <p:sldId id="290" r:id="rId10"/>
    <p:sldId id="293" r:id="rId11"/>
    <p:sldId id="294" r:id="rId12"/>
    <p:sldId id="295" r:id="rId13"/>
    <p:sldId id="296" r:id="rId14"/>
    <p:sldId id="297" r:id="rId15"/>
    <p:sldId id="298" r:id="rId16"/>
    <p:sldId id="300" r:id="rId17"/>
    <p:sldId id="301" r:id="rId18"/>
    <p:sldId id="302" r:id="rId19"/>
    <p:sldId id="304" r:id="rId20"/>
    <p:sldId id="313" r:id="rId21"/>
    <p:sldId id="307" r:id="rId22"/>
    <p:sldId id="308" r:id="rId23"/>
    <p:sldId id="309" r:id="rId24"/>
    <p:sldId id="310" r:id="rId25"/>
    <p:sldId id="311" r:id="rId26"/>
    <p:sldId id="317" r:id="rId27"/>
    <p:sldId id="337" r:id="rId28"/>
    <p:sldId id="318" r:id="rId29"/>
    <p:sldId id="319" r:id="rId30"/>
    <p:sldId id="321" r:id="rId31"/>
    <p:sldId id="322" r:id="rId32"/>
    <p:sldId id="338" r:id="rId33"/>
    <p:sldId id="323" r:id="rId34"/>
    <p:sldId id="324" r:id="rId35"/>
    <p:sldId id="326" r:id="rId36"/>
    <p:sldId id="327" r:id="rId37"/>
    <p:sldId id="331" r:id="rId38"/>
    <p:sldId id="332" r:id="rId39"/>
    <p:sldId id="334" r:id="rId40"/>
    <p:sldId id="335" r:id="rId41"/>
    <p:sldId id="336" r:id="rId42"/>
    <p:sldId id="291" r:id="rId43"/>
    <p:sldId id="329" r:id="rId44"/>
    <p:sldId id="330" r:id="rId45"/>
    <p:sldId id="271" r:id="rId46"/>
  </p:sldIdLst>
  <p:sldSz cx="12192000" cy="6858000"/>
  <p:notesSz cx="6858000" cy="9144000"/>
  <p:embeddedFontLst>
    <p:embeddedFont>
      <p:font typeface="맑은 고딕" panose="020B0503020000020004" pitchFamily="34" charset="-127"/>
      <p:regular r:id="rId48"/>
      <p:bold r:id="rId49"/>
    </p:embeddedFont>
    <p:embeddedFont>
      <p:font typeface="Consolas" panose="020B0609020204030204" pitchFamily="49" charset="0"/>
      <p:regular r:id="rId50"/>
      <p:bold r:id="rId51"/>
      <p:italic r:id="rId52"/>
      <p:boldItalic r:id="rId53"/>
    </p:embeddedFont>
  </p:embeddedFontLst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5F5F5"/>
    <a:srgbClr val="FFFFFF"/>
    <a:srgbClr val="A7A7A7"/>
    <a:srgbClr val="747375"/>
    <a:srgbClr val="2A292F"/>
    <a:srgbClr val="01020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1943" autoAdjust="0"/>
    <p:restoredTop sz="94712"/>
  </p:normalViewPr>
  <p:slideViewPr>
    <p:cSldViewPr snapToGrid="0">
      <p:cViewPr varScale="1">
        <p:scale>
          <a:sx n="107" d="100"/>
          <a:sy n="107" d="100"/>
        </p:scale>
        <p:origin x="184" y="7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notesMaster" Target="notesMasters/notesMaster1.xml"/><Relationship Id="rId50" Type="http://schemas.openxmlformats.org/officeDocument/2006/relationships/font" Target="fonts/font3.fntdata"/><Relationship Id="rId55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font" Target="fonts/font6.fntdata"/><Relationship Id="rId5" Type="http://schemas.openxmlformats.org/officeDocument/2006/relationships/slide" Target="slides/slide4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font" Target="fonts/font1.fntdata"/><Relationship Id="rId56" Type="http://schemas.openxmlformats.org/officeDocument/2006/relationships/theme" Target="theme/theme1.xml"/><Relationship Id="rId8" Type="http://schemas.openxmlformats.org/officeDocument/2006/relationships/slide" Target="slides/slide7.xml"/><Relationship Id="rId51" Type="http://schemas.openxmlformats.org/officeDocument/2006/relationships/font" Target="fonts/font4.fntdata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font" Target="fonts/font2.fntdata"/><Relationship Id="rId57" Type="http://schemas.openxmlformats.org/officeDocument/2006/relationships/tableStyles" Target="tableStyles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font" Target="fonts/font5.fntdata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E6462F-DD39-664D-B111-1C4F030A8563}" type="datetimeFigureOut">
              <a:rPr kumimoji="1" lang="ko-KR" altLang="en-US" smtClean="0"/>
              <a:t>2018. 12. 30.</a:t>
            </a:fld>
            <a:endParaRPr kumimoji="1"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ko-KR" altLang="en-US"/>
              <a:t>마스터 텍스트 스타일 편집</a:t>
            </a:r>
          </a:p>
          <a:p>
            <a:pPr lvl="1"/>
            <a:r>
              <a:rPr kumimoji="1" lang="ko-KR" altLang="en-US"/>
              <a:t>둘째 수준</a:t>
            </a:r>
          </a:p>
          <a:p>
            <a:pPr lvl="2"/>
            <a:r>
              <a:rPr kumimoji="1" lang="ko-KR" altLang="en-US"/>
              <a:t>셋째 수준</a:t>
            </a:r>
          </a:p>
          <a:p>
            <a:pPr lvl="3"/>
            <a:r>
              <a:rPr kumimoji="1" lang="ko-KR" altLang="en-US"/>
              <a:t>넷째 수준</a:t>
            </a:r>
          </a:p>
          <a:p>
            <a:pPr lvl="4"/>
            <a:r>
              <a:rPr kumimoji="1" lang="ko-KR" altLang="en-US"/>
              <a:t>다섯째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C053495-ACE3-C843-9E4F-76D2E1429651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33553174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4C053495-ACE3-C843-9E4F-76D2E1429651}" type="slidenum">
              <a:rPr kumimoji="1" lang="ko-KR" altLang="en-US" smtClean="0"/>
              <a:t>29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23194047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0DBAF933-FBE4-4D27-81FF-717126F06C0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>
            <a:extLst>
              <a:ext uri="{FF2B5EF4-FFF2-40B4-BE49-F238E27FC236}">
                <a16:creationId xmlns:a16="http://schemas.microsoft.com/office/drawing/2014/main" id="{51F02DC9-FB82-4EE3-B132-EBB34E45BAE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1AC4E818-CCD1-4C4C-942E-C63A9202EFE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FBC12-C147-4DE0-AADF-AFF5B02A7E97}" type="datetimeFigureOut">
              <a:rPr lang="ko-KR" altLang="en-US" smtClean="0"/>
              <a:t>2018. 12. 29.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131AAE8F-A5EA-4559-88CD-B31C1CDFC5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CEFE175E-E2E3-40B4-B972-04DA6B50D7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4F1B0-D253-440C-8B57-94F1E26FD9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762738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24A65459-4D6B-4A6F-9274-08F75AD45FE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D580ED5A-21A0-4D7A-B947-6B804E8FC35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CB090F2-9E30-4396-B031-0DEE2CF3A3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FBC12-C147-4DE0-AADF-AFF5B02A7E97}" type="datetimeFigureOut">
              <a:rPr lang="ko-KR" altLang="en-US" smtClean="0"/>
              <a:t>2018. 12. 29.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3F70D6FD-F6EE-4825-A79E-6CA4303E39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B7C20C0-83F1-488E-A912-87AD2E84943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4F1B0-D253-440C-8B57-94F1E26FD9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893649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>
            <a:extLst>
              <a:ext uri="{FF2B5EF4-FFF2-40B4-BE49-F238E27FC236}">
                <a16:creationId xmlns:a16="http://schemas.microsoft.com/office/drawing/2014/main" id="{9C4E8DAC-B5FD-4B15-9219-7DA255E3A78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>
            <a:extLst>
              <a:ext uri="{FF2B5EF4-FFF2-40B4-BE49-F238E27FC236}">
                <a16:creationId xmlns:a16="http://schemas.microsoft.com/office/drawing/2014/main" id="{92AD17B5-D0CD-4E79-9515-B64F01FD970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8F7E1E7F-D58F-4BC0-98D9-9A8BE89C9F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FBC12-C147-4DE0-AADF-AFF5B02A7E97}" type="datetimeFigureOut">
              <a:rPr lang="ko-KR" altLang="en-US" smtClean="0"/>
              <a:t>2018. 12. 29.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5E3963D-59E0-4F17-B5CA-99BA7A5C7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815B0CCF-31B2-4B01-8F48-37802590D3E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4F1B0-D253-440C-8B57-94F1E26FD9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864737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5F65664-E5F2-4AB1-A076-84E09C1EF24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F0A43867-9301-4394-A8A0-C596923081A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000FD2A3-0E7B-4B1A-910D-376E1520A9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FBC12-C147-4DE0-AADF-AFF5B02A7E97}" type="datetimeFigureOut">
              <a:rPr lang="ko-KR" altLang="en-US" smtClean="0"/>
              <a:t>2018. 12. 29.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2A5A5E6C-D56C-4B23-A230-170F3D1F5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E24F24B5-A92A-4811-AD67-20B5908756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4F1B0-D253-440C-8B57-94F1E26FD9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798404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CFE47B20-03B8-4659-96EC-A4A121E12B8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8D1F9C22-BE76-46BC-8E7E-C5359ACD254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69AAE0EB-FFAA-4055-801E-891EF592072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FBC12-C147-4DE0-AADF-AFF5B02A7E97}" type="datetimeFigureOut">
              <a:rPr lang="ko-KR" altLang="en-US" smtClean="0"/>
              <a:t>2018. 12. 29.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ED1A5E9B-75DE-44B3-83D2-E2C733DD8D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977DDB8F-A6F1-4DE0-BAF8-9EBB325DE0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4F1B0-D253-440C-8B57-94F1E26FD9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197793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1DED02E0-250F-424C-8160-AD71F820C6B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6E9729D1-F164-4E03-A497-7823E0AA68E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CD7367DC-7643-4C86-BD35-CDB45A0F67F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465C3BD4-89D8-40AB-A91B-534E14C5DD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FBC12-C147-4DE0-AADF-AFF5B02A7E97}" type="datetimeFigureOut">
              <a:rPr lang="ko-KR" altLang="en-US" smtClean="0"/>
              <a:t>2018. 12. 29.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46C43755-80F9-4E3E-B300-637950F63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E0BE14ED-AE14-47CE-BE03-A6D612C009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4F1B0-D253-440C-8B57-94F1E26FD9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274517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A1470909-601B-4261-8B70-D111E2DEC5D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9980D27D-4128-4B26-BC4A-445ADE22275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>
            <a:extLst>
              <a:ext uri="{FF2B5EF4-FFF2-40B4-BE49-F238E27FC236}">
                <a16:creationId xmlns:a16="http://schemas.microsoft.com/office/drawing/2014/main" id="{569DB955-AEC9-4674-82F7-77C82BBB1B1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>
            <a:extLst>
              <a:ext uri="{FF2B5EF4-FFF2-40B4-BE49-F238E27FC236}">
                <a16:creationId xmlns:a16="http://schemas.microsoft.com/office/drawing/2014/main" id="{1CA6E04B-2F45-4D6F-AF98-C11EA8D52FC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>
            <a:extLst>
              <a:ext uri="{FF2B5EF4-FFF2-40B4-BE49-F238E27FC236}">
                <a16:creationId xmlns:a16="http://schemas.microsoft.com/office/drawing/2014/main" id="{506CE4A7-7512-44C1-9597-1AACD07CE3A1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>
            <a:extLst>
              <a:ext uri="{FF2B5EF4-FFF2-40B4-BE49-F238E27FC236}">
                <a16:creationId xmlns:a16="http://schemas.microsoft.com/office/drawing/2014/main" id="{1EE1C638-20A2-4A10-88FF-76B7A5F908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FBC12-C147-4DE0-AADF-AFF5B02A7E97}" type="datetimeFigureOut">
              <a:rPr lang="ko-KR" altLang="en-US" smtClean="0"/>
              <a:t>2018. 12. 29.</a:t>
            </a:fld>
            <a:endParaRPr lang="ko-KR" altLang="en-US"/>
          </a:p>
        </p:txBody>
      </p:sp>
      <p:sp>
        <p:nvSpPr>
          <p:cNvPr id="8" name="바닥글 개체 틀 7">
            <a:extLst>
              <a:ext uri="{FF2B5EF4-FFF2-40B4-BE49-F238E27FC236}">
                <a16:creationId xmlns:a16="http://schemas.microsoft.com/office/drawing/2014/main" id="{D1DED881-9A7C-48D2-917C-3BB0A4CF44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>
            <a:extLst>
              <a:ext uri="{FF2B5EF4-FFF2-40B4-BE49-F238E27FC236}">
                <a16:creationId xmlns:a16="http://schemas.microsoft.com/office/drawing/2014/main" id="{943884A1-92C7-4538-A4A4-889226525A4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4F1B0-D253-440C-8B57-94F1E26FD9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055514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86E8AC8C-285E-4684-9818-7F6B588F3B9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>
            <a:extLst>
              <a:ext uri="{FF2B5EF4-FFF2-40B4-BE49-F238E27FC236}">
                <a16:creationId xmlns:a16="http://schemas.microsoft.com/office/drawing/2014/main" id="{9AD667E0-9E85-4BD3-9EB9-D415F72C478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FBC12-C147-4DE0-AADF-AFF5B02A7E97}" type="datetimeFigureOut">
              <a:rPr lang="ko-KR" altLang="en-US" smtClean="0"/>
              <a:t>2018. 12. 29.</a:t>
            </a:fld>
            <a:endParaRPr lang="ko-KR" altLang="en-US"/>
          </a:p>
        </p:txBody>
      </p:sp>
      <p:sp>
        <p:nvSpPr>
          <p:cNvPr id="4" name="바닥글 개체 틀 3">
            <a:extLst>
              <a:ext uri="{FF2B5EF4-FFF2-40B4-BE49-F238E27FC236}">
                <a16:creationId xmlns:a16="http://schemas.microsoft.com/office/drawing/2014/main" id="{0720E075-2EB0-4D24-A601-84428432032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>
            <a:extLst>
              <a:ext uri="{FF2B5EF4-FFF2-40B4-BE49-F238E27FC236}">
                <a16:creationId xmlns:a16="http://schemas.microsoft.com/office/drawing/2014/main" id="{AE8C4CDE-54CD-4892-8206-829FF00D3C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4F1B0-D253-440C-8B57-94F1E26FD9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2565662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>
            <a:extLst>
              <a:ext uri="{FF2B5EF4-FFF2-40B4-BE49-F238E27FC236}">
                <a16:creationId xmlns:a16="http://schemas.microsoft.com/office/drawing/2014/main" id="{D1A884CC-AD86-46F6-903D-0DAEF36607F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FBC12-C147-4DE0-AADF-AFF5B02A7E97}" type="datetimeFigureOut">
              <a:rPr lang="ko-KR" altLang="en-US" smtClean="0"/>
              <a:t>2018. 12. 29.</a:t>
            </a:fld>
            <a:endParaRPr lang="ko-KR" altLang="en-US"/>
          </a:p>
        </p:txBody>
      </p:sp>
      <p:sp>
        <p:nvSpPr>
          <p:cNvPr id="3" name="바닥글 개체 틀 2">
            <a:extLst>
              <a:ext uri="{FF2B5EF4-FFF2-40B4-BE49-F238E27FC236}">
                <a16:creationId xmlns:a16="http://schemas.microsoft.com/office/drawing/2014/main" id="{22C311A9-1F4E-4E3F-A669-7E8FF90F8BB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>
            <a:extLst>
              <a:ext uri="{FF2B5EF4-FFF2-40B4-BE49-F238E27FC236}">
                <a16:creationId xmlns:a16="http://schemas.microsoft.com/office/drawing/2014/main" id="{273D7E62-9407-48F6-B09C-C819E1CBBDA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4F1B0-D253-440C-8B57-94F1E26FD9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518733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445F329D-331F-4879-AEAD-AD30192AC8B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>
            <a:extLst>
              <a:ext uri="{FF2B5EF4-FFF2-40B4-BE49-F238E27FC236}">
                <a16:creationId xmlns:a16="http://schemas.microsoft.com/office/drawing/2014/main" id="{A1FF4C8D-46EA-451B-9EBD-C49795051CF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55082251-28B6-42D4-AF37-4927A8A5463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EEEA1B1C-5245-4172-952F-7207741E063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FBC12-C147-4DE0-AADF-AFF5B02A7E97}" type="datetimeFigureOut">
              <a:rPr lang="ko-KR" altLang="en-US" smtClean="0"/>
              <a:t>2018. 12. 29.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BE4D74CD-51BF-40BC-BD4C-263662476A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29DD76DB-60D0-41E9-BA4C-36519F723F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4F1B0-D253-440C-8B57-94F1E26FD9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295675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>
            <a:extLst>
              <a:ext uri="{FF2B5EF4-FFF2-40B4-BE49-F238E27FC236}">
                <a16:creationId xmlns:a16="http://schemas.microsoft.com/office/drawing/2014/main" id="{9C324C18-3897-4B09-B41A-A2BEB995CF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>
            <a:extLst>
              <a:ext uri="{FF2B5EF4-FFF2-40B4-BE49-F238E27FC236}">
                <a16:creationId xmlns:a16="http://schemas.microsoft.com/office/drawing/2014/main" id="{E169321E-5AE2-4E20-991D-05F32340865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>
            <a:extLst>
              <a:ext uri="{FF2B5EF4-FFF2-40B4-BE49-F238E27FC236}">
                <a16:creationId xmlns:a16="http://schemas.microsoft.com/office/drawing/2014/main" id="{F6C5CFAD-56F3-42FD-95B2-110F36862C4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>
            <a:extLst>
              <a:ext uri="{FF2B5EF4-FFF2-40B4-BE49-F238E27FC236}">
                <a16:creationId xmlns:a16="http://schemas.microsoft.com/office/drawing/2014/main" id="{D0AE71C0-DD27-4953-A69D-62A1C678DC6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DFBC12-C147-4DE0-AADF-AFF5B02A7E97}" type="datetimeFigureOut">
              <a:rPr lang="ko-KR" altLang="en-US" smtClean="0"/>
              <a:t>2018. 12. 29.</a:t>
            </a:fld>
            <a:endParaRPr lang="ko-KR" altLang="en-US"/>
          </a:p>
        </p:txBody>
      </p:sp>
      <p:sp>
        <p:nvSpPr>
          <p:cNvPr id="6" name="바닥글 개체 틀 5">
            <a:extLst>
              <a:ext uri="{FF2B5EF4-FFF2-40B4-BE49-F238E27FC236}">
                <a16:creationId xmlns:a16="http://schemas.microsoft.com/office/drawing/2014/main" id="{1ECF4564-450C-49D9-9CD1-77AA77F10B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>
            <a:extLst>
              <a:ext uri="{FF2B5EF4-FFF2-40B4-BE49-F238E27FC236}">
                <a16:creationId xmlns:a16="http://schemas.microsoft.com/office/drawing/2014/main" id="{80144177-DCA0-4CB7-8A53-C01B200772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774F1B0-D253-440C-8B57-94F1E26FD9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583473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2A292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>
            <a:extLst>
              <a:ext uri="{FF2B5EF4-FFF2-40B4-BE49-F238E27FC236}">
                <a16:creationId xmlns:a16="http://schemas.microsoft.com/office/drawing/2014/main" id="{1DC68019-D403-45CF-BBC7-654D7F0836F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>
            <a:extLst>
              <a:ext uri="{FF2B5EF4-FFF2-40B4-BE49-F238E27FC236}">
                <a16:creationId xmlns:a16="http://schemas.microsoft.com/office/drawing/2014/main" id="{442C91B0-A7AF-41D5-B774-A1F88A7A836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>
            <a:extLst>
              <a:ext uri="{FF2B5EF4-FFF2-40B4-BE49-F238E27FC236}">
                <a16:creationId xmlns:a16="http://schemas.microsoft.com/office/drawing/2014/main" id="{EFB96C87-7439-461B-A94B-00647178E6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3DFBC12-C147-4DE0-AADF-AFF5B02A7E97}" type="datetimeFigureOut">
              <a:rPr lang="ko-KR" altLang="en-US" smtClean="0"/>
              <a:t>2018. 12. 29.</a:t>
            </a:fld>
            <a:endParaRPr lang="ko-KR" altLang="en-US"/>
          </a:p>
        </p:txBody>
      </p:sp>
      <p:sp>
        <p:nvSpPr>
          <p:cNvPr id="5" name="바닥글 개체 틀 4">
            <a:extLst>
              <a:ext uri="{FF2B5EF4-FFF2-40B4-BE49-F238E27FC236}">
                <a16:creationId xmlns:a16="http://schemas.microsoft.com/office/drawing/2014/main" id="{08B508BA-740B-45E5-AE26-8FEE2D6B38A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>
            <a:extLst>
              <a:ext uri="{FF2B5EF4-FFF2-40B4-BE49-F238E27FC236}">
                <a16:creationId xmlns:a16="http://schemas.microsoft.com/office/drawing/2014/main" id="{0867DA4F-D748-4501-B089-12A4702915C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74F1B0-D253-440C-8B57-94F1E26FD957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852320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B37C2F5-E89D-4D38-B87B-86D255DE71D9}"/>
              </a:ext>
            </a:extLst>
          </p:cNvPr>
          <p:cNvSpPr txBox="1"/>
          <p:nvPr/>
        </p:nvSpPr>
        <p:spPr>
          <a:xfrm>
            <a:off x="581025" y="952500"/>
            <a:ext cx="925830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5400" dirty="0">
                <a:solidFill>
                  <a:schemeClr val="bg1"/>
                </a:solidFill>
              </a:rPr>
              <a:t>정규 표현식 시작하기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C6FF2715-8E5A-4850-B8A9-7DDF55419DAC}"/>
              </a:ext>
            </a:extLst>
          </p:cNvPr>
          <p:cNvSpPr txBox="1"/>
          <p:nvPr/>
        </p:nvSpPr>
        <p:spPr>
          <a:xfrm>
            <a:off x="733425" y="4724400"/>
            <a:ext cx="7124700" cy="73866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400" b="1" dirty="0">
                <a:solidFill>
                  <a:schemeClr val="bg1"/>
                </a:solidFill>
              </a:rPr>
              <a:t>이창희</a:t>
            </a:r>
            <a:endParaRPr lang="en-US" altLang="ko-KR" sz="2400" b="1" dirty="0">
              <a:solidFill>
                <a:schemeClr val="bg1"/>
              </a:solidFill>
            </a:endParaRPr>
          </a:p>
          <a:p>
            <a:r>
              <a:rPr lang="en-US" altLang="ko-KR" dirty="0">
                <a:solidFill>
                  <a:schemeClr val="bg1"/>
                </a:solidFill>
              </a:rPr>
              <a:t>NEXON KOREA</a:t>
            </a:r>
            <a:endParaRPr lang="ko-KR" altLang="en-US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814508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3561C7B5-F814-4C62-B36F-C0B5C3C8CF62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/>
              <a:t>문자열의</a:t>
            </a:r>
            <a:r>
              <a:rPr lang="ko-KR" altLang="en-US" dirty="0"/>
              <a:t> 시작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685470-F38D-4376-B619-EEEE106CAE27}"/>
              </a:ext>
            </a:extLst>
          </p:cNvPr>
          <p:cNvSpPr txBox="1"/>
          <p:nvPr/>
        </p:nvSpPr>
        <p:spPr>
          <a:xfrm>
            <a:off x="0" y="2552161"/>
            <a:ext cx="12192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^</a:t>
            </a:r>
            <a:r>
              <a:rPr lang="en-US" altLang="ko-KR" sz="3800" dirty="0">
                <a:solidFill>
                  <a:srgbClr val="747375"/>
                </a:solidFill>
                <a:latin typeface="Consolas" panose="020B0609020204030204" pitchFamily="49" charset="0"/>
              </a:rPr>
              <a:t>AB\d{1,3}Z$</a:t>
            </a:r>
          </a:p>
        </p:txBody>
      </p:sp>
      <p:sp>
        <p:nvSpPr>
          <p:cNvPr id="5" name="텍스트상자 4">
            <a:extLst>
              <a:ext uri="{FF2B5EF4-FFF2-40B4-BE49-F238E27FC236}">
                <a16:creationId xmlns:a16="http://schemas.microsoft.com/office/drawing/2014/main" id="{A8A49EDE-4C64-3F4D-AC0A-AA29C54749D2}"/>
              </a:ext>
            </a:extLst>
          </p:cNvPr>
          <p:cNvSpPr txBox="1"/>
          <p:nvPr/>
        </p:nvSpPr>
        <p:spPr>
          <a:xfrm>
            <a:off x="2163042" y="5823118"/>
            <a:ext cx="7865917" cy="646331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먼저 캐럿 기호는 문자열의 시작을 나타냅니다</a:t>
            </a:r>
            <a:endParaRPr kumimoji="1" lang="en-US" altLang="ko-KR" dirty="0">
              <a:solidFill>
                <a:srgbClr val="FFFFFF"/>
              </a:solidFill>
            </a:endParaRPr>
          </a:p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정확히는 패턴과 문자열이 시작부터 일치하는 것을 찾도록 강제합니다</a:t>
            </a:r>
            <a:endParaRPr kumimoji="1" lang="en-US" altLang="ko-K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926575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1" y="2552161"/>
            <a:ext cx="12192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^AB\d{1,3}Z$</a:t>
            </a:r>
          </a:p>
        </p:txBody>
      </p:sp>
      <p:sp>
        <p:nvSpPr>
          <p:cNvPr id="3" name="직사각형 2">
            <a:extLst>
              <a:ext uri="{FF2B5EF4-FFF2-40B4-BE49-F238E27FC236}">
                <a16:creationId xmlns:a16="http://schemas.microsoft.com/office/drawing/2014/main" id="{3561C7B5-F814-4C62-B36F-C0B5C3C8CF62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/>
              <a:t>AB</a:t>
            </a:r>
            <a:r>
              <a:rPr lang="ko-KR" altLang="en-US" sz="2000" dirty="0"/>
              <a:t>로 시작하는 문자열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9685470-F38D-4376-B619-EEEE106CAE27}"/>
              </a:ext>
            </a:extLst>
          </p:cNvPr>
          <p:cNvSpPr txBox="1"/>
          <p:nvPr/>
        </p:nvSpPr>
        <p:spPr>
          <a:xfrm>
            <a:off x="-9528" y="2552161"/>
            <a:ext cx="9820278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^AB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          </a:t>
            </a:r>
          </a:p>
        </p:txBody>
      </p:sp>
      <p:sp>
        <p:nvSpPr>
          <p:cNvPr id="5" name="텍스트상자 4">
            <a:extLst>
              <a:ext uri="{FF2B5EF4-FFF2-40B4-BE49-F238E27FC236}">
                <a16:creationId xmlns:a16="http://schemas.microsoft.com/office/drawing/2014/main" id="{6E854F74-0AF3-AE4F-89EB-AC4757889C5B}"/>
              </a:ext>
            </a:extLst>
          </p:cNvPr>
          <p:cNvSpPr txBox="1"/>
          <p:nvPr/>
        </p:nvSpPr>
        <p:spPr>
          <a:xfrm>
            <a:off x="2744933" y="5961617"/>
            <a:ext cx="6702135" cy="369332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그래서 </a:t>
            </a:r>
            <a:r>
              <a:rPr kumimoji="1" lang="en-US" altLang="ko-KR" dirty="0">
                <a:solidFill>
                  <a:srgbClr val="FFFFFF"/>
                </a:solidFill>
              </a:rPr>
              <a:t>^AB</a:t>
            </a:r>
            <a:r>
              <a:rPr kumimoji="1" lang="ko-KR" altLang="en-US" dirty="0">
                <a:solidFill>
                  <a:srgbClr val="FFFFFF"/>
                </a:solidFill>
              </a:rPr>
              <a:t> 표현식은 </a:t>
            </a:r>
            <a:r>
              <a:rPr kumimoji="1" lang="en-US" altLang="ko-KR" dirty="0">
                <a:solidFill>
                  <a:srgbClr val="FFFFFF"/>
                </a:solidFill>
              </a:rPr>
              <a:t>AB</a:t>
            </a:r>
            <a:r>
              <a:rPr kumimoji="1" lang="ko-KR" altLang="en-US" dirty="0">
                <a:solidFill>
                  <a:srgbClr val="FFFFFF"/>
                </a:solidFill>
              </a:rPr>
              <a:t>로 시작하는 문자열을 찾게합니다</a:t>
            </a:r>
            <a:endParaRPr kumimoji="1" lang="en-US" altLang="ko-K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14851114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3561C7B5-F814-4C62-B36F-C0B5C3C8CF62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/>
              <a:t>숫자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1" y="2552161"/>
            <a:ext cx="12192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800" dirty="0">
                <a:solidFill>
                  <a:srgbClr val="747375"/>
                </a:solidFill>
                <a:latin typeface="Consolas" panose="020B0609020204030204" pitchFamily="49" charset="0"/>
              </a:rPr>
              <a:t>^AB</a:t>
            </a:r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\d</a:t>
            </a:r>
            <a:r>
              <a:rPr lang="en-US" altLang="ko-KR" sz="3800" dirty="0">
                <a:solidFill>
                  <a:srgbClr val="747375"/>
                </a:solidFill>
                <a:latin typeface="Consolas" panose="020B0609020204030204" pitchFamily="49" charset="0"/>
              </a:rPr>
              <a:t>{1,3}Z$</a:t>
            </a:r>
          </a:p>
        </p:txBody>
      </p:sp>
      <p:sp>
        <p:nvSpPr>
          <p:cNvPr id="4" name="텍스트상자 3">
            <a:extLst>
              <a:ext uri="{FF2B5EF4-FFF2-40B4-BE49-F238E27FC236}">
                <a16:creationId xmlns:a16="http://schemas.microsoft.com/office/drawing/2014/main" id="{4EBCD2E9-F3AF-2548-A8D6-724EBF0D66BA}"/>
              </a:ext>
            </a:extLst>
          </p:cNvPr>
          <p:cNvSpPr txBox="1"/>
          <p:nvPr/>
        </p:nvSpPr>
        <p:spPr>
          <a:xfrm>
            <a:off x="2744933" y="5823118"/>
            <a:ext cx="6702135" cy="646331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ko-KR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\</a:t>
            </a:r>
            <a:r>
              <a:rPr kumimoji="1" lang="en-US" altLang="ko-KR" dirty="0">
                <a:solidFill>
                  <a:srgbClr val="FFFFFF"/>
                </a:solidFill>
                <a:cs typeface="Consolas" panose="020B0609020204030204" pitchFamily="49" charset="0"/>
              </a:rPr>
              <a:t>d</a:t>
            </a:r>
            <a:r>
              <a:rPr kumimoji="1" lang="ko-KR" altLang="en-US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는 숫자 하나를 매칭해주는 표현식입니다</a:t>
            </a:r>
            <a:endParaRPr kumimoji="1" lang="en-US" altLang="ko-KR" dirty="0">
              <a:solidFill>
                <a:srgbClr val="FFFF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algn="ctr"/>
            <a:r>
              <a:rPr kumimoji="1" lang="ko-KR" altLang="en-US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그런데 문제에서는 </a:t>
            </a:r>
            <a:r>
              <a:rPr kumimoji="1" lang="en-US" altLang="ko-KR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1~3</a:t>
            </a:r>
            <a:r>
              <a:rPr kumimoji="1" lang="ko-KR" altLang="en-US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자리의 숫자를 매칭 하도록 요구했죠</a:t>
            </a:r>
            <a:endParaRPr kumimoji="1" lang="en-US" altLang="ko-KR" dirty="0">
              <a:solidFill>
                <a:srgbClr val="FFFF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0635128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3561C7B5-F814-4C62-B36F-C0B5C3C8CF62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/>
              <a:t>최소 한 자리</a:t>
            </a:r>
            <a:r>
              <a:rPr lang="en-US" altLang="ko-KR" sz="2000" dirty="0"/>
              <a:t>, </a:t>
            </a:r>
            <a:r>
              <a:rPr lang="ko-KR" altLang="en-US" sz="2000" dirty="0"/>
              <a:t>최대 세 자리의 숫자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1" y="2552161"/>
            <a:ext cx="12192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800" dirty="0">
                <a:solidFill>
                  <a:srgbClr val="747375"/>
                </a:solidFill>
                <a:latin typeface="Consolas" panose="020B0609020204030204" pitchFamily="49" charset="0"/>
              </a:rPr>
              <a:t>^AB</a:t>
            </a:r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\d{1,3}</a:t>
            </a:r>
            <a:r>
              <a:rPr lang="en-US" altLang="ko-KR" sz="3800" dirty="0">
                <a:solidFill>
                  <a:srgbClr val="747375"/>
                </a:solidFill>
                <a:latin typeface="Consolas" panose="020B0609020204030204" pitchFamily="49" charset="0"/>
              </a:rPr>
              <a:t>Z$</a:t>
            </a:r>
          </a:p>
        </p:txBody>
      </p:sp>
      <p:sp>
        <p:nvSpPr>
          <p:cNvPr id="4" name="텍스트상자 3">
            <a:extLst>
              <a:ext uri="{FF2B5EF4-FFF2-40B4-BE49-F238E27FC236}">
                <a16:creationId xmlns:a16="http://schemas.microsoft.com/office/drawing/2014/main" id="{647C0BA9-8389-B649-8493-B8E1D531ECC5}"/>
              </a:ext>
            </a:extLst>
          </p:cNvPr>
          <p:cNvSpPr txBox="1"/>
          <p:nvPr/>
        </p:nvSpPr>
        <p:spPr>
          <a:xfrm>
            <a:off x="1453615" y="5823118"/>
            <a:ext cx="9284771" cy="646331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ko-KR" altLang="en-US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뒤에 있는 </a:t>
            </a:r>
            <a:r>
              <a:rPr kumimoji="1" lang="en-US" altLang="ko-KR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{1, 3}</a:t>
            </a:r>
            <a:r>
              <a:rPr kumimoji="1" lang="ko-KR" altLang="en-US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이 그 역할로 </a:t>
            </a:r>
            <a:r>
              <a:rPr kumimoji="1" lang="en-US" altLang="ko-KR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{n, m}</a:t>
            </a:r>
            <a:r>
              <a:rPr kumimoji="1" lang="ko-KR" altLang="en-US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은 </a:t>
            </a:r>
            <a:r>
              <a:rPr kumimoji="1" lang="en-US" altLang="ko-KR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n</a:t>
            </a:r>
            <a:r>
              <a:rPr kumimoji="1" lang="ko-KR" altLang="en-US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이상 </a:t>
            </a:r>
            <a:r>
              <a:rPr kumimoji="1" lang="en-US" altLang="ko-KR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m</a:t>
            </a:r>
            <a:r>
              <a:rPr kumimoji="1" lang="ko-KR" altLang="en-US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이하의 길이인 패턴을 찾아줍니다</a:t>
            </a:r>
            <a:endParaRPr kumimoji="1" lang="en-US" altLang="ko-KR" dirty="0">
              <a:solidFill>
                <a:srgbClr val="FFFF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  <a:p>
            <a:pPr algn="ctr"/>
            <a:r>
              <a:rPr kumimoji="1" lang="ko-KR" altLang="en-US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그래서 </a:t>
            </a:r>
            <a:r>
              <a:rPr kumimoji="1" lang="en-US" altLang="ko-KR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\d{1,3}</a:t>
            </a:r>
            <a:r>
              <a:rPr kumimoji="1" lang="ko-KR" altLang="en-US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 표현식은 길이가 </a:t>
            </a:r>
            <a:r>
              <a:rPr kumimoji="1" lang="en-US" altLang="ko-KR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1~3</a:t>
            </a:r>
            <a:r>
              <a:rPr kumimoji="1" lang="ko-KR" altLang="en-US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인 숫자를 찾게 됩니다</a:t>
            </a:r>
            <a:endParaRPr kumimoji="1" lang="en-US" altLang="ko-KR" dirty="0">
              <a:solidFill>
                <a:srgbClr val="FFFFFF"/>
              </a:solidFill>
              <a:latin typeface="Consolas" panose="020B0609020204030204" pitchFamily="49" charset="0"/>
              <a:cs typeface="Consolas" panose="020B0609020204030204" pitchFamily="49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4482044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3561C7B5-F814-4C62-B36F-C0B5C3C8CF62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o-KR" altLang="en-US" sz="2000" dirty="0"/>
              <a:t>문자열의 끝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1" y="2552161"/>
            <a:ext cx="12192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800" dirty="0">
                <a:solidFill>
                  <a:srgbClr val="747375"/>
                </a:solidFill>
                <a:latin typeface="Consolas" panose="020B0609020204030204" pitchFamily="49" charset="0"/>
              </a:rPr>
              <a:t>^AB\d{1,3}Z</a:t>
            </a:r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$</a:t>
            </a:r>
          </a:p>
        </p:txBody>
      </p:sp>
      <p:sp>
        <p:nvSpPr>
          <p:cNvPr id="4" name="텍스트상자 3">
            <a:extLst>
              <a:ext uri="{FF2B5EF4-FFF2-40B4-BE49-F238E27FC236}">
                <a16:creationId xmlns:a16="http://schemas.microsoft.com/office/drawing/2014/main" id="{E74AF951-2CC3-1443-8675-CBA6D612F009}"/>
              </a:ext>
            </a:extLst>
          </p:cNvPr>
          <p:cNvSpPr txBox="1"/>
          <p:nvPr/>
        </p:nvSpPr>
        <p:spPr>
          <a:xfrm>
            <a:off x="2801464" y="5961617"/>
            <a:ext cx="6589072" cy="369332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맨 처음에 보았던 </a:t>
            </a:r>
            <a:r>
              <a:rPr kumimoji="1" lang="en-US" altLang="ko-KR" dirty="0">
                <a:solidFill>
                  <a:srgbClr val="FFFFFF"/>
                </a:solidFill>
              </a:rPr>
              <a:t>^</a:t>
            </a:r>
            <a:r>
              <a:rPr kumimoji="1" lang="ko-KR" altLang="en-US" dirty="0">
                <a:solidFill>
                  <a:srgbClr val="FFFFFF"/>
                </a:solidFill>
              </a:rPr>
              <a:t>과 반대로 </a:t>
            </a:r>
            <a:r>
              <a:rPr kumimoji="1" lang="en-US" altLang="ko-KR" dirty="0">
                <a:solidFill>
                  <a:srgbClr val="FFFFFF"/>
                </a:solidFill>
              </a:rPr>
              <a:t>$</a:t>
            </a:r>
            <a:r>
              <a:rPr kumimoji="1" lang="ko-KR" altLang="en-US" dirty="0">
                <a:solidFill>
                  <a:srgbClr val="FFFFFF"/>
                </a:solidFill>
              </a:rPr>
              <a:t>는 문자열의 끝을 의미합니다</a:t>
            </a:r>
            <a:endParaRPr kumimoji="1" lang="en-US" altLang="ko-K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63926561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3561C7B5-F814-4C62-B36F-C0B5C3C8CF62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00" dirty="0"/>
              <a:t>Z</a:t>
            </a:r>
            <a:r>
              <a:rPr lang="ko-KR" altLang="en-US" sz="2000" dirty="0"/>
              <a:t>로 끝나는 문자열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1" y="2552161"/>
            <a:ext cx="12192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800" dirty="0">
                <a:solidFill>
                  <a:srgbClr val="747375"/>
                </a:solidFill>
                <a:latin typeface="Consolas" panose="020B0609020204030204" pitchFamily="49" charset="0"/>
              </a:rPr>
              <a:t>^AB\d{1,3}</a:t>
            </a:r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Z$</a:t>
            </a:r>
          </a:p>
        </p:txBody>
      </p:sp>
      <p:sp>
        <p:nvSpPr>
          <p:cNvPr id="4" name="텍스트상자 3">
            <a:extLst>
              <a:ext uri="{FF2B5EF4-FFF2-40B4-BE49-F238E27FC236}">
                <a16:creationId xmlns:a16="http://schemas.microsoft.com/office/drawing/2014/main" id="{27FA15C4-2DD8-9541-9011-7C2E5DFA9512}"/>
              </a:ext>
            </a:extLst>
          </p:cNvPr>
          <p:cNvSpPr txBox="1"/>
          <p:nvPr/>
        </p:nvSpPr>
        <p:spPr>
          <a:xfrm>
            <a:off x="3885922" y="5823118"/>
            <a:ext cx="4420156" cy="646331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그래서 </a:t>
            </a:r>
            <a:r>
              <a:rPr kumimoji="1" lang="en-US" altLang="ko-KR" dirty="0">
                <a:solidFill>
                  <a:srgbClr val="FFFFFF"/>
                </a:solidFill>
              </a:rPr>
              <a:t>Z$</a:t>
            </a:r>
            <a:r>
              <a:rPr kumimoji="1" lang="ko-KR" altLang="en-US" dirty="0">
                <a:solidFill>
                  <a:srgbClr val="FFFFFF"/>
                </a:solidFill>
              </a:rPr>
              <a:t>는 </a:t>
            </a:r>
            <a:r>
              <a:rPr kumimoji="1" lang="en-US" altLang="ko-KR" dirty="0">
                <a:solidFill>
                  <a:srgbClr val="FFFFFF"/>
                </a:solidFill>
              </a:rPr>
              <a:t>Z</a:t>
            </a:r>
            <a:r>
              <a:rPr kumimoji="1" lang="ko-KR" altLang="en-US" dirty="0">
                <a:solidFill>
                  <a:srgbClr val="FFFFFF"/>
                </a:solidFill>
              </a:rPr>
              <a:t>로 끝나는 문자열이 되죠</a:t>
            </a:r>
            <a:endParaRPr kumimoji="1" lang="en-US" altLang="ko-KR" dirty="0">
              <a:solidFill>
                <a:srgbClr val="FFFFFF"/>
              </a:solidFill>
            </a:endParaRPr>
          </a:p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이 표현식을 이제 다시 읽어보면</a:t>
            </a:r>
            <a:r>
              <a:rPr kumimoji="1" lang="en-US" altLang="ko-KR" dirty="0">
                <a:solidFill>
                  <a:srgbClr val="FFFFFF"/>
                </a:solidFill>
              </a:rPr>
              <a:t>..</a:t>
            </a:r>
          </a:p>
        </p:txBody>
      </p:sp>
    </p:spTree>
    <p:extLst>
      <p:ext uri="{BB962C8B-B14F-4D97-AF65-F5344CB8AC3E}">
        <p14:creationId xmlns:p14="http://schemas.microsoft.com/office/powerpoint/2010/main" val="405159220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3561C7B5-F814-4C62-B36F-C0B5C3C8CF62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6B2E39-C88E-44BF-A959-37DFE424301A}"/>
              </a:ext>
            </a:extLst>
          </p:cNvPr>
          <p:cNvSpPr txBox="1"/>
          <p:nvPr/>
        </p:nvSpPr>
        <p:spPr>
          <a:xfrm>
            <a:off x="-9530" y="3119854"/>
            <a:ext cx="12191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>
                <a:solidFill>
                  <a:srgbClr val="F5F5F5"/>
                </a:solidFill>
              </a:rPr>
              <a:t>AB</a:t>
            </a:r>
            <a:r>
              <a:rPr lang="ko-KR" altLang="en-US" sz="2000" dirty="0">
                <a:solidFill>
                  <a:srgbClr val="F5F5F5"/>
                </a:solidFill>
              </a:rPr>
              <a:t>로 시작하고</a:t>
            </a: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1" y="2552161"/>
            <a:ext cx="12192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^AB</a:t>
            </a:r>
            <a:r>
              <a:rPr lang="en-US" altLang="ko-KR" sz="3800" dirty="0">
                <a:solidFill>
                  <a:srgbClr val="747375"/>
                </a:solidFill>
                <a:latin typeface="Consolas" panose="020B0609020204030204" pitchFamily="49" charset="0"/>
              </a:rPr>
              <a:t>\d{1,3}Z$</a:t>
            </a:r>
          </a:p>
        </p:txBody>
      </p:sp>
    </p:spTree>
    <p:extLst>
      <p:ext uri="{BB962C8B-B14F-4D97-AF65-F5344CB8AC3E}">
        <p14:creationId xmlns:p14="http://schemas.microsoft.com/office/powerpoint/2010/main" val="158243283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3561C7B5-F814-4C62-B36F-C0B5C3C8CF62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6B2E39-C88E-44BF-A959-37DFE424301A}"/>
              </a:ext>
            </a:extLst>
          </p:cNvPr>
          <p:cNvSpPr txBox="1"/>
          <p:nvPr/>
        </p:nvSpPr>
        <p:spPr>
          <a:xfrm>
            <a:off x="-9530" y="3119854"/>
            <a:ext cx="12191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>
                <a:solidFill>
                  <a:srgbClr val="F5F5F5"/>
                </a:solidFill>
              </a:rPr>
              <a:t>AB</a:t>
            </a:r>
            <a:r>
              <a:rPr lang="ko-KR" altLang="en-US" sz="2000" dirty="0">
                <a:solidFill>
                  <a:srgbClr val="F5F5F5"/>
                </a:solidFill>
              </a:rPr>
              <a:t>로 시작하고</a:t>
            </a:r>
            <a:endParaRPr lang="en-US" altLang="ko-KR" sz="2000" dirty="0">
              <a:solidFill>
                <a:srgbClr val="F5F5F5"/>
              </a:solidFill>
            </a:endParaRPr>
          </a:p>
          <a:p>
            <a:pPr algn="ctr"/>
            <a:r>
              <a:rPr lang="ko-KR" altLang="en-US" sz="2000" dirty="0">
                <a:solidFill>
                  <a:srgbClr val="F5F5F5"/>
                </a:solidFill>
              </a:rPr>
              <a:t>최소 한 자리</a:t>
            </a:r>
            <a:r>
              <a:rPr lang="en-US" altLang="ko-KR" sz="2000" dirty="0">
                <a:solidFill>
                  <a:srgbClr val="F5F5F5"/>
                </a:solidFill>
              </a:rPr>
              <a:t>, </a:t>
            </a:r>
            <a:r>
              <a:rPr lang="ko-KR" altLang="en-US" sz="2000" dirty="0">
                <a:solidFill>
                  <a:srgbClr val="F5F5F5"/>
                </a:solidFill>
              </a:rPr>
              <a:t>최대 세 자리의 숫자가 중간에 들어가며</a:t>
            </a:r>
            <a:endParaRPr lang="en-US" altLang="ko-KR" sz="2000" dirty="0">
              <a:solidFill>
                <a:srgbClr val="F5F5F5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1" y="2552161"/>
            <a:ext cx="12192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^AB\d{1,3}</a:t>
            </a:r>
            <a:r>
              <a:rPr lang="en-US" altLang="ko-KR" sz="3800" dirty="0">
                <a:solidFill>
                  <a:srgbClr val="747375"/>
                </a:solidFill>
                <a:latin typeface="Consolas" panose="020B0609020204030204" pitchFamily="49" charset="0"/>
              </a:rPr>
              <a:t>Z$</a:t>
            </a:r>
          </a:p>
        </p:txBody>
      </p:sp>
    </p:spTree>
    <p:extLst>
      <p:ext uri="{BB962C8B-B14F-4D97-AF65-F5344CB8AC3E}">
        <p14:creationId xmlns:p14="http://schemas.microsoft.com/office/powerpoint/2010/main" val="347871126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직사각형 2">
            <a:extLst>
              <a:ext uri="{FF2B5EF4-FFF2-40B4-BE49-F238E27FC236}">
                <a16:creationId xmlns:a16="http://schemas.microsoft.com/office/drawing/2014/main" id="{3561C7B5-F814-4C62-B36F-C0B5C3C8CF62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4F6B2E39-C88E-44BF-A959-37DFE424301A}"/>
              </a:ext>
            </a:extLst>
          </p:cNvPr>
          <p:cNvSpPr txBox="1"/>
          <p:nvPr/>
        </p:nvSpPr>
        <p:spPr>
          <a:xfrm>
            <a:off x="-9530" y="3119854"/>
            <a:ext cx="12191999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>
                <a:solidFill>
                  <a:srgbClr val="F5F5F5"/>
                </a:solidFill>
              </a:rPr>
              <a:t>AB</a:t>
            </a:r>
            <a:r>
              <a:rPr lang="ko-KR" altLang="en-US" sz="2000" dirty="0">
                <a:solidFill>
                  <a:srgbClr val="F5F5F5"/>
                </a:solidFill>
              </a:rPr>
              <a:t>로 시작하고</a:t>
            </a:r>
            <a:endParaRPr lang="en-US" altLang="ko-KR" sz="2000" dirty="0">
              <a:solidFill>
                <a:srgbClr val="F5F5F5"/>
              </a:solidFill>
            </a:endParaRPr>
          </a:p>
          <a:p>
            <a:pPr algn="ctr"/>
            <a:r>
              <a:rPr lang="ko-KR" altLang="en-US" sz="2000" dirty="0">
                <a:solidFill>
                  <a:srgbClr val="F5F5F5"/>
                </a:solidFill>
              </a:rPr>
              <a:t>최소 한 자리</a:t>
            </a:r>
            <a:r>
              <a:rPr lang="en-US" altLang="ko-KR" sz="2000" dirty="0">
                <a:solidFill>
                  <a:srgbClr val="F5F5F5"/>
                </a:solidFill>
              </a:rPr>
              <a:t>, </a:t>
            </a:r>
            <a:r>
              <a:rPr lang="ko-KR" altLang="en-US" sz="2000" dirty="0">
                <a:solidFill>
                  <a:srgbClr val="F5F5F5"/>
                </a:solidFill>
              </a:rPr>
              <a:t>최대 세 자리의 숫자가 중간에 들어가며</a:t>
            </a:r>
            <a:endParaRPr lang="en-US" altLang="ko-KR" sz="2000" dirty="0">
              <a:solidFill>
                <a:srgbClr val="F5F5F5"/>
              </a:solidFill>
            </a:endParaRPr>
          </a:p>
          <a:p>
            <a:pPr algn="ctr"/>
            <a:r>
              <a:rPr lang="en-US" altLang="ko-KR" sz="2000" dirty="0">
                <a:solidFill>
                  <a:srgbClr val="F5F5F5"/>
                </a:solidFill>
              </a:rPr>
              <a:t>Z</a:t>
            </a:r>
            <a:r>
              <a:rPr lang="ko-KR" altLang="en-US" sz="2000" dirty="0">
                <a:solidFill>
                  <a:srgbClr val="F5F5F5"/>
                </a:solidFill>
              </a:rPr>
              <a:t>로 끝나는 문자열</a:t>
            </a:r>
            <a:endParaRPr lang="en-US" altLang="ko-KR" sz="2000" dirty="0">
              <a:solidFill>
                <a:srgbClr val="F5F5F5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1" y="2552161"/>
            <a:ext cx="12192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^AB\d{1,3}Z$</a:t>
            </a:r>
          </a:p>
        </p:txBody>
      </p:sp>
    </p:spTree>
    <p:extLst>
      <p:ext uri="{BB962C8B-B14F-4D97-AF65-F5344CB8AC3E}">
        <p14:creationId xmlns:p14="http://schemas.microsoft.com/office/powerpoint/2010/main" val="47471254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0" y="980536"/>
            <a:ext cx="12192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8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010-1234-5678</a:t>
            </a:r>
          </a:p>
          <a:p>
            <a:pPr algn="ctr"/>
            <a:r>
              <a:rPr lang="en-US" altLang="ko-KR" sz="38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010-345-7890</a:t>
            </a:r>
          </a:p>
        </p:txBody>
      </p:sp>
      <p:sp>
        <p:nvSpPr>
          <p:cNvPr id="3" name="텍스트상자 2">
            <a:extLst>
              <a:ext uri="{FF2B5EF4-FFF2-40B4-BE49-F238E27FC236}">
                <a16:creationId xmlns:a16="http://schemas.microsoft.com/office/drawing/2014/main" id="{9AD54A70-5B1A-6B4F-B141-F7D58F652236}"/>
              </a:ext>
            </a:extLst>
          </p:cNvPr>
          <p:cNvSpPr txBox="1"/>
          <p:nvPr/>
        </p:nvSpPr>
        <p:spPr>
          <a:xfrm>
            <a:off x="1512125" y="5684621"/>
            <a:ext cx="9167751" cy="923330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다음은 조금 더 실생활에서 쓸만한 예제로 전화번호를 찾기인데</a:t>
            </a:r>
            <a:endParaRPr kumimoji="1" lang="en-US" altLang="ko-KR" dirty="0">
              <a:solidFill>
                <a:srgbClr val="FFFFFF"/>
              </a:solidFill>
            </a:endParaRPr>
          </a:p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첫 세자리가 </a:t>
            </a:r>
            <a:r>
              <a:rPr kumimoji="1" lang="en-US" altLang="ko-KR" dirty="0">
                <a:solidFill>
                  <a:srgbClr val="FFFFFF"/>
                </a:solidFill>
              </a:rPr>
              <a:t>010,</a:t>
            </a:r>
            <a:r>
              <a:rPr kumimoji="1" lang="ko-KR" altLang="en-US" dirty="0">
                <a:solidFill>
                  <a:srgbClr val="FFFFFF"/>
                </a:solidFill>
              </a:rPr>
              <a:t> </a:t>
            </a:r>
            <a:r>
              <a:rPr kumimoji="1" lang="en-US" altLang="ko-KR" dirty="0">
                <a:solidFill>
                  <a:srgbClr val="FFFFFF"/>
                </a:solidFill>
              </a:rPr>
              <a:t>011</a:t>
            </a:r>
            <a:r>
              <a:rPr kumimoji="1" lang="ko-KR" altLang="en-US" dirty="0">
                <a:solidFill>
                  <a:srgbClr val="FFFFFF"/>
                </a:solidFill>
              </a:rPr>
              <a:t> 등으로 가변적이고 가운데 번호 역시 </a:t>
            </a:r>
            <a:r>
              <a:rPr kumimoji="1" lang="en-US" altLang="ko-KR" dirty="0">
                <a:solidFill>
                  <a:srgbClr val="FFFFFF"/>
                </a:solidFill>
              </a:rPr>
              <a:t>3~4</a:t>
            </a:r>
            <a:r>
              <a:rPr kumimoji="1" lang="ko-KR" altLang="en-US" dirty="0">
                <a:solidFill>
                  <a:srgbClr val="FFFFFF"/>
                </a:solidFill>
              </a:rPr>
              <a:t>자리로 가변적이기에</a:t>
            </a:r>
            <a:endParaRPr kumimoji="1" lang="en-US" altLang="ko-KR" dirty="0">
              <a:solidFill>
                <a:srgbClr val="FFFFFF"/>
              </a:solidFill>
            </a:endParaRPr>
          </a:p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정규 표현식을 적용하기에 알맞습니다</a:t>
            </a:r>
            <a:endParaRPr kumimoji="1" lang="en-US" altLang="ko-K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015449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B37C2F5-E89D-4D38-B87B-86D255DE71D9}"/>
              </a:ext>
            </a:extLst>
          </p:cNvPr>
          <p:cNvSpPr txBox="1"/>
          <p:nvPr/>
        </p:nvSpPr>
        <p:spPr>
          <a:xfrm>
            <a:off x="0" y="3075057"/>
            <a:ext cx="12192000" cy="9848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dirty="0">
                <a:solidFill>
                  <a:schemeClr val="bg1"/>
                </a:solidFill>
              </a:rPr>
              <a:t>정규 표현식</a:t>
            </a:r>
            <a:br>
              <a:rPr lang="en-US" altLang="ko-KR" sz="4000" dirty="0">
                <a:solidFill>
                  <a:schemeClr val="bg1"/>
                </a:solidFill>
              </a:rPr>
            </a:br>
            <a:r>
              <a:rPr lang="en-US" altLang="ko-KR" spc="-150" dirty="0">
                <a:solidFill>
                  <a:schemeClr val="bg1"/>
                </a:solidFill>
              </a:rPr>
              <a:t>Regular</a:t>
            </a:r>
            <a:r>
              <a:rPr lang="ko-KR" altLang="en-US" spc="-150" dirty="0">
                <a:solidFill>
                  <a:schemeClr val="bg1"/>
                </a:solidFill>
              </a:rPr>
              <a:t> </a:t>
            </a:r>
            <a:r>
              <a:rPr lang="en-US" altLang="ko-KR" spc="-150" dirty="0">
                <a:solidFill>
                  <a:schemeClr val="bg1"/>
                </a:solidFill>
              </a:rPr>
              <a:t>Expression</a:t>
            </a:r>
            <a:endParaRPr lang="ko-KR" altLang="en-US" spc="-150" dirty="0">
              <a:solidFill>
                <a:schemeClr val="bg1"/>
              </a:solidFill>
            </a:endParaRPr>
          </a:p>
        </p:txBody>
      </p:sp>
      <p:sp>
        <p:nvSpPr>
          <p:cNvPr id="2" name="텍스트상자 1">
            <a:extLst>
              <a:ext uri="{FF2B5EF4-FFF2-40B4-BE49-F238E27FC236}">
                <a16:creationId xmlns:a16="http://schemas.microsoft.com/office/drawing/2014/main" id="{0B38F4A5-E171-284B-B08F-207C089624D6}"/>
              </a:ext>
            </a:extLst>
          </p:cNvPr>
          <p:cNvSpPr txBox="1"/>
          <p:nvPr/>
        </p:nvSpPr>
        <p:spPr>
          <a:xfrm>
            <a:off x="4203865" y="6120000"/>
            <a:ext cx="3784270" cy="369332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정규 표현식이라는건 무엇일까요</a:t>
            </a:r>
            <a:r>
              <a:rPr kumimoji="1" lang="en-US" altLang="ko-KR" dirty="0">
                <a:solidFill>
                  <a:srgbClr val="FFFFFF"/>
                </a:solidFill>
              </a:rPr>
              <a:t>?</a:t>
            </a:r>
            <a:endParaRPr kumimoji="1" lang="ko-KR" altLang="en-US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1843964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0" y="980536"/>
            <a:ext cx="12192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8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010-1234-5678</a:t>
            </a:r>
          </a:p>
          <a:p>
            <a:pPr algn="ctr"/>
            <a:r>
              <a:rPr lang="en-US" altLang="ko-KR" sz="38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010-345-7890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F8E95F-07C6-4971-AC73-D6B0D46457AE}"/>
              </a:ext>
            </a:extLst>
          </p:cNvPr>
          <p:cNvSpPr txBox="1"/>
          <p:nvPr/>
        </p:nvSpPr>
        <p:spPr>
          <a:xfrm>
            <a:off x="1" y="2552161"/>
            <a:ext cx="12192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^01\d-\d{3,4}-\d{4}$</a:t>
            </a:r>
          </a:p>
        </p:txBody>
      </p:sp>
      <p:sp>
        <p:nvSpPr>
          <p:cNvPr id="4" name="텍스트상자 3">
            <a:extLst>
              <a:ext uri="{FF2B5EF4-FFF2-40B4-BE49-F238E27FC236}">
                <a16:creationId xmlns:a16="http://schemas.microsoft.com/office/drawing/2014/main" id="{2720F578-5BB6-0941-9CA0-ADB5BD947F70}"/>
              </a:ext>
            </a:extLst>
          </p:cNvPr>
          <p:cNvSpPr txBox="1"/>
          <p:nvPr/>
        </p:nvSpPr>
        <p:spPr>
          <a:xfrm>
            <a:off x="1512125" y="5961620"/>
            <a:ext cx="9167751" cy="369332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표현식은 이와 같은데 다 앞에서 보았던 표현이라 이번에는 금방 이해가 되실겁니다</a:t>
            </a:r>
            <a:endParaRPr kumimoji="1" lang="en-US" altLang="ko-K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4330198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95485AA0-F1C4-4C23-9D9F-5047FBA8CC89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0" y="980536"/>
            <a:ext cx="12192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010-</a:t>
            </a:r>
            <a:r>
              <a:rPr lang="en-US" altLang="ko-KR" sz="3800" dirty="0">
                <a:solidFill>
                  <a:srgbClr val="747375"/>
                </a:solidFill>
                <a:latin typeface="Consolas" panose="020B0609020204030204" pitchFamily="49" charset="0"/>
              </a:rPr>
              <a:t>1234-5678</a:t>
            </a:r>
          </a:p>
          <a:p>
            <a:pPr algn="ctr"/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010-</a:t>
            </a:r>
            <a:r>
              <a:rPr lang="en-US" altLang="ko-KR" sz="3800" dirty="0">
                <a:solidFill>
                  <a:srgbClr val="747375"/>
                </a:solidFill>
                <a:latin typeface="Consolas" panose="020B0609020204030204" pitchFamily="49" charset="0"/>
              </a:rPr>
              <a:t>345-7890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F8E95F-07C6-4971-AC73-D6B0D46457AE}"/>
              </a:ext>
            </a:extLst>
          </p:cNvPr>
          <p:cNvSpPr txBox="1"/>
          <p:nvPr/>
        </p:nvSpPr>
        <p:spPr>
          <a:xfrm>
            <a:off x="1" y="2552161"/>
            <a:ext cx="12192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^01\d-</a:t>
            </a:r>
            <a:r>
              <a:rPr lang="en-US" altLang="ko-KR" sz="3800" dirty="0">
                <a:solidFill>
                  <a:srgbClr val="747375"/>
                </a:solidFill>
                <a:latin typeface="Consolas" panose="020B0609020204030204" pitchFamily="49" charset="0"/>
              </a:rPr>
              <a:t>\d{3,4}-\d{4}$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DF3E41-E9E4-43E7-802F-5F67429AD69C}"/>
              </a:ext>
            </a:extLst>
          </p:cNvPr>
          <p:cNvSpPr txBox="1"/>
          <p:nvPr/>
        </p:nvSpPr>
        <p:spPr>
          <a:xfrm>
            <a:off x="0" y="3229268"/>
            <a:ext cx="121920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>
                <a:solidFill>
                  <a:srgbClr val="F5F5F5"/>
                </a:solidFill>
              </a:rPr>
              <a:t>01X-</a:t>
            </a:r>
            <a:r>
              <a:rPr lang="ko-KR" altLang="en-US" sz="2000" dirty="0">
                <a:solidFill>
                  <a:srgbClr val="F5F5F5"/>
                </a:solidFill>
              </a:rPr>
              <a:t>로 시작하고</a:t>
            </a:r>
            <a:endParaRPr lang="en-US" altLang="ko-KR" sz="2000" dirty="0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715562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95485AA0-F1C4-4C23-9D9F-5047FBA8CC89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0" y="980536"/>
            <a:ext cx="12192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010-1234</a:t>
            </a:r>
            <a:r>
              <a:rPr lang="en-US" altLang="ko-KR" sz="3800" dirty="0">
                <a:solidFill>
                  <a:srgbClr val="747375"/>
                </a:solidFill>
                <a:latin typeface="Consolas" panose="020B0609020204030204" pitchFamily="49" charset="0"/>
              </a:rPr>
              <a:t>-5678</a:t>
            </a:r>
          </a:p>
          <a:p>
            <a:pPr algn="ctr"/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010-345</a:t>
            </a:r>
            <a:r>
              <a:rPr lang="en-US" altLang="ko-KR" sz="3800" dirty="0">
                <a:solidFill>
                  <a:srgbClr val="747375"/>
                </a:solidFill>
                <a:latin typeface="Consolas" panose="020B0609020204030204" pitchFamily="49" charset="0"/>
              </a:rPr>
              <a:t>-7890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F8E95F-07C6-4971-AC73-D6B0D46457AE}"/>
              </a:ext>
            </a:extLst>
          </p:cNvPr>
          <p:cNvSpPr txBox="1"/>
          <p:nvPr/>
        </p:nvSpPr>
        <p:spPr>
          <a:xfrm>
            <a:off x="1" y="2552161"/>
            <a:ext cx="12192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^01\d-\d{3,4}</a:t>
            </a:r>
            <a:r>
              <a:rPr lang="en-US" altLang="ko-KR" sz="3800" dirty="0">
                <a:solidFill>
                  <a:srgbClr val="747375"/>
                </a:solidFill>
                <a:latin typeface="Consolas" panose="020B0609020204030204" pitchFamily="49" charset="0"/>
              </a:rPr>
              <a:t>-\d{4}$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DF3E41-E9E4-43E7-802F-5F67429AD69C}"/>
              </a:ext>
            </a:extLst>
          </p:cNvPr>
          <p:cNvSpPr txBox="1"/>
          <p:nvPr/>
        </p:nvSpPr>
        <p:spPr>
          <a:xfrm>
            <a:off x="0" y="3229268"/>
            <a:ext cx="121920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>
                <a:solidFill>
                  <a:srgbClr val="F5F5F5"/>
                </a:solidFill>
              </a:rPr>
              <a:t>01X-</a:t>
            </a:r>
            <a:r>
              <a:rPr lang="ko-KR" altLang="en-US" sz="2000" dirty="0">
                <a:solidFill>
                  <a:srgbClr val="F5F5F5"/>
                </a:solidFill>
              </a:rPr>
              <a:t>로 시작하고</a:t>
            </a:r>
            <a:endParaRPr lang="en-US" altLang="ko-KR" sz="2000" dirty="0">
              <a:solidFill>
                <a:srgbClr val="F5F5F5"/>
              </a:solidFill>
            </a:endParaRPr>
          </a:p>
          <a:p>
            <a:pPr algn="ctr"/>
            <a:r>
              <a:rPr lang="en-US" altLang="ko-KR" sz="2000" dirty="0">
                <a:solidFill>
                  <a:srgbClr val="F5F5F5"/>
                </a:solidFill>
              </a:rPr>
              <a:t>3~4 </a:t>
            </a:r>
            <a:r>
              <a:rPr lang="ko-KR" altLang="en-US" sz="2000" dirty="0">
                <a:solidFill>
                  <a:srgbClr val="F5F5F5"/>
                </a:solidFill>
              </a:rPr>
              <a:t>자리의 숫자가 이어지며</a:t>
            </a:r>
            <a:endParaRPr lang="en-US" altLang="ko-KR" sz="2000" dirty="0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07882234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직사각형 3">
            <a:extLst>
              <a:ext uri="{FF2B5EF4-FFF2-40B4-BE49-F238E27FC236}">
                <a16:creationId xmlns:a16="http://schemas.microsoft.com/office/drawing/2014/main" id="{95485AA0-F1C4-4C23-9D9F-5047FBA8CC89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0" y="980536"/>
            <a:ext cx="12192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010-1234-5678</a:t>
            </a:r>
          </a:p>
          <a:p>
            <a:pPr algn="ctr"/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010-345-7890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F8E95F-07C6-4971-AC73-D6B0D46457AE}"/>
              </a:ext>
            </a:extLst>
          </p:cNvPr>
          <p:cNvSpPr txBox="1"/>
          <p:nvPr/>
        </p:nvSpPr>
        <p:spPr>
          <a:xfrm>
            <a:off x="1" y="2552161"/>
            <a:ext cx="12192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^01\d-\d{3,4}-\d{4}$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06DF3E41-E9E4-43E7-802F-5F67429AD69C}"/>
              </a:ext>
            </a:extLst>
          </p:cNvPr>
          <p:cNvSpPr txBox="1"/>
          <p:nvPr/>
        </p:nvSpPr>
        <p:spPr>
          <a:xfrm>
            <a:off x="0" y="3229268"/>
            <a:ext cx="12192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>
                <a:solidFill>
                  <a:srgbClr val="F5F5F5"/>
                </a:solidFill>
              </a:rPr>
              <a:t>01X-</a:t>
            </a:r>
            <a:r>
              <a:rPr lang="ko-KR" altLang="en-US" sz="2000" dirty="0">
                <a:solidFill>
                  <a:srgbClr val="F5F5F5"/>
                </a:solidFill>
              </a:rPr>
              <a:t>로 시작하고</a:t>
            </a:r>
            <a:endParaRPr lang="en-US" altLang="ko-KR" sz="2000" dirty="0">
              <a:solidFill>
                <a:srgbClr val="F5F5F5"/>
              </a:solidFill>
            </a:endParaRPr>
          </a:p>
          <a:p>
            <a:pPr algn="ctr"/>
            <a:r>
              <a:rPr lang="en-US" altLang="ko-KR" sz="2000" dirty="0">
                <a:solidFill>
                  <a:srgbClr val="F5F5F5"/>
                </a:solidFill>
              </a:rPr>
              <a:t>3~4 </a:t>
            </a:r>
            <a:r>
              <a:rPr lang="ko-KR" altLang="en-US" sz="2000" dirty="0">
                <a:solidFill>
                  <a:srgbClr val="F5F5F5"/>
                </a:solidFill>
              </a:rPr>
              <a:t>자리의 숫자가 이어지며</a:t>
            </a:r>
            <a:endParaRPr lang="en-US" altLang="ko-KR" sz="2000" dirty="0">
              <a:solidFill>
                <a:srgbClr val="F5F5F5"/>
              </a:solidFill>
            </a:endParaRPr>
          </a:p>
          <a:p>
            <a:pPr algn="ctr"/>
            <a:r>
              <a:rPr lang="ko-KR" altLang="en-US" sz="2000" dirty="0">
                <a:solidFill>
                  <a:srgbClr val="F5F5F5"/>
                </a:solidFill>
              </a:rPr>
              <a:t>문자 </a:t>
            </a:r>
            <a:r>
              <a:rPr lang="en-US" altLang="ko-KR" sz="2000" dirty="0">
                <a:solidFill>
                  <a:srgbClr val="F5F5F5"/>
                </a:solidFill>
              </a:rPr>
              <a:t>–</a:t>
            </a:r>
            <a:r>
              <a:rPr lang="ko-KR" altLang="en-US" sz="2000" dirty="0">
                <a:solidFill>
                  <a:srgbClr val="F5F5F5"/>
                </a:solidFill>
              </a:rPr>
              <a:t>와 </a:t>
            </a:r>
            <a:r>
              <a:rPr lang="en-US" altLang="ko-KR" sz="2000" dirty="0">
                <a:solidFill>
                  <a:srgbClr val="F5F5F5"/>
                </a:solidFill>
              </a:rPr>
              <a:t>4</a:t>
            </a:r>
            <a:r>
              <a:rPr lang="ko-KR" altLang="en-US" sz="2000" dirty="0">
                <a:solidFill>
                  <a:srgbClr val="F5F5F5"/>
                </a:solidFill>
              </a:rPr>
              <a:t>자리의 숫자로 끝나는 문자열</a:t>
            </a:r>
            <a:endParaRPr lang="en-US" altLang="ko-KR" sz="2000" dirty="0">
              <a:solidFill>
                <a:srgbClr val="F5F5F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132812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2676526" y="923386"/>
            <a:ext cx="95154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[23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서라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(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루린이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)]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절름발이 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코노</a:t>
            </a:r>
            <a:endParaRPr lang="ko-KR" altLang="en-US" sz="2400" dirty="0">
              <a:solidFill>
                <a:schemeClr val="bg1">
                  <a:lumMod val="85000"/>
                </a:schemeClr>
              </a:solidFill>
              <a:latin typeface="Consolas" panose="020B0609020204030204" pitchFamily="49" charset="0"/>
            </a:endParaRPr>
          </a:p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갑자기뭔</a:t>
            </a:r>
            <a:endParaRPr lang="ko-KR" altLang="en-US" sz="2400" dirty="0">
              <a:solidFill>
                <a:schemeClr val="bg1">
                  <a:lumMod val="85000"/>
                </a:schemeClr>
              </a:solidFill>
              <a:latin typeface="Consolas" panose="020B0609020204030204" pitchFamily="49" charset="0"/>
            </a:endParaRPr>
          </a:p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절름발이야</a:t>
            </a:r>
          </a:p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서라 만나면 찢어발긴다</a:t>
            </a:r>
            <a:endParaRPr lang="en-US" altLang="ko-KR" sz="2400" dirty="0">
              <a:solidFill>
                <a:schemeClr val="bg1">
                  <a:lumMod val="8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3" name="텍스트상자 2">
            <a:extLst>
              <a:ext uri="{FF2B5EF4-FFF2-40B4-BE49-F238E27FC236}">
                <a16:creationId xmlns:a16="http://schemas.microsoft.com/office/drawing/2014/main" id="{5F1F4817-5BDC-294F-805D-EC7DFE4277C5}"/>
              </a:ext>
            </a:extLst>
          </p:cNvPr>
          <p:cNvSpPr txBox="1"/>
          <p:nvPr/>
        </p:nvSpPr>
        <p:spPr>
          <a:xfrm>
            <a:off x="2291938" y="5823121"/>
            <a:ext cx="7608124" cy="646331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마지막으로 볼 예제는 카카오톡에서 내보내기한 대화 기록 파싱입니다</a:t>
            </a:r>
            <a:endParaRPr kumimoji="1" lang="en-US" altLang="ko-KR" dirty="0">
              <a:solidFill>
                <a:srgbClr val="FFFFFF"/>
              </a:solidFill>
            </a:endParaRPr>
          </a:p>
          <a:p>
            <a:pPr algn="ctr"/>
            <a:r>
              <a:rPr kumimoji="1" lang="en-US" altLang="ko-KR" dirty="0">
                <a:solidFill>
                  <a:srgbClr val="FFFFFF"/>
                </a:solidFill>
              </a:rPr>
              <a:t>[</a:t>
            </a:r>
            <a:r>
              <a:rPr kumimoji="1" lang="ko-KR" altLang="en-US" dirty="0">
                <a:solidFill>
                  <a:srgbClr val="FFFFFF"/>
                </a:solidFill>
              </a:rPr>
              <a:t>닉네임</a:t>
            </a:r>
            <a:r>
              <a:rPr kumimoji="1" lang="en-US" altLang="ko-KR" dirty="0">
                <a:solidFill>
                  <a:srgbClr val="FFFFFF"/>
                </a:solidFill>
              </a:rPr>
              <a:t>]</a:t>
            </a:r>
            <a:r>
              <a:rPr kumimoji="1" lang="ko-KR" altLang="en-US" dirty="0">
                <a:solidFill>
                  <a:srgbClr val="FFFFFF"/>
                </a:solidFill>
              </a:rPr>
              <a:t> </a:t>
            </a:r>
            <a:r>
              <a:rPr kumimoji="1" lang="en-US" altLang="ko-KR" dirty="0">
                <a:solidFill>
                  <a:srgbClr val="FFFFFF"/>
                </a:solidFill>
              </a:rPr>
              <a:t>[</a:t>
            </a:r>
            <a:r>
              <a:rPr kumimoji="1" lang="ko-KR" altLang="en-US" dirty="0">
                <a:solidFill>
                  <a:srgbClr val="FFFFFF"/>
                </a:solidFill>
              </a:rPr>
              <a:t>시간</a:t>
            </a:r>
            <a:r>
              <a:rPr kumimoji="1" lang="en-US" altLang="ko-KR" dirty="0">
                <a:solidFill>
                  <a:srgbClr val="FFFFFF"/>
                </a:solidFill>
              </a:rPr>
              <a:t>]</a:t>
            </a:r>
            <a:r>
              <a:rPr kumimoji="1" lang="ko-KR" altLang="en-US" dirty="0">
                <a:solidFill>
                  <a:srgbClr val="FFFFFF"/>
                </a:solidFill>
              </a:rPr>
              <a:t> 대화내용 패턴으로 기록되는걸 볼 수 있습니다</a:t>
            </a:r>
            <a:endParaRPr kumimoji="1" lang="en-US" altLang="ko-K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5916119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2676526" y="923386"/>
            <a:ext cx="95154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[23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서라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(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루린이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)]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절름발이 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코노</a:t>
            </a:r>
            <a:endParaRPr lang="ko-KR" altLang="en-US" sz="2400" dirty="0">
              <a:solidFill>
                <a:schemeClr val="bg1">
                  <a:lumMod val="85000"/>
                </a:schemeClr>
              </a:solidFill>
              <a:latin typeface="Consolas" panose="020B0609020204030204" pitchFamily="49" charset="0"/>
            </a:endParaRPr>
          </a:p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갑자기뭔</a:t>
            </a:r>
            <a:endParaRPr lang="ko-KR" altLang="en-US" sz="2400" dirty="0">
              <a:solidFill>
                <a:schemeClr val="bg1">
                  <a:lumMod val="85000"/>
                </a:schemeClr>
              </a:solidFill>
              <a:latin typeface="Consolas" panose="020B0609020204030204" pitchFamily="49" charset="0"/>
            </a:endParaRPr>
          </a:p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절름발이야</a:t>
            </a:r>
          </a:p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서라 만나면 찢어발긴다</a:t>
            </a:r>
            <a:endParaRPr lang="en-US" altLang="ko-KR" sz="2400" dirty="0">
              <a:solidFill>
                <a:schemeClr val="bg1">
                  <a:lumMod val="8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0254EF-6376-49AE-A62B-3E8FF6008846}"/>
              </a:ext>
            </a:extLst>
          </p:cNvPr>
          <p:cNvSpPr txBox="1"/>
          <p:nvPr/>
        </p:nvSpPr>
        <p:spPr>
          <a:xfrm>
            <a:off x="1" y="2552161"/>
            <a:ext cx="12192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^\[(.+)\] \[(</a:t>
            </a:r>
            <a:r>
              <a:rPr lang="ko-KR" altLang="en-US" sz="3800" dirty="0">
                <a:solidFill>
                  <a:srgbClr val="F5F5F5"/>
                </a:solidFill>
                <a:latin typeface="Consolas" panose="020B0609020204030204" pitchFamily="49" charset="0"/>
              </a:rPr>
              <a:t>오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3800" dirty="0">
                <a:solidFill>
                  <a:srgbClr val="F5F5F5"/>
                </a:solidFill>
                <a:latin typeface="Consolas" panose="020B0609020204030204" pitchFamily="49" charset="0"/>
              </a:rPr>
              <a:t>전후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] \d{1,2}:\d{2})\] (.+)$</a:t>
            </a:r>
          </a:p>
        </p:txBody>
      </p:sp>
      <p:sp>
        <p:nvSpPr>
          <p:cNvPr id="5" name="텍스트상자 4">
            <a:extLst>
              <a:ext uri="{FF2B5EF4-FFF2-40B4-BE49-F238E27FC236}">
                <a16:creationId xmlns:a16="http://schemas.microsoft.com/office/drawing/2014/main" id="{EF18D202-E42D-3E48-BF11-7D60790E649E}"/>
              </a:ext>
            </a:extLst>
          </p:cNvPr>
          <p:cNvSpPr txBox="1"/>
          <p:nvPr/>
        </p:nvSpPr>
        <p:spPr>
          <a:xfrm>
            <a:off x="831273" y="5823121"/>
            <a:ext cx="10529454" cy="646331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지금까지 본 예제보다 훨씬 표현식이 길고 복잡해 보이는데 사실 크게 어렵지 않는 표현식입니다</a:t>
            </a:r>
            <a:endParaRPr kumimoji="1" lang="en-US" altLang="ko-KR" dirty="0">
              <a:solidFill>
                <a:srgbClr val="FFFFFF"/>
              </a:solidFill>
            </a:endParaRPr>
          </a:p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하나씩 살펴보죠</a:t>
            </a:r>
            <a:endParaRPr kumimoji="1" lang="en-US" altLang="ko-K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79466858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AAE378DA-08D7-48F4-A9A6-F4B8212B381E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2676526" y="923386"/>
            <a:ext cx="95154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[23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서라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(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루린이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)]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절름발이 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코노</a:t>
            </a:r>
            <a:endParaRPr lang="ko-KR" altLang="en-US" sz="2400" dirty="0">
              <a:solidFill>
                <a:schemeClr val="bg1">
                  <a:lumMod val="85000"/>
                </a:schemeClr>
              </a:solidFill>
              <a:latin typeface="Consolas" panose="020B0609020204030204" pitchFamily="49" charset="0"/>
            </a:endParaRPr>
          </a:p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갑자기뭔</a:t>
            </a:r>
            <a:endParaRPr lang="ko-KR" altLang="en-US" sz="2400" dirty="0">
              <a:solidFill>
                <a:schemeClr val="bg1">
                  <a:lumMod val="85000"/>
                </a:schemeClr>
              </a:solidFill>
              <a:latin typeface="Consolas" panose="020B0609020204030204" pitchFamily="49" charset="0"/>
            </a:endParaRPr>
          </a:p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절름발이야</a:t>
            </a:r>
          </a:p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서라 만나면 찢어발긴다</a:t>
            </a:r>
            <a:endParaRPr lang="en-US" altLang="ko-KR" sz="2400" dirty="0">
              <a:solidFill>
                <a:schemeClr val="bg1">
                  <a:lumMod val="8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0254EF-6376-49AE-A62B-3E8FF6008846}"/>
              </a:ext>
            </a:extLst>
          </p:cNvPr>
          <p:cNvSpPr txBox="1"/>
          <p:nvPr/>
        </p:nvSpPr>
        <p:spPr>
          <a:xfrm>
            <a:off x="1" y="2552161"/>
            <a:ext cx="12192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^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\[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(.+)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\]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 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\[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(</a:t>
            </a:r>
            <a:r>
              <a:rPr lang="ko-KR" altLang="en-US" sz="3800" dirty="0">
                <a:solidFill>
                  <a:srgbClr val="F5F5F5"/>
                </a:solidFill>
                <a:latin typeface="Consolas" panose="020B0609020204030204" pitchFamily="49" charset="0"/>
              </a:rPr>
              <a:t>오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3800" dirty="0">
                <a:solidFill>
                  <a:srgbClr val="F5F5F5"/>
                </a:solidFill>
                <a:latin typeface="Consolas" panose="020B0609020204030204" pitchFamily="49" charset="0"/>
              </a:rPr>
              <a:t>전후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] \d{1,2}:\d{2})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\]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 (.+)$</a:t>
            </a:r>
          </a:p>
        </p:txBody>
      </p:sp>
      <p:sp>
        <p:nvSpPr>
          <p:cNvPr id="7" name="텍스트상자 6">
            <a:extLst>
              <a:ext uri="{FF2B5EF4-FFF2-40B4-BE49-F238E27FC236}">
                <a16:creationId xmlns:a16="http://schemas.microsoft.com/office/drawing/2014/main" id="{4F6DF575-EEE5-6B45-8E5C-F2A3CD685829}"/>
              </a:ext>
            </a:extLst>
          </p:cNvPr>
          <p:cNvSpPr txBox="1"/>
          <p:nvPr/>
        </p:nvSpPr>
        <p:spPr>
          <a:xfrm>
            <a:off x="1256806" y="5961620"/>
            <a:ext cx="9678389" cy="369332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먼저 색칠된 </a:t>
            </a:r>
            <a:r>
              <a:rPr kumimoji="1" lang="en-US" altLang="ko-KR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\[</a:t>
            </a:r>
            <a:r>
              <a:rPr kumimoji="1" lang="ko-KR" altLang="en-US" dirty="0">
                <a:solidFill>
                  <a:srgbClr val="FFFFFF"/>
                </a:solidFill>
              </a:rPr>
              <a:t>와 </a:t>
            </a:r>
            <a:r>
              <a:rPr kumimoji="1" lang="en-US" altLang="ko-KR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\]</a:t>
            </a:r>
            <a:r>
              <a:rPr kumimoji="1" lang="ko-KR" altLang="en-US" dirty="0">
                <a:solidFill>
                  <a:srgbClr val="FFFFFF"/>
                </a:solidFill>
              </a:rPr>
              <a:t>는 텍스트의 </a:t>
            </a:r>
            <a:r>
              <a:rPr kumimoji="1" lang="en-US" altLang="ko-KR" dirty="0">
                <a:solidFill>
                  <a:srgbClr val="FFFFFF"/>
                </a:solidFill>
              </a:rPr>
              <a:t>[</a:t>
            </a:r>
            <a:r>
              <a:rPr kumimoji="1" lang="ko-KR" altLang="en-US" dirty="0">
                <a:solidFill>
                  <a:srgbClr val="FFFFFF"/>
                </a:solidFill>
              </a:rPr>
              <a:t> </a:t>
            </a:r>
            <a:r>
              <a:rPr kumimoji="1" lang="en-US" altLang="ko-KR" dirty="0">
                <a:solidFill>
                  <a:srgbClr val="FFFFFF"/>
                </a:solidFill>
              </a:rPr>
              <a:t>]</a:t>
            </a:r>
            <a:r>
              <a:rPr kumimoji="1" lang="ko-KR" altLang="en-US" dirty="0">
                <a:solidFill>
                  <a:srgbClr val="FFFFFF"/>
                </a:solidFill>
              </a:rPr>
              <a:t>를 매칭하기 위해 사용한 것으로 무시하셔도 됩니다</a:t>
            </a:r>
            <a:r>
              <a:rPr kumimoji="1" lang="en-US" altLang="ko-KR" dirty="0">
                <a:solidFill>
                  <a:srgbClr val="FFFFFF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4033226047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AAE378DA-08D7-48F4-A9A6-F4B8212B381E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2676526" y="923386"/>
            <a:ext cx="95154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[23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서라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(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루린이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)]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절름발이 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코노</a:t>
            </a:r>
            <a:endParaRPr lang="ko-KR" altLang="en-US" sz="2400" dirty="0">
              <a:solidFill>
                <a:schemeClr val="bg1">
                  <a:lumMod val="85000"/>
                </a:schemeClr>
              </a:solidFill>
              <a:latin typeface="Consolas" panose="020B0609020204030204" pitchFamily="49" charset="0"/>
            </a:endParaRPr>
          </a:p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갑자기뭔</a:t>
            </a:r>
            <a:endParaRPr lang="ko-KR" altLang="en-US" sz="2400" dirty="0">
              <a:solidFill>
                <a:schemeClr val="bg1">
                  <a:lumMod val="85000"/>
                </a:schemeClr>
              </a:solidFill>
              <a:latin typeface="Consolas" panose="020B0609020204030204" pitchFamily="49" charset="0"/>
            </a:endParaRPr>
          </a:p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절름발이야</a:t>
            </a:r>
          </a:p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서라 만나면 찢어발긴다</a:t>
            </a:r>
            <a:endParaRPr lang="en-US" altLang="ko-KR" sz="2400" dirty="0">
              <a:solidFill>
                <a:schemeClr val="bg1">
                  <a:lumMod val="8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0254EF-6376-49AE-A62B-3E8FF6008846}"/>
              </a:ext>
            </a:extLst>
          </p:cNvPr>
          <p:cNvSpPr txBox="1"/>
          <p:nvPr/>
        </p:nvSpPr>
        <p:spPr>
          <a:xfrm>
            <a:off x="1" y="2552161"/>
            <a:ext cx="12192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^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\[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(</a:t>
            </a:r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.+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)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\]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 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\[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(</a:t>
            </a:r>
            <a:r>
              <a:rPr lang="ko-KR" altLang="en-US" sz="3800" dirty="0">
                <a:solidFill>
                  <a:srgbClr val="F5F5F5"/>
                </a:solidFill>
                <a:latin typeface="Consolas" panose="020B0609020204030204" pitchFamily="49" charset="0"/>
              </a:rPr>
              <a:t>오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3800" dirty="0">
                <a:solidFill>
                  <a:srgbClr val="F5F5F5"/>
                </a:solidFill>
                <a:latin typeface="Consolas" panose="020B0609020204030204" pitchFamily="49" charset="0"/>
              </a:rPr>
              <a:t>전후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] \d{1,2}:\d{2})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\]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 (.+)$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E1443C-52B6-4EF4-BF30-A5DC74D3B72D}"/>
              </a:ext>
            </a:extLst>
          </p:cNvPr>
          <p:cNvSpPr txBox="1"/>
          <p:nvPr/>
        </p:nvSpPr>
        <p:spPr>
          <a:xfrm>
            <a:off x="-1" y="3229268"/>
            <a:ext cx="37814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dirty="0">
                <a:solidFill>
                  <a:srgbClr val="F5F5F5"/>
                </a:solidFill>
              </a:rPr>
              <a:t>모든 문자를 한꺼번에 인식</a:t>
            </a:r>
            <a:endParaRPr lang="en-US" altLang="ko-KR" sz="2000" dirty="0">
              <a:solidFill>
                <a:srgbClr val="F5F5F5"/>
              </a:solidFill>
            </a:endParaRPr>
          </a:p>
        </p:txBody>
      </p:sp>
      <p:sp>
        <p:nvSpPr>
          <p:cNvPr id="7" name="텍스트상자 6">
            <a:extLst>
              <a:ext uri="{FF2B5EF4-FFF2-40B4-BE49-F238E27FC236}">
                <a16:creationId xmlns:a16="http://schemas.microsoft.com/office/drawing/2014/main" id="{4F6DF575-EEE5-6B45-8E5C-F2A3CD685829}"/>
              </a:ext>
            </a:extLst>
          </p:cNvPr>
          <p:cNvSpPr txBox="1"/>
          <p:nvPr/>
        </p:nvSpPr>
        <p:spPr>
          <a:xfrm>
            <a:off x="1256806" y="5823121"/>
            <a:ext cx="9678389" cy="646331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처음 닉네임을 매칭하는 부분에는 </a:t>
            </a:r>
            <a:r>
              <a:rPr kumimoji="1" lang="en-US" altLang="ko-KR" dirty="0">
                <a:solidFill>
                  <a:srgbClr val="FFFFFF"/>
                </a:solidFill>
              </a:rPr>
              <a:t>.+</a:t>
            </a:r>
            <a:r>
              <a:rPr kumimoji="1" lang="ko-KR" altLang="en-US" dirty="0">
                <a:solidFill>
                  <a:srgbClr val="FFFFFF"/>
                </a:solidFill>
              </a:rPr>
              <a:t> 표현이 사용되었습니다</a:t>
            </a:r>
            <a:endParaRPr kumimoji="1" lang="en-US" altLang="ko-KR" dirty="0">
              <a:solidFill>
                <a:srgbClr val="FFFFFF"/>
              </a:solidFill>
            </a:endParaRPr>
          </a:p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여기서 </a:t>
            </a:r>
            <a:r>
              <a:rPr kumimoji="1" lang="en-US" altLang="ko-KR" dirty="0">
                <a:solidFill>
                  <a:srgbClr val="FFFFFF"/>
                </a:solidFill>
              </a:rPr>
              <a:t>.</a:t>
            </a:r>
            <a:r>
              <a:rPr kumimoji="1" lang="ko-KR" altLang="en-US" dirty="0">
                <a:solidFill>
                  <a:srgbClr val="FFFFFF"/>
                </a:solidFill>
              </a:rPr>
              <a:t>은 어떤 문자든 매칭을 시켜주는 표현이고 </a:t>
            </a:r>
            <a:r>
              <a:rPr kumimoji="1" lang="en-US" altLang="ko-KR" dirty="0">
                <a:solidFill>
                  <a:srgbClr val="FFFFFF"/>
                </a:solidFill>
              </a:rPr>
              <a:t>+</a:t>
            </a:r>
            <a:r>
              <a:rPr kumimoji="1" lang="ko-KR" altLang="en-US" dirty="0">
                <a:solidFill>
                  <a:srgbClr val="FFFFFF"/>
                </a:solidFill>
              </a:rPr>
              <a:t>는 </a:t>
            </a:r>
            <a:r>
              <a:rPr kumimoji="1" lang="en-US" altLang="ko-KR" dirty="0">
                <a:solidFill>
                  <a:srgbClr val="FFFFFF"/>
                </a:solidFill>
              </a:rPr>
              <a:t>1</a:t>
            </a:r>
            <a:r>
              <a:rPr kumimoji="1" lang="ko-KR" altLang="en-US" dirty="0">
                <a:solidFill>
                  <a:srgbClr val="FFFFFF"/>
                </a:solidFill>
              </a:rPr>
              <a:t>개 이상의 문자를 매칭시켜줍니다 </a:t>
            </a:r>
            <a:endParaRPr kumimoji="1" lang="en-US" altLang="ko-K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8979236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AAE378DA-08D7-48F4-A9A6-F4B8212B381E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2676526" y="923386"/>
            <a:ext cx="95154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[23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서라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(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루린이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)]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절름발이 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코노</a:t>
            </a:r>
            <a:endParaRPr lang="ko-KR" altLang="en-US" sz="2400" dirty="0">
              <a:solidFill>
                <a:schemeClr val="bg1">
                  <a:lumMod val="85000"/>
                </a:schemeClr>
              </a:solidFill>
              <a:latin typeface="Consolas" panose="020B0609020204030204" pitchFamily="49" charset="0"/>
            </a:endParaRPr>
          </a:p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갑자기뭔</a:t>
            </a:r>
            <a:endParaRPr lang="ko-KR" altLang="en-US" sz="2400" dirty="0">
              <a:solidFill>
                <a:schemeClr val="bg1">
                  <a:lumMod val="85000"/>
                </a:schemeClr>
              </a:solidFill>
              <a:latin typeface="Consolas" panose="020B0609020204030204" pitchFamily="49" charset="0"/>
            </a:endParaRPr>
          </a:p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절름발이야</a:t>
            </a:r>
          </a:p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서라 만나면 찢어발긴다</a:t>
            </a:r>
            <a:endParaRPr lang="en-US" altLang="ko-KR" sz="2400" dirty="0">
              <a:solidFill>
                <a:schemeClr val="bg1">
                  <a:lumMod val="8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0254EF-6376-49AE-A62B-3E8FF6008846}"/>
              </a:ext>
            </a:extLst>
          </p:cNvPr>
          <p:cNvSpPr txBox="1"/>
          <p:nvPr/>
        </p:nvSpPr>
        <p:spPr>
          <a:xfrm>
            <a:off x="1" y="2552161"/>
            <a:ext cx="12192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^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\[</a:t>
            </a:r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(.+)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\]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 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\[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(</a:t>
            </a:r>
            <a:r>
              <a:rPr lang="ko-KR" altLang="en-US" sz="3800" dirty="0">
                <a:solidFill>
                  <a:srgbClr val="F5F5F5"/>
                </a:solidFill>
                <a:latin typeface="Consolas" panose="020B0609020204030204" pitchFamily="49" charset="0"/>
              </a:rPr>
              <a:t>오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3800" dirty="0">
                <a:solidFill>
                  <a:srgbClr val="F5F5F5"/>
                </a:solidFill>
                <a:latin typeface="Consolas" panose="020B0609020204030204" pitchFamily="49" charset="0"/>
              </a:rPr>
              <a:t>전후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] \d{1,2}:\d{2})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\]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 (.+)$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E1443C-52B6-4EF4-BF30-A5DC74D3B72D}"/>
              </a:ext>
            </a:extLst>
          </p:cNvPr>
          <p:cNvSpPr txBox="1"/>
          <p:nvPr/>
        </p:nvSpPr>
        <p:spPr>
          <a:xfrm>
            <a:off x="0" y="3229268"/>
            <a:ext cx="494347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dirty="0">
                <a:solidFill>
                  <a:srgbClr val="F5F5F5"/>
                </a:solidFill>
              </a:rPr>
              <a:t> </a:t>
            </a:r>
            <a:r>
              <a:rPr lang="en-US" altLang="ko-KR" sz="2000" dirty="0">
                <a:solidFill>
                  <a:srgbClr val="F5F5F5"/>
                </a:solidFill>
              </a:rPr>
              <a:t>[ ] </a:t>
            </a:r>
            <a:r>
              <a:rPr lang="ko-KR" altLang="en-US" sz="2000" dirty="0">
                <a:solidFill>
                  <a:srgbClr val="F5F5F5"/>
                </a:solidFill>
              </a:rPr>
              <a:t>속의 모든 문자를 캡쳐 그룹에 포함</a:t>
            </a:r>
            <a:endParaRPr lang="en-US" altLang="ko-KR" sz="2000" dirty="0">
              <a:solidFill>
                <a:srgbClr val="F5F5F5"/>
              </a:solidFill>
            </a:endParaRPr>
          </a:p>
        </p:txBody>
      </p:sp>
      <p:sp>
        <p:nvSpPr>
          <p:cNvPr id="7" name="텍스트상자 6">
            <a:extLst>
              <a:ext uri="{FF2B5EF4-FFF2-40B4-BE49-F238E27FC236}">
                <a16:creationId xmlns:a16="http://schemas.microsoft.com/office/drawing/2014/main" id="{EC6EBA1D-8B09-DF4A-AE85-2AB2215FB597}"/>
              </a:ext>
            </a:extLst>
          </p:cNvPr>
          <p:cNvSpPr txBox="1"/>
          <p:nvPr/>
        </p:nvSpPr>
        <p:spPr>
          <a:xfrm>
            <a:off x="561110" y="5823121"/>
            <a:ext cx="11069781" cy="646331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ko-KR" dirty="0">
                <a:solidFill>
                  <a:srgbClr val="FFFFFF"/>
                </a:solidFill>
              </a:rPr>
              <a:t>(</a:t>
            </a:r>
            <a:r>
              <a:rPr kumimoji="1" lang="ko-KR" altLang="en-US" dirty="0">
                <a:solidFill>
                  <a:srgbClr val="FFFFFF"/>
                </a:solidFill>
              </a:rPr>
              <a:t> </a:t>
            </a:r>
            <a:r>
              <a:rPr kumimoji="1" lang="en-US" altLang="ko-KR" dirty="0">
                <a:solidFill>
                  <a:srgbClr val="FFFFFF"/>
                </a:solidFill>
              </a:rPr>
              <a:t>)</a:t>
            </a:r>
            <a:r>
              <a:rPr kumimoji="1" lang="ko-KR" altLang="en-US" dirty="0">
                <a:solidFill>
                  <a:srgbClr val="FFFFFF"/>
                </a:solidFill>
              </a:rPr>
              <a:t>는 캡쳐 그룹 표현으로 나중에 매칭된 데이터 중 일부를 따로 뽑아내고 싶을때 캡쳐 그룹을 사용합니다</a:t>
            </a:r>
            <a:endParaRPr kumimoji="1" lang="en-US" altLang="ko-KR" dirty="0">
              <a:solidFill>
                <a:srgbClr val="FFFFFF"/>
              </a:solidFill>
            </a:endParaRPr>
          </a:p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그래서 </a:t>
            </a:r>
            <a:r>
              <a:rPr kumimoji="1" lang="en-US" altLang="ko-KR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\[(.+)\]</a:t>
            </a:r>
            <a:r>
              <a:rPr kumimoji="1" lang="ko-KR" altLang="en-US" dirty="0">
                <a:solidFill>
                  <a:srgbClr val="FFFFFF"/>
                </a:solidFill>
              </a:rPr>
              <a:t>는 </a:t>
            </a:r>
            <a:r>
              <a:rPr kumimoji="1" lang="en-US" altLang="ko-KR" dirty="0">
                <a:solidFill>
                  <a:srgbClr val="FFFFFF"/>
                </a:solidFill>
              </a:rPr>
              <a:t>[</a:t>
            </a:r>
            <a:r>
              <a:rPr kumimoji="1" lang="ko-KR" altLang="en-US" dirty="0">
                <a:solidFill>
                  <a:srgbClr val="FFFFFF"/>
                </a:solidFill>
              </a:rPr>
              <a:t> </a:t>
            </a:r>
            <a:r>
              <a:rPr kumimoji="1" lang="en-US" altLang="ko-KR" dirty="0">
                <a:solidFill>
                  <a:srgbClr val="FFFFFF"/>
                </a:solidFill>
              </a:rPr>
              <a:t>]</a:t>
            </a:r>
            <a:r>
              <a:rPr kumimoji="1" lang="ko-KR" altLang="en-US" dirty="0">
                <a:solidFill>
                  <a:srgbClr val="FFFFFF"/>
                </a:solidFill>
              </a:rPr>
              <a:t>속에 있는 모든 글자를 하나의 그룹으로 묶는 표현입니다</a:t>
            </a:r>
            <a:endParaRPr kumimoji="1" lang="en-US" altLang="ko-K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9914662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AAE378DA-08D7-48F4-A9A6-F4B8212B381E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2676526" y="923386"/>
            <a:ext cx="95154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solidFill>
                  <a:srgbClr val="FFFF00"/>
                </a:solidFill>
                <a:latin typeface="Consolas" panose="020B0609020204030204" pitchFamily="49" charset="0"/>
              </a:rPr>
              <a:t>[23</a:t>
            </a:r>
            <a:r>
              <a:rPr lang="ko-KR" altLang="en-US" sz="2400" dirty="0">
                <a:solidFill>
                  <a:srgbClr val="FFFF00"/>
                </a:solidFill>
                <a:latin typeface="Consolas" panose="020B0609020204030204" pitchFamily="49" charset="0"/>
              </a:rPr>
              <a:t>서라</a:t>
            </a:r>
            <a:r>
              <a:rPr lang="en-US" altLang="ko-KR" sz="2400" dirty="0">
                <a:solidFill>
                  <a:srgbClr val="FFFF00"/>
                </a:solidFill>
                <a:latin typeface="Consolas" panose="020B0609020204030204" pitchFamily="49" charset="0"/>
              </a:rPr>
              <a:t>(</a:t>
            </a:r>
            <a:r>
              <a:rPr lang="ko-KR" altLang="en-US" sz="2400" dirty="0" err="1">
                <a:solidFill>
                  <a:srgbClr val="FFFF00"/>
                </a:solidFill>
                <a:latin typeface="Consolas" panose="020B0609020204030204" pitchFamily="49" charset="0"/>
              </a:rPr>
              <a:t>루린이</a:t>
            </a:r>
            <a:r>
              <a:rPr lang="en-US" altLang="ko-KR" sz="2400" dirty="0">
                <a:solidFill>
                  <a:srgbClr val="FFFF00"/>
                </a:solidFill>
                <a:latin typeface="Consolas" panose="020B0609020204030204" pitchFamily="49" charset="0"/>
              </a:rPr>
              <a:t>)]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절름발이 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코노</a:t>
            </a:r>
            <a:endParaRPr lang="ko-KR" altLang="en-US" sz="2400" dirty="0">
              <a:solidFill>
                <a:schemeClr val="bg1">
                  <a:lumMod val="85000"/>
                </a:schemeClr>
              </a:solidFill>
              <a:latin typeface="Consolas" panose="020B0609020204030204" pitchFamily="49" charset="0"/>
            </a:endParaRPr>
          </a:p>
          <a:p>
            <a:r>
              <a:rPr lang="en-US" altLang="ko-KR" sz="2400" dirty="0">
                <a:solidFill>
                  <a:srgbClr val="FFFF00"/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rgbClr val="FFFF00"/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rgbClr val="FFFF00"/>
                </a:solidFill>
                <a:latin typeface="Consolas" panose="020B0609020204030204" pitchFamily="49" charset="0"/>
              </a:rPr>
              <a:t>]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갑자기뭔</a:t>
            </a:r>
            <a:endParaRPr lang="ko-KR" altLang="en-US" sz="2400" dirty="0">
              <a:solidFill>
                <a:schemeClr val="bg1">
                  <a:lumMod val="85000"/>
                </a:schemeClr>
              </a:solidFill>
              <a:latin typeface="Consolas" panose="020B0609020204030204" pitchFamily="49" charset="0"/>
            </a:endParaRPr>
          </a:p>
          <a:p>
            <a:r>
              <a:rPr lang="en-US" altLang="ko-KR" sz="2400" dirty="0">
                <a:solidFill>
                  <a:srgbClr val="FFFF00"/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rgbClr val="FFFF00"/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rgbClr val="FFFF00"/>
                </a:solidFill>
                <a:latin typeface="Consolas" panose="020B0609020204030204" pitchFamily="49" charset="0"/>
              </a:rPr>
              <a:t>]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절름발이야</a:t>
            </a:r>
          </a:p>
          <a:p>
            <a:r>
              <a:rPr lang="en-US" altLang="ko-KR" sz="2400" dirty="0">
                <a:solidFill>
                  <a:srgbClr val="FFFF00"/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rgbClr val="FFFF00"/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rgbClr val="FFFF00"/>
                </a:solidFill>
                <a:latin typeface="Consolas" panose="020B0609020204030204" pitchFamily="49" charset="0"/>
              </a:rPr>
              <a:t>]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서라 만나면 찢어발긴다</a:t>
            </a:r>
            <a:endParaRPr lang="en-US" altLang="ko-KR" sz="2400" dirty="0">
              <a:solidFill>
                <a:schemeClr val="bg1">
                  <a:lumMod val="8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0254EF-6376-49AE-A62B-3E8FF6008846}"/>
              </a:ext>
            </a:extLst>
          </p:cNvPr>
          <p:cNvSpPr txBox="1"/>
          <p:nvPr/>
        </p:nvSpPr>
        <p:spPr>
          <a:xfrm>
            <a:off x="1" y="2552161"/>
            <a:ext cx="12192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^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\[</a:t>
            </a:r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(.+)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\]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 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\[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(</a:t>
            </a:r>
            <a:r>
              <a:rPr lang="ko-KR" altLang="en-US" sz="3800" dirty="0">
                <a:solidFill>
                  <a:srgbClr val="F5F5F5"/>
                </a:solidFill>
                <a:latin typeface="Consolas" panose="020B0609020204030204" pitchFamily="49" charset="0"/>
              </a:rPr>
              <a:t>오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3800" dirty="0">
                <a:solidFill>
                  <a:srgbClr val="F5F5F5"/>
                </a:solidFill>
                <a:latin typeface="Consolas" panose="020B0609020204030204" pitchFamily="49" charset="0"/>
              </a:rPr>
              <a:t>전후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] \d{1,2}:\d{2})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\]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 (.+)$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F5E1443C-52B6-4EF4-BF30-A5DC74D3B72D}"/>
              </a:ext>
            </a:extLst>
          </p:cNvPr>
          <p:cNvSpPr txBox="1"/>
          <p:nvPr/>
        </p:nvSpPr>
        <p:spPr>
          <a:xfrm>
            <a:off x="-1" y="3229268"/>
            <a:ext cx="66770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dirty="0">
                <a:solidFill>
                  <a:srgbClr val="F5F5F5"/>
                </a:solidFill>
              </a:rPr>
              <a:t>맨 처음 나온 </a:t>
            </a:r>
            <a:r>
              <a:rPr lang="en-US" altLang="ko-KR" sz="2000" dirty="0">
                <a:solidFill>
                  <a:srgbClr val="F5F5F5"/>
                </a:solidFill>
              </a:rPr>
              <a:t>[ ] </a:t>
            </a:r>
            <a:r>
              <a:rPr lang="ko-KR" altLang="en-US" sz="2000" dirty="0">
                <a:solidFill>
                  <a:srgbClr val="F5F5F5"/>
                </a:solidFill>
              </a:rPr>
              <a:t>속의 모든 문자를 캡쳐 그룹에 포함</a:t>
            </a:r>
            <a:endParaRPr lang="en-US" altLang="ko-KR" sz="2000" dirty="0">
              <a:solidFill>
                <a:srgbClr val="F5F5F5"/>
              </a:solidFill>
            </a:endParaRPr>
          </a:p>
        </p:txBody>
      </p:sp>
      <p:sp>
        <p:nvSpPr>
          <p:cNvPr id="7" name="텍스트상자 6">
            <a:extLst>
              <a:ext uri="{FF2B5EF4-FFF2-40B4-BE49-F238E27FC236}">
                <a16:creationId xmlns:a16="http://schemas.microsoft.com/office/drawing/2014/main" id="{76094D9D-876D-AB4D-AC1B-5983827069C2}"/>
              </a:ext>
            </a:extLst>
          </p:cNvPr>
          <p:cNvSpPr txBox="1"/>
          <p:nvPr/>
        </p:nvSpPr>
        <p:spPr>
          <a:xfrm>
            <a:off x="1572986" y="5823121"/>
            <a:ext cx="9046028" cy="646331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그래서 이 표현식은 위와 같이 처음 나오는 </a:t>
            </a:r>
            <a:r>
              <a:rPr kumimoji="1" lang="en-US" altLang="ko-KR" dirty="0">
                <a:solidFill>
                  <a:srgbClr val="FFFFFF"/>
                </a:solidFill>
              </a:rPr>
              <a:t>[</a:t>
            </a:r>
            <a:r>
              <a:rPr kumimoji="1" lang="ko-KR" altLang="en-US" dirty="0">
                <a:solidFill>
                  <a:srgbClr val="FFFFFF"/>
                </a:solidFill>
              </a:rPr>
              <a:t> </a:t>
            </a:r>
            <a:r>
              <a:rPr kumimoji="1" lang="en-US" altLang="ko-KR" dirty="0">
                <a:solidFill>
                  <a:srgbClr val="FFFFFF"/>
                </a:solidFill>
              </a:rPr>
              <a:t>]</a:t>
            </a:r>
            <a:r>
              <a:rPr kumimoji="1" lang="ko-KR" altLang="en-US" dirty="0">
                <a:solidFill>
                  <a:srgbClr val="FFFFFF"/>
                </a:solidFill>
              </a:rPr>
              <a:t> 속의 모든 문자를 매칭시키게 되므로</a:t>
            </a:r>
            <a:endParaRPr kumimoji="1" lang="en-US" altLang="ko-KR" dirty="0">
              <a:solidFill>
                <a:srgbClr val="FFFFFF"/>
              </a:solidFill>
            </a:endParaRPr>
          </a:p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닉네임을 매칭하는 표현식이 됩니다</a:t>
            </a:r>
            <a:endParaRPr kumimoji="1" lang="en-US" altLang="ko-K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930217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B37C2F5-E89D-4D38-B87B-86D255DE71D9}"/>
              </a:ext>
            </a:extLst>
          </p:cNvPr>
          <p:cNvSpPr txBox="1"/>
          <p:nvPr/>
        </p:nvSpPr>
        <p:spPr>
          <a:xfrm>
            <a:off x="1" y="3075057"/>
            <a:ext cx="12191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dirty="0">
                <a:solidFill>
                  <a:schemeClr val="bg1"/>
                </a:solidFill>
              </a:rPr>
              <a:t>패턴 매칭</a:t>
            </a:r>
          </a:p>
        </p:txBody>
      </p:sp>
      <p:sp>
        <p:nvSpPr>
          <p:cNvPr id="3" name="텍스트상자 2">
            <a:extLst>
              <a:ext uri="{FF2B5EF4-FFF2-40B4-BE49-F238E27FC236}">
                <a16:creationId xmlns:a16="http://schemas.microsoft.com/office/drawing/2014/main" id="{1379C064-6B82-5D4A-8597-829196BBBE94}"/>
              </a:ext>
            </a:extLst>
          </p:cNvPr>
          <p:cNvSpPr txBox="1"/>
          <p:nvPr/>
        </p:nvSpPr>
        <p:spPr>
          <a:xfrm>
            <a:off x="2101932" y="5941871"/>
            <a:ext cx="7988136" cy="646331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패턴 매칭이라는 말은 많이 들어보셨을것 같아요</a:t>
            </a:r>
            <a:endParaRPr kumimoji="1" lang="en-US" altLang="ko-KR" dirty="0">
              <a:solidFill>
                <a:srgbClr val="FFFFFF"/>
              </a:solidFill>
            </a:endParaRPr>
          </a:p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특정한 데이터 패턴을 데이터셋에서 찾아내는 것을 패턴 매칭이라 하죠</a:t>
            </a:r>
          </a:p>
        </p:txBody>
      </p:sp>
    </p:spTree>
    <p:extLst>
      <p:ext uri="{BB962C8B-B14F-4D97-AF65-F5344CB8AC3E}">
        <p14:creationId xmlns:p14="http://schemas.microsoft.com/office/powerpoint/2010/main" val="396144374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AAE378DA-08D7-48F4-A9A6-F4B8212B381E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2676526" y="923386"/>
            <a:ext cx="95154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[23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서라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(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루린이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)] [</a:t>
            </a:r>
            <a:r>
              <a:rPr lang="ko-KR" altLang="en-US" sz="2400" dirty="0">
                <a:solidFill>
                  <a:srgbClr val="FFFF00"/>
                </a:solidFill>
                <a:latin typeface="Consolas" panose="020B0609020204030204" pitchFamily="49" charset="0"/>
              </a:rPr>
              <a:t>오후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절름발이 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코노</a:t>
            </a:r>
            <a:endParaRPr lang="ko-KR" altLang="en-US" sz="2400" dirty="0">
              <a:solidFill>
                <a:schemeClr val="bg1">
                  <a:lumMod val="85000"/>
                </a:schemeClr>
              </a:solidFill>
              <a:latin typeface="Consolas" panose="020B0609020204030204" pitchFamily="49" charset="0"/>
            </a:endParaRPr>
          </a:p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[</a:t>
            </a:r>
            <a:r>
              <a:rPr lang="ko-KR" altLang="en-US" sz="2400" dirty="0">
                <a:solidFill>
                  <a:srgbClr val="FFFF00"/>
                </a:solidFill>
                <a:latin typeface="Consolas" panose="020B0609020204030204" pitchFamily="49" charset="0"/>
              </a:rPr>
              <a:t>오후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갑자기뭔</a:t>
            </a:r>
            <a:endParaRPr lang="ko-KR" altLang="en-US" sz="2400" dirty="0">
              <a:solidFill>
                <a:schemeClr val="bg1">
                  <a:lumMod val="85000"/>
                </a:schemeClr>
              </a:solidFill>
              <a:latin typeface="Consolas" panose="020B0609020204030204" pitchFamily="49" charset="0"/>
            </a:endParaRPr>
          </a:p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[</a:t>
            </a:r>
            <a:r>
              <a:rPr lang="ko-KR" altLang="en-US" sz="2400" dirty="0">
                <a:solidFill>
                  <a:srgbClr val="FFFF00"/>
                </a:solidFill>
                <a:latin typeface="Consolas" panose="020B0609020204030204" pitchFamily="49" charset="0"/>
              </a:rPr>
              <a:t>오후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절름발이야</a:t>
            </a:r>
          </a:p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[</a:t>
            </a:r>
            <a:r>
              <a:rPr lang="ko-KR" altLang="en-US" sz="2400" dirty="0">
                <a:solidFill>
                  <a:srgbClr val="FFFF00"/>
                </a:solidFill>
                <a:latin typeface="Consolas" panose="020B0609020204030204" pitchFamily="49" charset="0"/>
              </a:rPr>
              <a:t>오후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서라 만나면 찢어발긴다</a:t>
            </a:r>
            <a:endParaRPr lang="en-US" altLang="ko-KR" sz="2400" dirty="0">
              <a:solidFill>
                <a:schemeClr val="bg1">
                  <a:lumMod val="8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0254EF-6376-49AE-A62B-3E8FF6008846}"/>
              </a:ext>
            </a:extLst>
          </p:cNvPr>
          <p:cNvSpPr txBox="1"/>
          <p:nvPr/>
        </p:nvSpPr>
        <p:spPr>
          <a:xfrm>
            <a:off x="1" y="2552161"/>
            <a:ext cx="12192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^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\[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(.+)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\]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 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\[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(</a:t>
            </a:r>
            <a:r>
              <a:rPr lang="ko-KR" altLang="en-US" sz="3800" dirty="0">
                <a:solidFill>
                  <a:srgbClr val="FFFF00"/>
                </a:solidFill>
                <a:latin typeface="Consolas" panose="020B0609020204030204" pitchFamily="49" charset="0"/>
              </a:rPr>
              <a:t>오</a:t>
            </a:r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3800" dirty="0">
                <a:solidFill>
                  <a:srgbClr val="FFFF00"/>
                </a:solidFill>
                <a:latin typeface="Consolas" panose="020B0609020204030204" pitchFamily="49" charset="0"/>
              </a:rPr>
              <a:t>전후</a:t>
            </a:r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]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 \d{1,2}:\d{2})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\]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 (.+)$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4F2F4A15-08B6-41EA-B2C0-799C65E0E138}"/>
              </a:ext>
            </a:extLst>
          </p:cNvPr>
          <p:cNvSpPr txBox="1"/>
          <p:nvPr/>
        </p:nvSpPr>
        <p:spPr>
          <a:xfrm>
            <a:off x="3676649" y="3229268"/>
            <a:ext cx="2019301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dirty="0">
                <a:solidFill>
                  <a:srgbClr val="F5F5F5"/>
                </a:solidFill>
              </a:rPr>
              <a:t>오전 또는 오후</a:t>
            </a:r>
            <a:endParaRPr lang="en-US" altLang="ko-KR" sz="2000" dirty="0">
              <a:solidFill>
                <a:srgbClr val="F5F5F5"/>
              </a:solidFill>
            </a:endParaRPr>
          </a:p>
        </p:txBody>
      </p:sp>
      <p:sp>
        <p:nvSpPr>
          <p:cNvPr id="7" name="텍스트상자 6">
            <a:extLst>
              <a:ext uri="{FF2B5EF4-FFF2-40B4-BE49-F238E27FC236}">
                <a16:creationId xmlns:a16="http://schemas.microsoft.com/office/drawing/2014/main" id="{7A2C040B-43CE-C946-8D51-5F03052E6681}"/>
              </a:ext>
            </a:extLst>
          </p:cNvPr>
          <p:cNvSpPr txBox="1"/>
          <p:nvPr/>
        </p:nvSpPr>
        <p:spPr>
          <a:xfrm>
            <a:off x="1572986" y="5823121"/>
            <a:ext cx="9046028" cy="646331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ko-KR" dirty="0">
                <a:solidFill>
                  <a:srgbClr val="FFFFFF"/>
                </a:solidFill>
              </a:rPr>
              <a:t>[</a:t>
            </a:r>
            <a:r>
              <a:rPr kumimoji="1" lang="ko-KR" altLang="en-US" dirty="0">
                <a:solidFill>
                  <a:srgbClr val="FFFFFF"/>
                </a:solidFill>
              </a:rPr>
              <a:t> </a:t>
            </a:r>
            <a:r>
              <a:rPr kumimoji="1" lang="en-US" altLang="ko-KR" dirty="0">
                <a:solidFill>
                  <a:srgbClr val="FFFFFF"/>
                </a:solidFill>
              </a:rPr>
              <a:t>]</a:t>
            </a:r>
            <a:r>
              <a:rPr kumimoji="1" lang="ko-KR" altLang="en-US" dirty="0">
                <a:solidFill>
                  <a:srgbClr val="FFFFFF"/>
                </a:solidFill>
              </a:rPr>
              <a:t> 표현은 괄호 안에 들어간 문자중 한개라도 같다면 매칭 시켜주는 표현식입니다</a:t>
            </a:r>
            <a:endParaRPr kumimoji="1" lang="en-US" altLang="ko-KR" dirty="0">
              <a:solidFill>
                <a:srgbClr val="FFFFFF"/>
              </a:solidFill>
            </a:endParaRPr>
          </a:p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그래서 위 식으로 오전</a:t>
            </a:r>
            <a:r>
              <a:rPr kumimoji="1" lang="en-US" altLang="ko-KR" dirty="0">
                <a:solidFill>
                  <a:srgbClr val="FFFFFF"/>
                </a:solidFill>
              </a:rPr>
              <a:t>/</a:t>
            </a:r>
            <a:r>
              <a:rPr kumimoji="1" lang="ko-KR" altLang="en-US" dirty="0">
                <a:solidFill>
                  <a:srgbClr val="FFFFFF"/>
                </a:solidFill>
              </a:rPr>
              <a:t>오후가 모두 매칭이 됩니다</a:t>
            </a:r>
            <a:endParaRPr kumimoji="1" lang="en-US" altLang="ko-K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1149189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AAE378DA-08D7-48F4-A9A6-F4B8212B381E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2676526" y="923386"/>
            <a:ext cx="95154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[23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서라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(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루린이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)]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rgbClr val="FFFF00"/>
                </a:solidFill>
                <a:latin typeface="Consolas" panose="020B0609020204030204" pitchFamily="49" charset="0"/>
              </a:rPr>
              <a:t>7:05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절름발이 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코노</a:t>
            </a:r>
            <a:endParaRPr lang="ko-KR" altLang="en-US" sz="2400" dirty="0">
              <a:solidFill>
                <a:schemeClr val="bg1">
                  <a:lumMod val="85000"/>
                </a:schemeClr>
              </a:solidFill>
              <a:latin typeface="Consolas" panose="020B0609020204030204" pitchFamily="49" charset="0"/>
            </a:endParaRPr>
          </a:p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rgbClr val="FFFF00"/>
                </a:solidFill>
                <a:latin typeface="Consolas" panose="020B0609020204030204" pitchFamily="49" charset="0"/>
              </a:rPr>
              <a:t>7:05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갑자기뭔</a:t>
            </a:r>
            <a:endParaRPr lang="ko-KR" altLang="en-US" sz="2400" dirty="0">
              <a:solidFill>
                <a:schemeClr val="bg1">
                  <a:lumMod val="85000"/>
                </a:schemeClr>
              </a:solidFill>
              <a:latin typeface="Consolas" panose="020B0609020204030204" pitchFamily="49" charset="0"/>
            </a:endParaRPr>
          </a:p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rgbClr val="FFFF00"/>
                </a:solidFill>
                <a:latin typeface="Consolas" panose="020B0609020204030204" pitchFamily="49" charset="0"/>
              </a:rPr>
              <a:t>7:05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절름발이야</a:t>
            </a:r>
          </a:p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rgbClr val="FFFF00"/>
                </a:solidFill>
                <a:latin typeface="Consolas" panose="020B0609020204030204" pitchFamily="49" charset="0"/>
              </a:rPr>
              <a:t>7:05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서라 만나면 찢어발긴다</a:t>
            </a:r>
            <a:endParaRPr lang="en-US" altLang="ko-KR" sz="2400" dirty="0">
              <a:solidFill>
                <a:schemeClr val="bg1">
                  <a:lumMod val="8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0254EF-6376-49AE-A62B-3E8FF6008846}"/>
              </a:ext>
            </a:extLst>
          </p:cNvPr>
          <p:cNvSpPr txBox="1"/>
          <p:nvPr/>
        </p:nvSpPr>
        <p:spPr>
          <a:xfrm>
            <a:off x="1" y="2552161"/>
            <a:ext cx="12192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^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\[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(.+)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\]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 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\[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(</a:t>
            </a:r>
            <a:r>
              <a:rPr lang="ko-KR" altLang="en-US" sz="3800" dirty="0">
                <a:solidFill>
                  <a:srgbClr val="F5F5F5"/>
                </a:solidFill>
                <a:latin typeface="Consolas" panose="020B0609020204030204" pitchFamily="49" charset="0"/>
              </a:rPr>
              <a:t>오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3800" dirty="0">
                <a:solidFill>
                  <a:srgbClr val="F5F5F5"/>
                </a:solidFill>
                <a:latin typeface="Consolas" panose="020B0609020204030204" pitchFamily="49" charset="0"/>
              </a:rPr>
              <a:t>전후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] </a:t>
            </a:r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\d{1,2}:\d{2}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)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\]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 (.+)$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E58CFA-5B7B-4797-8615-65B289141E74}"/>
              </a:ext>
            </a:extLst>
          </p:cNvPr>
          <p:cNvSpPr txBox="1"/>
          <p:nvPr/>
        </p:nvSpPr>
        <p:spPr>
          <a:xfrm>
            <a:off x="5438775" y="3229269"/>
            <a:ext cx="52673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>
                <a:solidFill>
                  <a:srgbClr val="F5F5F5"/>
                </a:solidFill>
              </a:rPr>
              <a:t>1~2</a:t>
            </a:r>
            <a:r>
              <a:rPr lang="ko-KR" altLang="en-US" sz="2000" dirty="0">
                <a:solidFill>
                  <a:srgbClr val="F5F5F5"/>
                </a:solidFill>
              </a:rPr>
              <a:t>자리 숫자 </a:t>
            </a:r>
            <a:r>
              <a:rPr lang="en-US" altLang="ko-KR" sz="2000" dirty="0">
                <a:solidFill>
                  <a:srgbClr val="F5F5F5"/>
                </a:solidFill>
              </a:rPr>
              <a:t>+ </a:t>
            </a:r>
            <a:r>
              <a:rPr lang="ko-KR" altLang="en-US" sz="2000" dirty="0">
                <a:solidFill>
                  <a:srgbClr val="F5F5F5"/>
                </a:solidFill>
              </a:rPr>
              <a:t>문자 </a:t>
            </a:r>
            <a:r>
              <a:rPr lang="en-US" altLang="ko-KR" sz="2000" dirty="0">
                <a:solidFill>
                  <a:srgbClr val="F5F5F5"/>
                </a:solidFill>
              </a:rPr>
              <a:t>: + 2</a:t>
            </a:r>
            <a:r>
              <a:rPr lang="ko-KR" altLang="en-US" sz="2000" dirty="0">
                <a:solidFill>
                  <a:srgbClr val="F5F5F5"/>
                </a:solidFill>
              </a:rPr>
              <a:t>자리 숫자 </a:t>
            </a:r>
            <a:r>
              <a:rPr lang="en-US" altLang="ko-KR" sz="2000" dirty="0">
                <a:solidFill>
                  <a:srgbClr val="F5F5F5"/>
                </a:solidFill>
              </a:rPr>
              <a:t>= </a:t>
            </a:r>
            <a:r>
              <a:rPr lang="ko-KR" altLang="en-US" sz="2000" dirty="0">
                <a:solidFill>
                  <a:srgbClr val="F5F5F5"/>
                </a:solidFill>
              </a:rPr>
              <a:t>시간</a:t>
            </a:r>
            <a:endParaRPr lang="en-US" altLang="ko-KR" sz="2000" dirty="0">
              <a:solidFill>
                <a:srgbClr val="F5F5F5"/>
              </a:solidFill>
            </a:endParaRPr>
          </a:p>
        </p:txBody>
      </p:sp>
      <p:sp>
        <p:nvSpPr>
          <p:cNvPr id="7" name="텍스트상자 6">
            <a:extLst>
              <a:ext uri="{FF2B5EF4-FFF2-40B4-BE49-F238E27FC236}">
                <a16:creationId xmlns:a16="http://schemas.microsoft.com/office/drawing/2014/main" id="{523C226C-3B60-E542-B802-B8A9C2E1FAAA}"/>
              </a:ext>
            </a:extLst>
          </p:cNvPr>
          <p:cNvSpPr txBox="1"/>
          <p:nvPr/>
        </p:nvSpPr>
        <p:spPr>
          <a:xfrm>
            <a:off x="1572986" y="5823121"/>
            <a:ext cx="9046028" cy="646331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위 데이터를 보면 오후 </a:t>
            </a:r>
            <a:r>
              <a:rPr kumimoji="1" lang="en-US" altLang="ko-KR" dirty="0">
                <a:solidFill>
                  <a:srgbClr val="FFFFFF"/>
                </a:solidFill>
              </a:rPr>
              <a:t>7</a:t>
            </a:r>
            <a:r>
              <a:rPr kumimoji="1" lang="ko-KR" altLang="en-US" dirty="0">
                <a:solidFill>
                  <a:srgbClr val="FFFFFF"/>
                </a:solidFill>
              </a:rPr>
              <a:t>시에 </a:t>
            </a:r>
            <a:r>
              <a:rPr kumimoji="1" lang="en-US" altLang="ko-KR" dirty="0">
                <a:solidFill>
                  <a:srgbClr val="FFFFFF"/>
                </a:solidFill>
              </a:rPr>
              <a:t>Leading-Zero</a:t>
            </a:r>
            <a:r>
              <a:rPr kumimoji="1" lang="ko-KR" altLang="en-US" dirty="0">
                <a:solidFill>
                  <a:srgbClr val="FFFFFF"/>
                </a:solidFill>
              </a:rPr>
              <a:t>가 없는 것을 알 수 있습니다</a:t>
            </a:r>
            <a:r>
              <a:rPr kumimoji="1" lang="en-US" altLang="ko-KR" dirty="0">
                <a:solidFill>
                  <a:srgbClr val="FFFFFF"/>
                </a:solidFill>
              </a:rPr>
              <a:t>.</a:t>
            </a:r>
          </a:p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그래서 시간 부분은 </a:t>
            </a:r>
            <a:r>
              <a:rPr kumimoji="1" lang="en-US" altLang="ko-KR" dirty="0">
                <a:solidFill>
                  <a:srgbClr val="FFFFFF"/>
                </a:solidFill>
              </a:rPr>
              <a:t>1~2</a:t>
            </a:r>
            <a:r>
              <a:rPr kumimoji="1" lang="ko-KR" altLang="en-US" dirty="0">
                <a:solidFill>
                  <a:srgbClr val="FFFFFF"/>
                </a:solidFill>
              </a:rPr>
              <a:t>자리의 숫자로</a:t>
            </a:r>
            <a:r>
              <a:rPr kumimoji="1" lang="en-US" altLang="ko-KR" dirty="0">
                <a:solidFill>
                  <a:srgbClr val="FFFFFF"/>
                </a:solidFill>
              </a:rPr>
              <a:t>,</a:t>
            </a:r>
            <a:r>
              <a:rPr kumimoji="1" lang="ko-KR" altLang="en-US" dirty="0">
                <a:solidFill>
                  <a:srgbClr val="FFFFFF"/>
                </a:solidFill>
              </a:rPr>
              <a:t> 분은 </a:t>
            </a:r>
            <a:r>
              <a:rPr kumimoji="1" lang="en-US" altLang="ko-KR" dirty="0">
                <a:solidFill>
                  <a:srgbClr val="FFFFFF"/>
                </a:solidFill>
              </a:rPr>
              <a:t>2</a:t>
            </a:r>
            <a:r>
              <a:rPr kumimoji="1" lang="ko-KR" altLang="en-US" dirty="0">
                <a:solidFill>
                  <a:srgbClr val="FFFFFF"/>
                </a:solidFill>
              </a:rPr>
              <a:t>자리 고정이라는걸 알 수 있죠</a:t>
            </a:r>
            <a:endParaRPr kumimoji="1" lang="en-US" altLang="ko-K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4661230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AAE378DA-08D7-48F4-A9A6-F4B8212B381E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2676526" y="923386"/>
            <a:ext cx="95154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[23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서라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(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루린이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)]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rgbClr val="FFFF00"/>
                </a:solidFill>
                <a:latin typeface="Consolas" panose="020B0609020204030204" pitchFamily="49" charset="0"/>
              </a:rPr>
              <a:t>7:05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절름발이 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코노</a:t>
            </a:r>
            <a:endParaRPr lang="ko-KR" altLang="en-US" sz="2400" dirty="0">
              <a:solidFill>
                <a:schemeClr val="bg1">
                  <a:lumMod val="85000"/>
                </a:schemeClr>
              </a:solidFill>
              <a:latin typeface="Consolas" panose="020B0609020204030204" pitchFamily="49" charset="0"/>
            </a:endParaRPr>
          </a:p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rgbClr val="FFFF00"/>
                </a:solidFill>
                <a:latin typeface="Consolas" panose="020B0609020204030204" pitchFamily="49" charset="0"/>
              </a:rPr>
              <a:t>7:05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갑자기뭔</a:t>
            </a:r>
            <a:endParaRPr lang="ko-KR" altLang="en-US" sz="2400" dirty="0">
              <a:solidFill>
                <a:schemeClr val="bg1">
                  <a:lumMod val="85000"/>
                </a:schemeClr>
              </a:solidFill>
              <a:latin typeface="Consolas" panose="020B0609020204030204" pitchFamily="49" charset="0"/>
            </a:endParaRPr>
          </a:p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rgbClr val="FFFF00"/>
                </a:solidFill>
                <a:latin typeface="Consolas" panose="020B0609020204030204" pitchFamily="49" charset="0"/>
              </a:rPr>
              <a:t>7:05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절름발이야</a:t>
            </a:r>
          </a:p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rgbClr val="FFFF00"/>
                </a:solidFill>
                <a:latin typeface="Consolas" panose="020B0609020204030204" pitchFamily="49" charset="0"/>
              </a:rPr>
              <a:t>7:05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서라 만나면 찢어발긴다</a:t>
            </a:r>
            <a:endParaRPr lang="en-US" altLang="ko-KR" sz="2400" dirty="0">
              <a:solidFill>
                <a:schemeClr val="bg1">
                  <a:lumMod val="8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0254EF-6376-49AE-A62B-3E8FF6008846}"/>
              </a:ext>
            </a:extLst>
          </p:cNvPr>
          <p:cNvSpPr txBox="1"/>
          <p:nvPr/>
        </p:nvSpPr>
        <p:spPr>
          <a:xfrm>
            <a:off x="1" y="2552161"/>
            <a:ext cx="12192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^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\[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(.+)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\]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 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\[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(</a:t>
            </a:r>
            <a:r>
              <a:rPr lang="ko-KR" altLang="en-US" sz="3800" dirty="0">
                <a:solidFill>
                  <a:srgbClr val="F5F5F5"/>
                </a:solidFill>
                <a:latin typeface="Consolas" panose="020B0609020204030204" pitchFamily="49" charset="0"/>
              </a:rPr>
              <a:t>오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3800" dirty="0">
                <a:solidFill>
                  <a:srgbClr val="F5F5F5"/>
                </a:solidFill>
                <a:latin typeface="Consolas" panose="020B0609020204030204" pitchFamily="49" charset="0"/>
              </a:rPr>
              <a:t>전후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] </a:t>
            </a:r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\d{1,2}:\d{2}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)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\]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 (.+)$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A5E58CFA-5B7B-4797-8615-65B289141E74}"/>
              </a:ext>
            </a:extLst>
          </p:cNvPr>
          <p:cNvSpPr txBox="1"/>
          <p:nvPr/>
        </p:nvSpPr>
        <p:spPr>
          <a:xfrm>
            <a:off x="5438775" y="3229269"/>
            <a:ext cx="52673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000" dirty="0">
                <a:solidFill>
                  <a:srgbClr val="F5F5F5"/>
                </a:solidFill>
              </a:rPr>
              <a:t>1~2</a:t>
            </a:r>
            <a:r>
              <a:rPr lang="ko-KR" altLang="en-US" sz="2000" dirty="0">
                <a:solidFill>
                  <a:srgbClr val="F5F5F5"/>
                </a:solidFill>
              </a:rPr>
              <a:t>자리 숫자 </a:t>
            </a:r>
            <a:r>
              <a:rPr lang="en-US" altLang="ko-KR" sz="2000" dirty="0">
                <a:solidFill>
                  <a:srgbClr val="F5F5F5"/>
                </a:solidFill>
              </a:rPr>
              <a:t>+ </a:t>
            </a:r>
            <a:r>
              <a:rPr lang="ko-KR" altLang="en-US" sz="2000" dirty="0">
                <a:solidFill>
                  <a:srgbClr val="F5F5F5"/>
                </a:solidFill>
              </a:rPr>
              <a:t>문자 </a:t>
            </a:r>
            <a:r>
              <a:rPr lang="en-US" altLang="ko-KR" sz="2000" dirty="0">
                <a:solidFill>
                  <a:srgbClr val="F5F5F5"/>
                </a:solidFill>
              </a:rPr>
              <a:t>: + 2</a:t>
            </a:r>
            <a:r>
              <a:rPr lang="ko-KR" altLang="en-US" sz="2000" dirty="0">
                <a:solidFill>
                  <a:srgbClr val="F5F5F5"/>
                </a:solidFill>
              </a:rPr>
              <a:t>자리 숫자 </a:t>
            </a:r>
            <a:r>
              <a:rPr lang="en-US" altLang="ko-KR" sz="2000" dirty="0">
                <a:solidFill>
                  <a:srgbClr val="F5F5F5"/>
                </a:solidFill>
              </a:rPr>
              <a:t>= </a:t>
            </a:r>
            <a:r>
              <a:rPr lang="ko-KR" altLang="en-US" sz="2000" dirty="0">
                <a:solidFill>
                  <a:srgbClr val="F5F5F5"/>
                </a:solidFill>
              </a:rPr>
              <a:t>시간</a:t>
            </a:r>
            <a:endParaRPr lang="en-US" altLang="ko-KR" sz="2000" dirty="0">
              <a:solidFill>
                <a:srgbClr val="F5F5F5"/>
              </a:solidFill>
            </a:endParaRPr>
          </a:p>
        </p:txBody>
      </p:sp>
      <p:sp>
        <p:nvSpPr>
          <p:cNvPr id="7" name="텍스트상자 6">
            <a:extLst>
              <a:ext uri="{FF2B5EF4-FFF2-40B4-BE49-F238E27FC236}">
                <a16:creationId xmlns:a16="http://schemas.microsoft.com/office/drawing/2014/main" id="{523C226C-3B60-E542-B802-B8A9C2E1FAAA}"/>
              </a:ext>
            </a:extLst>
          </p:cNvPr>
          <p:cNvSpPr txBox="1"/>
          <p:nvPr/>
        </p:nvSpPr>
        <p:spPr>
          <a:xfrm>
            <a:off x="1572986" y="5961620"/>
            <a:ext cx="9046028" cy="369332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그래서 이와 같은 식으로 오전</a:t>
            </a:r>
            <a:r>
              <a:rPr kumimoji="1" lang="en-US" altLang="ko-KR" dirty="0">
                <a:solidFill>
                  <a:srgbClr val="FFFFFF"/>
                </a:solidFill>
              </a:rPr>
              <a:t>/</a:t>
            </a:r>
            <a:r>
              <a:rPr kumimoji="1" lang="ko-KR" altLang="en-US" dirty="0">
                <a:solidFill>
                  <a:srgbClr val="FFFFFF"/>
                </a:solidFill>
              </a:rPr>
              <a:t>오후 </a:t>
            </a:r>
            <a:r>
              <a:rPr kumimoji="1" lang="en-US" altLang="ko-KR" dirty="0">
                <a:solidFill>
                  <a:srgbClr val="FFFFFF"/>
                </a:solidFill>
              </a:rPr>
              <a:t>XX:XX </a:t>
            </a:r>
            <a:r>
              <a:rPr kumimoji="1" lang="ko-KR" altLang="en-US" dirty="0">
                <a:solidFill>
                  <a:srgbClr val="FFFFFF"/>
                </a:solidFill>
              </a:rPr>
              <a:t>꼴의 시간을 매칭할 수 있습니다</a:t>
            </a:r>
            <a:endParaRPr kumimoji="1" lang="en-US" altLang="ko-K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39935913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AAE378DA-08D7-48F4-A9A6-F4B8212B381E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2676526" y="923386"/>
            <a:ext cx="95154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[23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서라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(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루린이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)]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>
                <a:solidFill>
                  <a:srgbClr val="FFFF00"/>
                </a:solidFill>
                <a:latin typeface="Consolas" panose="020B0609020204030204" pitchFamily="49" charset="0"/>
              </a:rPr>
              <a:t>절름발이 </a:t>
            </a:r>
            <a:r>
              <a:rPr lang="ko-KR" altLang="en-US" sz="2400" dirty="0" err="1">
                <a:solidFill>
                  <a:srgbClr val="FFFF00"/>
                </a:solidFill>
                <a:latin typeface="Consolas" panose="020B0609020204030204" pitchFamily="49" charset="0"/>
              </a:rPr>
              <a:t>코노</a:t>
            </a:r>
            <a:endParaRPr lang="ko-KR" altLang="en-US" sz="2400" dirty="0">
              <a:solidFill>
                <a:srgbClr val="FFFF00"/>
              </a:solidFill>
              <a:latin typeface="Consolas" panose="020B0609020204030204" pitchFamily="49" charset="0"/>
            </a:endParaRPr>
          </a:p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 err="1">
                <a:solidFill>
                  <a:srgbClr val="FFFF00"/>
                </a:solidFill>
                <a:latin typeface="Consolas" panose="020B0609020204030204" pitchFamily="49" charset="0"/>
              </a:rPr>
              <a:t>갑자기뭔</a:t>
            </a:r>
            <a:endParaRPr lang="ko-KR" altLang="en-US" sz="2400" dirty="0">
              <a:solidFill>
                <a:srgbClr val="FFFF00"/>
              </a:solidFill>
              <a:latin typeface="Consolas" panose="020B0609020204030204" pitchFamily="49" charset="0"/>
            </a:endParaRPr>
          </a:p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>
                <a:solidFill>
                  <a:srgbClr val="FFFF00"/>
                </a:solidFill>
                <a:latin typeface="Consolas" panose="020B0609020204030204" pitchFamily="49" charset="0"/>
              </a:rPr>
              <a:t>절름발이야</a:t>
            </a:r>
          </a:p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>
                <a:solidFill>
                  <a:srgbClr val="FFFF00"/>
                </a:solidFill>
                <a:latin typeface="Consolas" panose="020B0609020204030204" pitchFamily="49" charset="0"/>
              </a:rPr>
              <a:t>서라 만나면 찢어발긴다</a:t>
            </a:r>
            <a:endParaRPr lang="en-US" altLang="ko-KR" sz="2400" dirty="0">
              <a:solidFill>
                <a:srgbClr val="FFFF00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0254EF-6376-49AE-A62B-3E8FF6008846}"/>
              </a:ext>
            </a:extLst>
          </p:cNvPr>
          <p:cNvSpPr txBox="1"/>
          <p:nvPr/>
        </p:nvSpPr>
        <p:spPr>
          <a:xfrm>
            <a:off x="1" y="2552161"/>
            <a:ext cx="12192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^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\[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(.+)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\]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 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\[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(</a:t>
            </a:r>
            <a:r>
              <a:rPr lang="ko-KR" altLang="en-US" sz="3800" dirty="0">
                <a:solidFill>
                  <a:srgbClr val="F5F5F5"/>
                </a:solidFill>
                <a:latin typeface="Consolas" panose="020B0609020204030204" pitchFamily="49" charset="0"/>
              </a:rPr>
              <a:t>오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3800" dirty="0">
                <a:solidFill>
                  <a:srgbClr val="F5F5F5"/>
                </a:solidFill>
                <a:latin typeface="Consolas" panose="020B0609020204030204" pitchFamily="49" charset="0"/>
              </a:rPr>
              <a:t>전후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] \d{1,2}:\d{2})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\]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 </a:t>
            </a:r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(.+)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$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94E622-B477-41E3-A091-F322788EF1D8}"/>
              </a:ext>
            </a:extLst>
          </p:cNvPr>
          <p:cNvSpPr txBox="1"/>
          <p:nvPr/>
        </p:nvSpPr>
        <p:spPr>
          <a:xfrm>
            <a:off x="9858374" y="3216377"/>
            <a:ext cx="23336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>
                <a:solidFill>
                  <a:srgbClr val="F5F5F5"/>
                </a:solidFill>
              </a:rPr>
              <a:t>모든 문자 처리</a:t>
            </a:r>
            <a:endParaRPr lang="en-US" altLang="ko-KR" sz="2000" dirty="0">
              <a:solidFill>
                <a:srgbClr val="F5F5F5"/>
              </a:solidFill>
            </a:endParaRPr>
          </a:p>
        </p:txBody>
      </p:sp>
      <p:sp>
        <p:nvSpPr>
          <p:cNvPr id="7" name="텍스트상자 6">
            <a:extLst>
              <a:ext uri="{FF2B5EF4-FFF2-40B4-BE49-F238E27FC236}">
                <a16:creationId xmlns:a16="http://schemas.microsoft.com/office/drawing/2014/main" id="{8F1D7D25-9667-AE47-ACA8-E425CDA4C826}"/>
              </a:ext>
            </a:extLst>
          </p:cNvPr>
          <p:cNvSpPr txBox="1"/>
          <p:nvPr/>
        </p:nvSpPr>
        <p:spPr>
          <a:xfrm>
            <a:off x="1572986" y="5823121"/>
            <a:ext cx="9046028" cy="646331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ko-KR" dirty="0">
                <a:solidFill>
                  <a:srgbClr val="FFFFFF"/>
                </a:solidFill>
              </a:rPr>
              <a:t>[</a:t>
            </a:r>
            <a:r>
              <a:rPr kumimoji="1" lang="ko-KR" altLang="en-US" dirty="0">
                <a:solidFill>
                  <a:srgbClr val="FFFFFF"/>
                </a:solidFill>
              </a:rPr>
              <a:t>닉네임</a:t>
            </a:r>
            <a:r>
              <a:rPr kumimoji="1" lang="en-US" altLang="ko-KR" dirty="0">
                <a:solidFill>
                  <a:srgbClr val="FFFFFF"/>
                </a:solidFill>
              </a:rPr>
              <a:t>]</a:t>
            </a:r>
            <a:r>
              <a:rPr kumimoji="1" lang="ko-KR" altLang="en-US" dirty="0">
                <a:solidFill>
                  <a:srgbClr val="FFFFFF"/>
                </a:solidFill>
              </a:rPr>
              <a:t> </a:t>
            </a:r>
            <a:r>
              <a:rPr kumimoji="1" lang="en-US" altLang="ko-KR" dirty="0">
                <a:solidFill>
                  <a:srgbClr val="FFFFFF"/>
                </a:solidFill>
              </a:rPr>
              <a:t>[</a:t>
            </a:r>
            <a:r>
              <a:rPr kumimoji="1" lang="ko-KR" altLang="en-US" dirty="0">
                <a:solidFill>
                  <a:srgbClr val="FFFFFF"/>
                </a:solidFill>
              </a:rPr>
              <a:t>시간</a:t>
            </a:r>
            <a:r>
              <a:rPr kumimoji="1" lang="en-US" altLang="ko-KR" dirty="0">
                <a:solidFill>
                  <a:srgbClr val="FFFFFF"/>
                </a:solidFill>
              </a:rPr>
              <a:t>]</a:t>
            </a:r>
            <a:r>
              <a:rPr kumimoji="1" lang="ko-KR" altLang="en-US" dirty="0">
                <a:solidFill>
                  <a:srgbClr val="FFFFFF"/>
                </a:solidFill>
              </a:rPr>
              <a:t> 다음은 채팅 메시지이므로 처음과 같이</a:t>
            </a:r>
            <a:endParaRPr kumimoji="1" lang="en-US" altLang="ko-KR" dirty="0">
              <a:solidFill>
                <a:srgbClr val="FFFFFF"/>
              </a:solidFill>
            </a:endParaRPr>
          </a:p>
          <a:p>
            <a:pPr algn="ctr"/>
            <a:r>
              <a:rPr kumimoji="1" lang="en-US" altLang="ko-KR" dirty="0">
                <a:solidFill>
                  <a:srgbClr val="FFFFFF"/>
                </a:solidFill>
              </a:rPr>
              <a:t>.+</a:t>
            </a:r>
            <a:r>
              <a:rPr kumimoji="1" lang="ko-KR" altLang="en-US" dirty="0">
                <a:solidFill>
                  <a:srgbClr val="FFFFFF"/>
                </a:solidFill>
              </a:rPr>
              <a:t> 표현으로 남은 모든 문자를 처리하여 채팅 메시지를 매칭시켜주면 끝납니다</a:t>
            </a:r>
            <a:r>
              <a:rPr kumimoji="1" lang="en-US" altLang="ko-KR" dirty="0">
                <a:solidFill>
                  <a:srgbClr val="FFFFFF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72416781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>
            <a:extLst>
              <a:ext uri="{FF2B5EF4-FFF2-40B4-BE49-F238E27FC236}">
                <a16:creationId xmlns:a16="http://schemas.microsoft.com/office/drawing/2014/main" id="{AAE378DA-08D7-48F4-A9A6-F4B8212B381E}"/>
              </a:ext>
            </a:extLst>
          </p:cNvPr>
          <p:cNvSpPr/>
          <p:nvPr/>
        </p:nvSpPr>
        <p:spPr>
          <a:xfrm>
            <a:off x="0" y="0"/>
            <a:ext cx="12191999" cy="6858000"/>
          </a:xfrm>
          <a:prstGeom prst="rect">
            <a:avLst/>
          </a:prstGeom>
          <a:solidFill>
            <a:schemeClr val="tx1">
              <a:alpha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/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2676526" y="923386"/>
            <a:ext cx="9515474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[23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서라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(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루린이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)]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절름발이 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코노</a:t>
            </a:r>
            <a:endParaRPr lang="ko-KR" altLang="en-US" sz="2400" dirty="0">
              <a:solidFill>
                <a:schemeClr val="bg1">
                  <a:lumMod val="85000"/>
                </a:schemeClr>
              </a:solidFill>
              <a:latin typeface="Consolas" panose="020B0609020204030204" pitchFamily="49" charset="0"/>
            </a:endParaRPr>
          </a:p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갑자기뭔</a:t>
            </a:r>
            <a:endParaRPr lang="ko-KR" altLang="en-US" sz="2400" dirty="0">
              <a:solidFill>
                <a:schemeClr val="bg1">
                  <a:lumMod val="85000"/>
                </a:schemeClr>
              </a:solidFill>
              <a:latin typeface="Consolas" panose="020B0609020204030204" pitchFamily="49" charset="0"/>
            </a:endParaRPr>
          </a:p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절름발이야</a:t>
            </a:r>
          </a:p>
          <a:p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400" dirty="0" err="1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코아노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] [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오후 </a:t>
            </a:r>
            <a:r>
              <a:rPr lang="en-US" altLang="ko-KR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7:05] </a:t>
            </a:r>
            <a:r>
              <a:rPr lang="ko-KR" altLang="en-US" sz="2400" dirty="0">
                <a:solidFill>
                  <a:schemeClr val="bg1">
                    <a:lumMod val="85000"/>
                  </a:schemeClr>
                </a:solidFill>
                <a:latin typeface="Consolas" panose="020B0609020204030204" pitchFamily="49" charset="0"/>
              </a:rPr>
              <a:t>서라 만나면 찢어발긴다</a:t>
            </a:r>
            <a:endParaRPr lang="en-US" altLang="ko-KR" sz="2400" dirty="0">
              <a:solidFill>
                <a:schemeClr val="bg1">
                  <a:lumMod val="85000"/>
                </a:schemeClr>
              </a:solidFill>
              <a:latin typeface="Consolas" panose="020B0609020204030204" pitchFamily="49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950254EF-6376-49AE-A62B-3E8FF6008846}"/>
              </a:ext>
            </a:extLst>
          </p:cNvPr>
          <p:cNvSpPr txBox="1"/>
          <p:nvPr/>
        </p:nvSpPr>
        <p:spPr>
          <a:xfrm>
            <a:off x="1" y="2552161"/>
            <a:ext cx="12192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^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\[</a:t>
            </a:r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(.+)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\]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 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\[</a:t>
            </a:r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(</a:t>
            </a:r>
            <a:r>
              <a:rPr lang="ko-KR" altLang="en-US" sz="3800" dirty="0">
                <a:solidFill>
                  <a:srgbClr val="FFFF00"/>
                </a:solidFill>
                <a:latin typeface="Consolas" panose="020B0609020204030204" pitchFamily="49" charset="0"/>
              </a:rPr>
              <a:t>오</a:t>
            </a:r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3800" dirty="0">
                <a:solidFill>
                  <a:srgbClr val="FFFF00"/>
                </a:solidFill>
                <a:latin typeface="Consolas" panose="020B0609020204030204" pitchFamily="49" charset="0"/>
              </a:rPr>
              <a:t>전후</a:t>
            </a:r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] \d{1,2}:\d{2})</a:t>
            </a:r>
            <a:r>
              <a:rPr lang="en-US" altLang="ko-KR" sz="3800" dirty="0">
                <a:solidFill>
                  <a:schemeClr val="accent2">
                    <a:lumMod val="40000"/>
                    <a:lumOff val="60000"/>
                  </a:schemeClr>
                </a:solidFill>
                <a:latin typeface="Consolas" panose="020B0609020204030204" pitchFamily="49" charset="0"/>
              </a:rPr>
              <a:t>\]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 </a:t>
            </a:r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(.+)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$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D94E622-B477-41E3-A091-F322788EF1D8}"/>
              </a:ext>
            </a:extLst>
          </p:cNvPr>
          <p:cNvSpPr txBox="1"/>
          <p:nvPr/>
        </p:nvSpPr>
        <p:spPr>
          <a:xfrm>
            <a:off x="9858374" y="3216377"/>
            <a:ext cx="233362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>
                <a:solidFill>
                  <a:srgbClr val="F5F5F5"/>
                </a:solidFill>
              </a:rPr>
              <a:t>모든 문자 처리</a:t>
            </a:r>
            <a:endParaRPr lang="en-US" altLang="ko-KR" sz="2000" dirty="0">
              <a:solidFill>
                <a:srgbClr val="F5F5F5"/>
              </a:solidFill>
            </a:endParaRPr>
          </a:p>
        </p:txBody>
      </p:sp>
      <p:pic>
        <p:nvPicPr>
          <p:cNvPr id="7" name="그림 6">
            <a:extLst>
              <a:ext uri="{FF2B5EF4-FFF2-40B4-BE49-F238E27FC236}">
                <a16:creationId xmlns:a16="http://schemas.microsoft.com/office/drawing/2014/main" id="{91873647-9105-4FBE-9A17-23A6311378BB}"/>
              </a:ext>
            </a:extLst>
          </p:cNvPr>
          <p:cNvPicPr>
            <a:picLocks noChangeAspect="1"/>
          </p:cNvPicPr>
          <p:nvPr/>
        </p:nvPicPr>
        <p:blipFill rotWithShape="1">
          <a:blip r:embed="rId2"/>
          <a:srcRect l="2007" t="4271" r="2007" b="4773"/>
          <a:stretch/>
        </p:blipFill>
        <p:spPr>
          <a:xfrm>
            <a:off x="4876799" y="3819525"/>
            <a:ext cx="2505075" cy="1724026"/>
          </a:xfrm>
          <a:prstGeom prst="rect">
            <a:avLst/>
          </a:prstGeom>
        </p:spPr>
      </p:pic>
      <p:sp>
        <p:nvSpPr>
          <p:cNvPr id="8" name="텍스트상자 7">
            <a:extLst>
              <a:ext uri="{FF2B5EF4-FFF2-40B4-BE49-F238E27FC236}">
                <a16:creationId xmlns:a16="http://schemas.microsoft.com/office/drawing/2014/main" id="{52076EAE-BF1A-B44E-B896-BEFADBD3C7DE}"/>
              </a:ext>
            </a:extLst>
          </p:cNvPr>
          <p:cNvSpPr txBox="1"/>
          <p:nvPr/>
        </p:nvSpPr>
        <p:spPr>
          <a:xfrm>
            <a:off x="2922072" y="5961620"/>
            <a:ext cx="6347856" cy="369332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실제로 이 표현식을 사용해서 매칭한 결과는 위와 같습니다</a:t>
            </a:r>
            <a:r>
              <a:rPr kumimoji="1" lang="en-US" altLang="ko-KR" dirty="0">
                <a:solidFill>
                  <a:srgbClr val="FFFFFF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87181455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1" y="2552161"/>
            <a:ext cx="12192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^$.+*?()[^]{}</a:t>
            </a:r>
          </a:p>
          <a:p>
            <a:pPr algn="ctr"/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\w \W \s \S \d \D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0B310368-57D0-4BA5-BF96-7EC27F09D871}"/>
              </a:ext>
            </a:extLst>
          </p:cNvPr>
          <p:cNvSpPr txBox="1"/>
          <p:nvPr/>
        </p:nvSpPr>
        <p:spPr>
          <a:xfrm>
            <a:off x="0" y="1551963"/>
            <a:ext cx="12191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dirty="0">
                <a:solidFill>
                  <a:srgbClr val="F5F5F5"/>
                </a:solidFill>
              </a:rPr>
              <a:t>정규식에서 쓰는 표현식</a:t>
            </a:r>
          </a:p>
        </p:txBody>
      </p:sp>
      <p:sp>
        <p:nvSpPr>
          <p:cNvPr id="4" name="텍스트상자 3">
            <a:extLst>
              <a:ext uri="{FF2B5EF4-FFF2-40B4-BE49-F238E27FC236}">
                <a16:creationId xmlns:a16="http://schemas.microsoft.com/office/drawing/2014/main" id="{50F80CC0-3A68-1548-883D-3079F3411062}"/>
              </a:ext>
            </a:extLst>
          </p:cNvPr>
          <p:cNvSpPr txBox="1"/>
          <p:nvPr/>
        </p:nvSpPr>
        <p:spPr>
          <a:xfrm>
            <a:off x="3186917" y="5961620"/>
            <a:ext cx="5818167" cy="369332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정규식에서 쓰는 기본적인 표현식들은 위와 같습니다</a:t>
            </a:r>
            <a:endParaRPr kumimoji="1" lang="en-US" altLang="ko-K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987949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1" y="2552161"/>
            <a:ext cx="12192000" cy="12618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^$.+</a:t>
            </a:r>
            <a:r>
              <a:rPr lang="en-US" altLang="ko-KR" sz="3800" dirty="0">
                <a:solidFill>
                  <a:srgbClr val="A7A7A7"/>
                </a:solidFill>
                <a:latin typeface="Consolas" panose="020B0609020204030204" pitchFamily="49" charset="0"/>
              </a:rPr>
              <a:t>*?</a:t>
            </a:r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()[</a:t>
            </a:r>
            <a:r>
              <a:rPr lang="en-US" altLang="ko-KR" sz="3800" dirty="0">
                <a:solidFill>
                  <a:srgbClr val="A7A7A7"/>
                </a:solidFill>
                <a:latin typeface="Consolas" panose="020B0609020204030204" pitchFamily="49" charset="0"/>
              </a:rPr>
              <a:t>^</a:t>
            </a:r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]{}</a:t>
            </a:r>
          </a:p>
          <a:p>
            <a:pPr algn="ctr"/>
            <a:r>
              <a:rPr lang="en-US" altLang="ko-KR" sz="3800" dirty="0">
                <a:solidFill>
                  <a:srgbClr val="A7A7A7"/>
                </a:solidFill>
                <a:latin typeface="Consolas" panose="020B0609020204030204" pitchFamily="49" charset="0"/>
              </a:rPr>
              <a:t>\w \W \s \S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 </a:t>
            </a:r>
            <a:r>
              <a:rPr lang="en-US" altLang="ko-KR" sz="3800" dirty="0">
                <a:solidFill>
                  <a:srgbClr val="FFFF00"/>
                </a:solidFill>
                <a:latin typeface="Consolas" panose="020B0609020204030204" pitchFamily="49" charset="0"/>
              </a:rPr>
              <a:t>\d</a:t>
            </a:r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 </a:t>
            </a:r>
            <a:r>
              <a:rPr lang="en-US" altLang="ko-KR" sz="3800" dirty="0">
                <a:solidFill>
                  <a:srgbClr val="A7A7A7"/>
                </a:solidFill>
                <a:latin typeface="Consolas" panose="020B0609020204030204" pitchFamily="49" charset="0"/>
              </a:rPr>
              <a:t>\D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E85C837B-CAFE-4D2F-A57D-1EAB37849A83}"/>
              </a:ext>
            </a:extLst>
          </p:cNvPr>
          <p:cNvSpPr txBox="1"/>
          <p:nvPr/>
        </p:nvSpPr>
        <p:spPr>
          <a:xfrm>
            <a:off x="0" y="1551963"/>
            <a:ext cx="1219199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2000" dirty="0">
                <a:solidFill>
                  <a:srgbClr val="F5F5F5"/>
                </a:solidFill>
              </a:rPr>
              <a:t>오늘 예제에서 사용한 표현식</a:t>
            </a:r>
          </a:p>
        </p:txBody>
      </p:sp>
      <p:sp>
        <p:nvSpPr>
          <p:cNvPr id="4" name="텍스트상자 3">
            <a:extLst>
              <a:ext uri="{FF2B5EF4-FFF2-40B4-BE49-F238E27FC236}">
                <a16:creationId xmlns:a16="http://schemas.microsoft.com/office/drawing/2014/main" id="{4FC94CE4-4759-2A4D-B46B-0E0197049AE0}"/>
              </a:ext>
            </a:extLst>
          </p:cNvPr>
          <p:cNvSpPr txBox="1"/>
          <p:nvPr/>
        </p:nvSpPr>
        <p:spPr>
          <a:xfrm>
            <a:off x="3473718" y="5823121"/>
            <a:ext cx="5244564" cy="646331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그 중에서도 오늘 예제에서 쓴 것 이것들이죠</a:t>
            </a:r>
            <a:endParaRPr kumimoji="1" lang="en-US" altLang="ko-KR" dirty="0">
              <a:solidFill>
                <a:srgbClr val="FFFFFF"/>
              </a:solidFill>
            </a:endParaRPr>
          </a:p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그렇다면 나머지들은 무슨 일을 할까요</a:t>
            </a:r>
            <a:r>
              <a:rPr kumimoji="1" lang="en-US" altLang="ko-KR" dirty="0">
                <a:solidFill>
                  <a:srgbClr val="FFFFFF"/>
                </a:solidFill>
              </a:rPr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2247364218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2" y="1444813"/>
            <a:ext cx="4068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>
                <a:solidFill>
                  <a:srgbClr val="F5F5F5"/>
                </a:solidFill>
                <a:latin typeface="Consolas" panose="020B0609020204030204" pitchFamily="49" charset="0"/>
              </a:rPr>
              <a:t>Hey?</a:t>
            </a:r>
          </a:p>
          <a:p>
            <a:pPr algn="ctr"/>
            <a:r>
              <a:rPr lang="en-US" altLang="ko-KR" sz="2800" dirty="0">
                <a:solidFill>
                  <a:srgbClr val="F5F5F5"/>
                </a:solidFill>
                <a:latin typeface="Consolas" panose="020B0609020204030204" pitchFamily="49" charset="0"/>
              </a:rPr>
              <a:t>Hey{0,1}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5F2EE28A-C2C1-40A8-A88A-04E2AFA65EC7}"/>
              </a:ext>
            </a:extLst>
          </p:cNvPr>
          <p:cNvSpPr txBox="1"/>
          <p:nvPr/>
        </p:nvSpPr>
        <p:spPr>
          <a:xfrm>
            <a:off x="4068002" y="1444813"/>
            <a:ext cx="4068000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>
                <a:solidFill>
                  <a:srgbClr val="F5F5F5"/>
                </a:solidFill>
                <a:latin typeface="Consolas" panose="020B0609020204030204" pitchFamily="49" charset="0"/>
              </a:rPr>
              <a:t>Hey+</a:t>
            </a:r>
          </a:p>
          <a:p>
            <a:pPr algn="ctr"/>
            <a:r>
              <a:rPr lang="en-US" altLang="ko-KR" sz="2800" dirty="0">
                <a:solidFill>
                  <a:srgbClr val="F5F5F5"/>
                </a:solidFill>
                <a:latin typeface="Consolas" panose="020B0609020204030204" pitchFamily="49" charset="0"/>
              </a:rPr>
              <a:t>Hey{1,}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2C145334-29B3-4FB0-A0F9-18EEB682CE4F}"/>
              </a:ext>
            </a:extLst>
          </p:cNvPr>
          <p:cNvSpPr txBox="1"/>
          <p:nvPr/>
        </p:nvSpPr>
        <p:spPr>
          <a:xfrm>
            <a:off x="8136002" y="1444813"/>
            <a:ext cx="4055998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>
                <a:solidFill>
                  <a:srgbClr val="F5F5F5"/>
                </a:solidFill>
                <a:latin typeface="Consolas" panose="020B0609020204030204" pitchFamily="49" charset="0"/>
              </a:rPr>
              <a:t>Hey*</a:t>
            </a:r>
          </a:p>
          <a:p>
            <a:pPr algn="ctr"/>
            <a:r>
              <a:rPr lang="en-US" altLang="ko-KR" sz="2800" dirty="0">
                <a:solidFill>
                  <a:srgbClr val="F5F5F5"/>
                </a:solidFill>
                <a:latin typeface="Consolas" panose="020B0609020204030204" pitchFamily="49" charset="0"/>
              </a:rPr>
              <a:t>Hey{0,}</a:t>
            </a:r>
          </a:p>
        </p:txBody>
      </p:sp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E049E676-BBF8-44F1-AAB7-C9630E539205}"/>
              </a:ext>
            </a:extLst>
          </p:cNvPr>
          <p:cNvCxnSpPr/>
          <p:nvPr/>
        </p:nvCxnSpPr>
        <p:spPr>
          <a:xfrm>
            <a:off x="0" y="2508308"/>
            <a:ext cx="12192000" cy="0"/>
          </a:xfrm>
          <a:prstGeom prst="line">
            <a:avLst/>
          </a:prstGeom>
          <a:ln>
            <a:solidFill>
              <a:srgbClr val="F5F5F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65C59BCB-BD7A-4169-8937-51DBB49F3047}"/>
              </a:ext>
            </a:extLst>
          </p:cNvPr>
          <p:cNvSpPr txBox="1"/>
          <p:nvPr/>
        </p:nvSpPr>
        <p:spPr>
          <a:xfrm>
            <a:off x="2" y="2799401"/>
            <a:ext cx="406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>
                <a:solidFill>
                  <a:srgbClr val="FFFF00"/>
                </a:solidFill>
                <a:latin typeface="Consolas" panose="020B0609020204030204" pitchFamily="49" charset="0"/>
              </a:rPr>
              <a:t>He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4DACE47D-0486-42F9-B032-333C4F848358}"/>
              </a:ext>
            </a:extLst>
          </p:cNvPr>
          <p:cNvSpPr txBox="1"/>
          <p:nvPr/>
        </p:nvSpPr>
        <p:spPr>
          <a:xfrm>
            <a:off x="4068002" y="2799401"/>
            <a:ext cx="406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>
                <a:solidFill>
                  <a:srgbClr val="F5F5F5"/>
                </a:solidFill>
                <a:latin typeface="Consolas" panose="020B0609020204030204" pitchFamily="49" charset="0"/>
              </a:rPr>
              <a:t>He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593E280-23AC-4EFA-8F7D-11CB8B887A1F}"/>
              </a:ext>
            </a:extLst>
          </p:cNvPr>
          <p:cNvSpPr txBox="1"/>
          <p:nvPr/>
        </p:nvSpPr>
        <p:spPr>
          <a:xfrm>
            <a:off x="8136002" y="2799401"/>
            <a:ext cx="40559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>
                <a:solidFill>
                  <a:srgbClr val="FFFF00"/>
                </a:solidFill>
                <a:latin typeface="Consolas" panose="020B0609020204030204" pitchFamily="49" charset="0"/>
              </a:rPr>
              <a:t>He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11CD51C5-1292-440C-A1FD-4CC359CB47A5}"/>
              </a:ext>
            </a:extLst>
          </p:cNvPr>
          <p:cNvSpPr txBox="1"/>
          <p:nvPr/>
        </p:nvSpPr>
        <p:spPr>
          <a:xfrm>
            <a:off x="4" y="3527648"/>
            <a:ext cx="406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>
                <a:solidFill>
                  <a:srgbClr val="FFFF00"/>
                </a:solidFill>
                <a:latin typeface="Consolas" panose="020B0609020204030204" pitchFamily="49" charset="0"/>
              </a:rPr>
              <a:t>Hey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03D8FB6-E045-494A-89D1-B43686809E71}"/>
              </a:ext>
            </a:extLst>
          </p:cNvPr>
          <p:cNvSpPr txBox="1"/>
          <p:nvPr/>
        </p:nvSpPr>
        <p:spPr>
          <a:xfrm>
            <a:off x="4068004" y="3527648"/>
            <a:ext cx="406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>
                <a:solidFill>
                  <a:srgbClr val="FFFF00"/>
                </a:solidFill>
                <a:latin typeface="Consolas" panose="020B0609020204030204" pitchFamily="49" charset="0"/>
              </a:rPr>
              <a:t>Hey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DFA4CC5F-95BC-45BA-81D3-B55003B0E9CF}"/>
              </a:ext>
            </a:extLst>
          </p:cNvPr>
          <p:cNvSpPr txBox="1"/>
          <p:nvPr/>
        </p:nvSpPr>
        <p:spPr>
          <a:xfrm>
            <a:off x="8136004" y="3527648"/>
            <a:ext cx="40559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>
                <a:solidFill>
                  <a:srgbClr val="FFFF00"/>
                </a:solidFill>
                <a:latin typeface="Consolas" panose="020B0609020204030204" pitchFamily="49" charset="0"/>
              </a:rPr>
              <a:t>Hey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678013CB-4AA1-4EF0-9721-12A11F5517BB}"/>
              </a:ext>
            </a:extLst>
          </p:cNvPr>
          <p:cNvSpPr txBox="1"/>
          <p:nvPr/>
        </p:nvSpPr>
        <p:spPr>
          <a:xfrm>
            <a:off x="4" y="4255896"/>
            <a:ext cx="406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 err="1">
                <a:solidFill>
                  <a:srgbClr val="FFFF00"/>
                </a:solidFill>
                <a:latin typeface="Consolas" panose="020B0609020204030204" pitchFamily="49" charset="0"/>
              </a:rPr>
              <a:t>Hey</a:t>
            </a:r>
            <a:r>
              <a:rPr lang="en-US" altLang="ko-KR" sz="2800" dirty="0" err="1">
                <a:solidFill>
                  <a:srgbClr val="F5F5F5"/>
                </a:solidFill>
                <a:latin typeface="Consolas" panose="020B0609020204030204" pitchFamily="49" charset="0"/>
              </a:rPr>
              <a:t>yyy</a:t>
            </a:r>
            <a:endParaRPr lang="en-US" altLang="ko-KR" sz="2800" dirty="0">
              <a:solidFill>
                <a:srgbClr val="F5F5F5"/>
              </a:solidFill>
              <a:latin typeface="Consolas" panose="020B0609020204030204" pitchFamily="49" charset="0"/>
            </a:endParaRPr>
          </a:p>
        </p:txBody>
      </p:sp>
      <p:sp>
        <p:nvSpPr>
          <p:cNvPr id="14" name="TextBox 13">
            <a:extLst>
              <a:ext uri="{FF2B5EF4-FFF2-40B4-BE49-F238E27FC236}">
                <a16:creationId xmlns:a16="http://schemas.microsoft.com/office/drawing/2014/main" id="{1632AC73-F8D9-4262-9BDF-639395EF147C}"/>
              </a:ext>
            </a:extLst>
          </p:cNvPr>
          <p:cNvSpPr txBox="1"/>
          <p:nvPr/>
        </p:nvSpPr>
        <p:spPr>
          <a:xfrm>
            <a:off x="4068004" y="4255896"/>
            <a:ext cx="4068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 err="1">
                <a:solidFill>
                  <a:srgbClr val="FFFF00"/>
                </a:solidFill>
                <a:latin typeface="Consolas" panose="020B0609020204030204" pitchFamily="49" charset="0"/>
              </a:rPr>
              <a:t>Heyyyy</a:t>
            </a:r>
            <a:endParaRPr lang="en-US" altLang="ko-KR" sz="2800" dirty="0">
              <a:solidFill>
                <a:srgbClr val="FFFF00"/>
              </a:solidFill>
              <a:latin typeface="Consolas" panose="020B0609020204030204" pitchFamily="49" charset="0"/>
            </a:endParaRP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AFE8A101-C7FD-4E67-A37C-BA5624B6FEFE}"/>
              </a:ext>
            </a:extLst>
          </p:cNvPr>
          <p:cNvSpPr txBox="1"/>
          <p:nvPr/>
        </p:nvSpPr>
        <p:spPr>
          <a:xfrm>
            <a:off x="8136004" y="4255896"/>
            <a:ext cx="405599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 err="1">
                <a:solidFill>
                  <a:srgbClr val="FFFF00"/>
                </a:solidFill>
                <a:latin typeface="Consolas" panose="020B0609020204030204" pitchFamily="49" charset="0"/>
              </a:rPr>
              <a:t>Heyyyy</a:t>
            </a:r>
            <a:endParaRPr lang="en-US" altLang="ko-KR" sz="2800" dirty="0">
              <a:solidFill>
                <a:srgbClr val="FFFF00"/>
              </a:solidFill>
              <a:latin typeface="Consolas" panose="020B0609020204030204" pitchFamily="49" charset="0"/>
            </a:endParaRPr>
          </a:p>
        </p:txBody>
      </p:sp>
      <p:sp>
        <p:nvSpPr>
          <p:cNvPr id="16" name="텍스트상자 15">
            <a:extLst>
              <a:ext uri="{FF2B5EF4-FFF2-40B4-BE49-F238E27FC236}">
                <a16:creationId xmlns:a16="http://schemas.microsoft.com/office/drawing/2014/main" id="{5141F9E1-D39D-7847-A82E-049A98483B7D}"/>
              </a:ext>
            </a:extLst>
          </p:cNvPr>
          <p:cNvSpPr txBox="1"/>
          <p:nvPr/>
        </p:nvSpPr>
        <p:spPr>
          <a:xfrm>
            <a:off x="1898614" y="5546123"/>
            <a:ext cx="8394772" cy="1200329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우선 </a:t>
            </a:r>
            <a:r>
              <a:rPr kumimoji="1" lang="en-US" altLang="ko-KR" dirty="0">
                <a:solidFill>
                  <a:srgbClr val="FFFFFF"/>
                </a:solidFill>
              </a:rPr>
              <a:t>?</a:t>
            </a:r>
            <a:r>
              <a:rPr kumimoji="1" lang="ko-KR" altLang="en-US" dirty="0">
                <a:solidFill>
                  <a:srgbClr val="FFFFFF"/>
                </a:solidFill>
              </a:rPr>
              <a:t>와 *에 대해서 알아봅시다</a:t>
            </a:r>
            <a:r>
              <a:rPr kumimoji="1" lang="en-US" altLang="ko-KR" dirty="0">
                <a:solidFill>
                  <a:srgbClr val="FFFFFF"/>
                </a:solidFill>
              </a:rPr>
              <a:t>.</a:t>
            </a:r>
            <a:r>
              <a:rPr kumimoji="1" lang="ko-KR" altLang="en-US" dirty="0">
                <a:solidFill>
                  <a:srgbClr val="FFFFFF"/>
                </a:solidFill>
              </a:rPr>
              <a:t> </a:t>
            </a:r>
            <a:r>
              <a:rPr kumimoji="1" lang="en-US" altLang="ko-KR" dirty="0">
                <a:solidFill>
                  <a:srgbClr val="FFFFFF"/>
                </a:solidFill>
              </a:rPr>
              <a:t>?</a:t>
            </a:r>
            <a:r>
              <a:rPr kumimoji="1" lang="ko-KR" altLang="en-US" dirty="0">
                <a:solidFill>
                  <a:srgbClr val="FFFFFF"/>
                </a:solidFill>
              </a:rPr>
              <a:t> * </a:t>
            </a:r>
            <a:r>
              <a:rPr kumimoji="1" lang="en-US" altLang="ko-KR" dirty="0">
                <a:solidFill>
                  <a:srgbClr val="FFFFFF"/>
                </a:solidFill>
              </a:rPr>
              <a:t>+</a:t>
            </a:r>
            <a:r>
              <a:rPr kumimoji="1" lang="ko-KR" altLang="en-US" dirty="0">
                <a:solidFill>
                  <a:srgbClr val="FFFFFF"/>
                </a:solidFill>
              </a:rPr>
              <a:t>는 서로 비슷한데 조금씩 다릅니다</a:t>
            </a:r>
            <a:endParaRPr kumimoji="1" lang="en-US" altLang="ko-KR" dirty="0">
              <a:solidFill>
                <a:srgbClr val="FFFFFF"/>
              </a:solidFill>
            </a:endParaRPr>
          </a:p>
          <a:p>
            <a:pPr algn="ctr"/>
            <a:r>
              <a:rPr kumimoji="1" lang="en-US" altLang="ko-KR" dirty="0">
                <a:solidFill>
                  <a:srgbClr val="FFFFFF"/>
                </a:solidFill>
              </a:rPr>
              <a:t>?</a:t>
            </a:r>
            <a:r>
              <a:rPr kumimoji="1" lang="ko-KR" altLang="en-US" dirty="0">
                <a:solidFill>
                  <a:srgbClr val="FFFFFF"/>
                </a:solidFill>
              </a:rPr>
              <a:t>는 앞에 위치한 패턴이 </a:t>
            </a:r>
            <a:r>
              <a:rPr kumimoji="1" lang="en-US" altLang="ko-KR" dirty="0">
                <a:solidFill>
                  <a:srgbClr val="FFFFFF"/>
                </a:solidFill>
              </a:rPr>
              <a:t>1</a:t>
            </a:r>
            <a:r>
              <a:rPr kumimoji="1" lang="ko-KR" altLang="en-US" dirty="0">
                <a:solidFill>
                  <a:srgbClr val="FFFFFF"/>
                </a:solidFill>
              </a:rPr>
              <a:t>개만 있거나 혹은 없을때</a:t>
            </a:r>
            <a:endParaRPr kumimoji="1" lang="en-US" altLang="ko-KR" dirty="0">
              <a:solidFill>
                <a:srgbClr val="FFFFFF"/>
              </a:solidFill>
            </a:endParaRPr>
          </a:p>
          <a:p>
            <a:pPr algn="ctr"/>
            <a:r>
              <a:rPr kumimoji="1" lang="en-US" altLang="ko-KR" dirty="0">
                <a:solidFill>
                  <a:srgbClr val="FFFFFF"/>
                </a:solidFill>
              </a:rPr>
              <a:t>+</a:t>
            </a:r>
            <a:r>
              <a:rPr kumimoji="1" lang="ko-KR" altLang="en-US" dirty="0">
                <a:solidFill>
                  <a:srgbClr val="FFFFFF"/>
                </a:solidFill>
              </a:rPr>
              <a:t>는 최소 </a:t>
            </a:r>
            <a:r>
              <a:rPr kumimoji="1" lang="en-US" altLang="ko-KR" dirty="0">
                <a:solidFill>
                  <a:srgbClr val="FFFFFF"/>
                </a:solidFill>
              </a:rPr>
              <a:t>1</a:t>
            </a:r>
            <a:r>
              <a:rPr kumimoji="1" lang="ko-KR" altLang="en-US" dirty="0">
                <a:solidFill>
                  <a:srgbClr val="FFFFFF"/>
                </a:solidFill>
              </a:rPr>
              <a:t>개 이상 있을때</a:t>
            </a:r>
            <a:endParaRPr kumimoji="1" lang="en-US" altLang="ko-KR" dirty="0">
              <a:solidFill>
                <a:srgbClr val="FFFFFF"/>
              </a:solidFill>
            </a:endParaRPr>
          </a:p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*는 최소 </a:t>
            </a:r>
            <a:r>
              <a:rPr kumimoji="1" lang="en-US" altLang="ko-KR" dirty="0">
                <a:solidFill>
                  <a:srgbClr val="FFFFFF"/>
                </a:solidFill>
              </a:rPr>
              <a:t>0</a:t>
            </a:r>
            <a:r>
              <a:rPr kumimoji="1" lang="ko-KR" altLang="en-US" dirty="0">
                <a:solidFill>
                  <a:srgbClr val="FFFFFF"/>
                </a:solidFill>
              </a:rPr>
              <a:t>개 이상 있을때 매칭시켜줍니다</a:t>
            </a:r>
            <a:endParaRPr kumimoji="1" lang="en-US" altLang="ko-K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7214927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" name="직선 연결선 5">
            <a:extLst>
              <a:ext uri="{FF2B5EF4-FFF2-40B4-BE49-F238E27FC236}">
                <a16:creationId xmlns:a16="http://schemas.microsoft.com/office/drawing/2014/main" id="{E049E676-BBF8-44F1-AAB7-C9630E539205}"/>
              </a:ext>
            </a:extLst>
          </p:cNvPr>
          <p:cNvCxnSpPr/>
          <p:nvPr/>
        </p:nvCxnSpPr>
        <p:spPr>
          <a:xfrm>
            <a:off x="0" y="2508308"/>
            <a:ext cx="12192000" cy="0"/>
          </a:xfrm>
          <a:prstGeom prst="line">
            <a:avLst/>
          </a:prstGeom>
          <a:ln>
            <a:solidFill>
              <a:srgbClr val="F5F5F5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TextBox 6">
            <a:extLst>
              <a:ext uri="{FF2B5EF4-FFF2-40B4-BE49-F238E27FC236}">
                <a16:creationId xmlns:a16="http://schemas.microsoft.com/office/drawing/2014/main" id="{65C59BCB-BD7A-4169-8937-51DBB49F3047}"/>
              </a:ext>
            </a:extLst>
          </p:cNvPr>
          <p:cNvSpPr txBox="1"/>
          <p:nvPr/>
        </p:nvSpPr>
        <p:spPr>
          <a:xfrm>
            <a:off x="2" y="2799401"/>
            <a:ext cx="60959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>
                <a:solidFill>
                  <a:srgbClr val="FFFF00"/>
                </a:solidFill>
                <a:latin typeface="Consolas" panose="020B0609020204030204" pitchFamily="49" charset="0"/>
              </a:rPr>
              <a:t>Movie</a:t>
            </a:r>
            <a:r>
              <a:rPr lang="en-US" altLang="ko-KR" sz="2800" dirty="0">
                <a:solidFill>
                  <a:srgbClr val="F5F5F5"/>
                </a:solidFill>
                <a:latin typeface="Consolas" panose="020B0609020204030204" pitchFamily="49" charset="0"/>
              </a:rPr>
              <a:t> and B</a:t>
            </a:r>
            <a:r>
              <a:rPr lang="en-US" altLang="ko-KR" sz="2800" dirty="0">
                <a:solidFill>
                  <a:srgbClr val="FFFF00"/>
                </a:solidFill>
                <a:latin typeface="Consolas" panose="020B0609020204030204" pitchFamily="49" charset="0"/>
              </a:rPr>
              <a:t>ee</a:t>
            </a:r>
            <a:r>
              <a:rPr lang="en-US" altLang="ko-KR" sz="2800" dirty="0">
                <a:solidFill>
                  <a:srgbClr val="F5F5F5"/>
                </a:solidFill>
                <a:latin typeface="Consolas" panose="020B0609020204030204" pitchFamily="49" charset="0"/>
              </a:rPr>
              <a:t>rs</a:t>
            </a:r>
            <a:endParaRPr lang="en-US" altLang="ko-KR" sz="2800" dirty="0">
              <a:solidFill>
                <a:srgbClr val="FFFF00"/>
              </a:solidFill>
              <a:latin typeface="Consolas" panose="020B0609020204030204" pitchFamily="49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593E280-23AC-4EFA-8F7D-11CB8B887A1F}"/>
              </a:ext>
            </a:extLst>
          </p:cNvPr>
          <p:cNvSpPr txBox="1"/>
          <p:nvPr/>
        </p:nvSpPr>
        <p:spPr>
          <a:xfrm>
            <a:off x="6095998" y="2799401"/>
            <a:ext cx="60960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>
                <a:solidFill>
                  <a:srgbClr val="F5F5F5"/>
                </a:solidFill>
                <a:latin typeface="Consolas" panose="020B0609020204030204" pitchFamily="49" charset="0"/>
              </a:rPr>
              <a:t>Movie</a:t>
            </a:r>
            <a:r>
              <a:rPr lang="en-US" altLang="ko-KR" sz="2800" dirty="0">
                <a:solidFill>
                  <a:srgbClr val="FFFF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r>
              <a:rPr lang="en-US" altLang="ko-KR" sz="2800" dirty="0">
                <a:solidFill>
                  <a:srgbClr val="FFFF00"/>
                </a:solidFill>
                <a:latin typeface="Consolas" panose="020B0609020204030204" pitchFamily="49" charset="0"/>
              </a:rPr>
              <a:t>and</a:t>
            </a:r>
            <a:r>
              <a:rPr lang="en-US" altLang="ko-KR" sz="2800" dirty="0">
                <a:solidFill>
                  <a:srgbClr val="FFFF00"/>
                </a:solidFill>
                <a:highlight>
                  <a:srgbClr val="FFFF00"/>
                </a:highlight>
                <a:latin typeface="Consolas" panose="020B0609020204030204" pitchFamily="49" charset="0"/>
              </a:rPr>
              <a:t> </a:t>
            </a:r>
            <a:r>
              <a:rPr lang="en-US" altLang="ko-KR" sz="2800" dirty="0">
                <a:solidFill>
                  <a:srgbClr val="FFFF00"/>
                </a:solidFill>
                <a:latin typeface="Consolas" panose="020B0609020204030204" pitchFamily="49" charset="0"/>
              </a:rPr>
              <a:t>B</a:t>
            </a:r>
            <a:r>
              <a:rPr lang="en-US" altLang="ko-KR" sz="2800" dirty="0">
                <a:solidFill>
                  <a:srgbClr val="F5F5F5"/>
                </a:solidFill>
                <a:latin typeface="Consolas" panose="020B0609020204030204" pitchFamily="49" charset="0"/>
              </a:rPr>
              <a:t>ee</a:t>
            </a:r>
            <a:r>
              <a:rPr lang="en-US" altLang="ko-KR" sz="2800" dirty="0">
                <a:solidFill>
                  <a:srgbClr val="FFFF00"/>
                </a:solidFill>
                <a:latin typeface="Consolas" panose="020B0609020204030204" pitchFamily="49" charset="0"/>
              </a:rPr>
              <a:t>rs</a:t>
            </a:r>
            <a:endParaRPr lang="en-US" altLang="ko-KR" sz="2800" dirty="0">
              <a:solidFill>
                <a:srgbClr val="F5F5F5"/>
              </a:solidFill>
              <a:latin typeface="Consolas" panose="020B0609020204030204" pitchFamily="49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0890A13-E026-45B1-B46E-606C72629DB1}"/>
              </a:ext>
            </a:extLst>
          </p:cNvPr>
          <p:cNvSpPr txBox="1"/>
          <p:nvPr/>
        </p:nvSpPr>
        <p:spPr>
          <a:xfrm>
            <a:off x="2" y="1906208"/>
            <a:ext cx="60959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>
                <a:solidFill>
                  <a:srgbClr val="F5F5F5"/>
                </a:solidFill>
                <a:latin typeface="Consolas" panose="020B0609020204030204" pitchFamily="49" charset="0"/>
              </a:rPr>
              <a:t>[Movie]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05A3C630-89AD-4B72-B6E5-110B443CD1D9}"/>
              </a:ext>
            </a:extLst>
          </p:cNvPr>
          <p:cNvSpPr txBox="1"/>
          <p:nvPr/>
        </p:nvSpPr>
        <p:spPr>
          <a:xfrm>
            <a:off x="6096000" y="1906208"/>
            <a:ext cx="609599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>
                <a:solidFill>
                  <a:srgbClr val="F5F5F5"/>
                </a:solidFill>
                <a:latin typeface="Consolas" panose="020B0609020204030204" pitchFamily="49" charset="0"/>
              </a:rPr>
              <a:t>[^Movie]</a:t>
            </a:r>
          </a:p>
        </p:txBody>
      </p:sp>
      <p:sp>
        <p:nvSpPr>
          <p:cNvPr id="8" name="텍스트상자 7">
            <a:extLst>
              <a:ext uri="{FF2B5EF4-FFF2-40B4-BE49-F238E27FC236}">
                <a16:creationId xmlns:a16="http://schemas.microsoft.com/office/drawing/2014/main" id="{123EFA72-4385-714F-8C5A-739871235334}"/>
              </a:ext>
            </a:extLst>
          </p:cNvPr>
          <p:cNvSpPr txBox="1"/>
          <p:nvPr/>
        </p:nvSpPr>
        <p:spPr>
          <a:xfrm>
            <a:off x="1657690" y="5823122"/>
            <a:ext cx="8876620" cy="646331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en-US" altLang="ko-KR" dirty="0">
                <a:solidFill>
                  <a:srgbClr val="FFFFFF"/>
                </a:solidFill>
              </a:rPr>
              <a:t>[]</a:t>
            </a:r>
            <a:r>
              <a:rPr kumimoji="1" lang="ko-KR" altLang="en-US" dirty="0">
                <a:solidFill>
                  <a:srgbClr val="FFFFFF"/>
                </a:solidFill>
              </a:rPr>
              <a:t>는 괄호 내부에 있는 문자 중 하나라도 일치한다면 매칭시켜줍니다</a:t>
            </a:r>
            <a:r>
              <a:rPr kumimoji="1" lang="en-US" altLang="ko-KR" dirty="0">
                <a:solidFill>
                  <a:srgbClr val="FFFFFF"/>
                </a:solidFill>
              </a:rPr>
              <a:t>.</a:t>
            </a:r>
          </a:p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반대로 </a:t>
            </a:r>
            <a:r>
              <a:rPr kumimoji="1" lang="en-US" altLang="ko-KR" dirty="0">
                <a:solidFill>
                  <a:srgbClr val="FFFFFF"/>
                </a:solidFill>
              </a:rPr>
              <a:t>[^]</a:t>
            </a:r>
            <a:r>
              <a:rPr kumimoji="1" lang="ko-KR" altLang="en-US" dirty="0">
                <a:solidFill>
                  <a:srgbClr val="FFFFFF"/>
                </a:solidFill>
              </a:rPr>
              <a:t>는 괄호 내부에 있는 문자와 하나라도 일치한다면 매칭시키지 않습니다</a:t>
            </a:r>
            <a:r>
              <a:rPr kumimoji="1" lang="en-US" altLang="ko-KR" dirty="0">
                <a:solidFill>
                  <a:srgbClr val="FFFFFF"/>
                </a:solidFill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14231257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2" y="1788762"/>
            <a:ext cx="4211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>
                <a:solidFill>
                  <a:srgbClr val="F5F5F5"/>
                </a:solidFill>
                <a:latin typeface="Consolas" panose="020B0609020204030204" pitchFamily="49" charset="0"/>
              </a:rPr>
              <a:t>[</a:t>
            </a:r>
            <a:r>
              <a:rPr lang="ko-KR" altLang="en-US" sz="2800" dirty="0">
                <a:solidFill>
                  <a:srgbClr val="F5F5F5"/>
                </a:solidFill>
                <a:latin typeface="Consolas" panose="020B0609020204030204" pitchFamily="49" charset="0"/>
              </a:rPr>
              <a:t>가</a:t>
            </a:r>
            <a:r>
              <a:rPr lang="en-US" altLang="ko-KR" sz="2800" dirty="0">
                <a:solidFill>
                  <a:srgbClr val="F5F5F5"/>
                </a:solidFill>
                <a:latin typeface="Consolas" panose="020B0609020204030204" pitchFamily="49" charset="0"/>
              </a:rPr>
              <a:t>-</a:t>
            </a:r>
            <a:r>
              <a:rPr lang="ko-KR" altLang="en-US" sz="2800" dirty="0" err="1">
                <a:solidFill>
                  <a:srgbClr val="F5F5F5"/>
                </a:solidFill>
                <a:latin typeface="Consolas" panose="020B0609020204030204" pitchFamily="49" charset="0"/>
              </a:rPr>
              <a:t>힣</a:t>
            </a:r>
            <a:r>
              <a:rPr lang="en-US" altLang="ko-KR" sz="2800" dirty="0">
                <a:solidFill>
                  <a:srgbClr val="F5F5F5"/>
                </a:solidFill>
                <a:latin typeface="Consolas" panose="020B0609020204030204" pitchFamily="49" charset="0"/>
              </a:rPr>
              <a:t>]</a:t>
            </a: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43B708-263D-489D-B362-F4915CA81E20}"/>
              </a:ext>
            </a:extLst>
          </p:cNvPr>
          <p:cNvSpPr txBox="1"/>
          <p:nvPr/>
        </p:nvSpPr>
        <p:spPr>
          <a:xfrm>
            <a:off x="2" y="3249729"/>
            <a:ext cx="4211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>
                <a:solidFill>
                  <a:srgbClr val="F5F5F5"/>
                </a:solidFill>
                <a:latin typeface="Consolas" panose="020B0609020204030204" pitchFamily="49" charset="0"/>
              </a:rPr>
              <a:t>[A-Za-z]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E58AAEE-2BA1-49FD-8BEF-567EFCD72F4B}"/>
              </a:ext>
            </a:extLst>
          </p:cNvPr>
          <p:cNvSpPr txBox="1"/>
          <p:nvPr/>
        </p:nvSpPr>
        <p:spPr>
          <a:xfrm>
            <a:off x="0" y="4710696"/>
            <a:ext cx="4211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>
                <a:solidFill>
                  <a:srgbClr val="F5F5F5"/>
                </a:solidFill>
                <a:latin typeface="Consolas" panose="020B0609020204030204" pitchFamily="49" charset="0"/>
              </a:rPr>
              <a:t>[0-9]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43A03A2-F21D-4717-A4A2-195FF0FDC202}"/>
              </a:ext>
            </a:extLst>
          </p:cNvPr>
          <p:cNvSpPr txBox="1"/>
          <p:nvPr/>
        </p:nvSpPr>
        <p:spPr>
          <a:xfrm>
            <a:off x="4211270" y="1788762"/>
            <a:ext cx="79807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rgbClr val="F5F5F5"/>
                </a:solidFill>
                <a:latin typeface="Consolas" panose="020B0609020204030204" pitchFamily="49" charset="0"/>
              </a:rPr>
              <a:t>모든 한글 문자</a:t>
            </a:r>
            <a:endParaRPr lang="en-US" altLang="ko-KR" sz="2800" dirty="0">
              <a:solidFill>
                <a:srgbClr val="F5F5F5"/>
              </a:solidFill>
              <a:latin typeface="Consolas" panose="020B0609020204030204" pitchFamily="49" charset="0"/>
            </a:endParaRP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0AFBF5D5-28EF-42E4-B62C-96D2B3C0D119}"/>
              </a:ext>
            </a:extLst>
          </p:cNvPr>
          <p:cNvSpPr txBox="1"/>
          <p:nvPr/>
        </p:nvSpPr>
        <p:spPr>
          <a:xfrm>
            <a:off x="4211269" y="3222580"/>
            <a:ext cx="79807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>
                <a:solidFill>
                  <a:srgbClr val="F5F5F5"/>
                </a:solidFill>
                <a:latin typeface="Consolas" panose="020B0609020204030204" pitchFamily="49" charset="0"/>
              </a:rPr>
              <a:t>모든 영문자</a:t>
            </a:r>
            <a:endParaRPr lang="en-US" altLang="ko-KR" sz="2800" dirty="0">
              <a:solidFill>
                <a:srgbClr val="F5F5F5"/>
              </a:solidFill>
              <a:latin typeface="Consolas" panose="020B0609020204030204" pitchFamily="49" charset="0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372FC692-234E-4118-A1A3-99D0E59D6D2B}"/>
              </a:ext>
            </a:extLst>
          </p:cNvPr>
          <p:cNvSpPr txBox="1"/>
          <p:nvPr/>
        </p:nvSpPr>
        <p:spPr>
          <a:xfrm>
            <a:off x="4211268" y="4717730"/>
            <a:ext cx="79807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rgbClr val="F5F5F5"/>
                </a:solidFill>
                <a:latin typeface="Consolas" panose="020B0609020204030204" pitchFamily="49" charset="0"/>
              </a:rPr>
              <a:t>모든 숫자</a:t>
            </a:r>
            <a:endParaRPr lang="en-US" altLang="ko-KR" sz="2800" dirty="0">
              <a:solidFill>
                <a:srgbClr val="F5F5F5"/>
              </a:solidFill>
              <a:latin typeface="Consolas" panose="020B0609020204030204" pitchFamily="49" charset="0"/>
            </a:endParaRPr>
          </a:p>
        </p:txBody>
      </p:sp>
      <p:sp>
        <p:nvSpPr>
          <p:cNvPr id="9" name="텍스트상자 8">
            <a:extLst>
              <a:ext uri="{FF2B5EF4-FFF2-40B4-BE49-F238E27FC236}">
                <a16:creationId xmlns:a16="http://schemas.microsoft.com/office/drawing/2014/main" id="{B217604B-B88D-0147-8949-A7208AA96A8C}"/>
              </a:ext>
            </a:extLst>
          </p:cNvPr>
          <p:cNvSpPr txBox="1"/>
          <p:nvPr/>
        </p:nvSpPr>
        <p:spPr>
          <a:xfrm>
            <a:off x="2441910" y="5823122"/>
            <a:ext cx="7308180" cy="646331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문자가 많은 경우를 대비해 범위도 지정할 수 있습니다</a:t>
            </a:r>
            <a:endParaRPr kumimoji="1" lang="en-US" altLang="ko-KR" dirty="0">
              <a:solidFill>
                <a:srgbClr val="FFFFFF"/>
              </a:solidFill>
            </a:endParaRPr>
          </a:p>
          <a:p>
            <a:pPr algn="ctr"/>
            <a:r>
              <a:rPr kumimoji="1" lang="en-US" altLang="ko-KR" dirty="0">
                <a:solidFill>
                  <a:srgbClr val="FFFFFF"/>
                </a:solidFill>
              </a:rPr>
              <a:t>-</a:t>
            </a:r>
            <a:r>
              <a:rPr kumimoji="1" lang="ko-KR" altLang="en-US" dirty="0">
                <a:solidFill>
                  <a:srgbClr val="FFFFFF"/>
                </a:solidFill>
              </a:rPr>
              <a:t>로 두 문자를 연결하면 그 사이에 있는 문자들이 포함됩니다</a:t>
            </a:r>
            <a:endParaRPr kumimoji="1" lang="en-US" altLang="ko-K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6035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>
            <a:extLst>
              <a:ext uri="{FF2B5EF4-FFF2-40B4-BE49-F238E27FC236}">
                <a16:creationId xmlns:a16="http://schemas.microsoft.com/office/drawing/2014/main" id="{63A538C1-A7C5-46D0-AC0D-776A65424DB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80441" y="2295367"/>
            <a:ext cx="9631119" cy="2267266"/>
          </a:xfrm>
          <a:prstGeom prst="rect">
            <a:avLst/>
          </a:prstGeom>
        </p:spPr>
      </p:pic>
      <p:sp>
        <p:nvSpPr>
          <p:cNvPr id="2" name="TextBox 1">
            <a:extLst>
              <a:ext uri="{FF2B5EF4-FFF2-40B4-BE49-F238E27FC236}">
                <a16:creationId xmlns:a16="http://schemas.microsoft.com/office/drawing/2014/main" id="{BF22949D-F239-46CC-97BF-372EAEDFFF8B}"/>
              </a:ext>
            </a:extLst>
          </p:cNvPr>
          <p:cNvSpPr txBox="1"/>
          <p:nvPr/>
        </p:nvSpPr>
        <p:spPr>
          <a:xfrm>
            <a:off x="0" y="1819783"/>
            <a:ext cx="12192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400" dirty="0">
                <a:solidFill>
                  <a:srgbClr val="F5F5F5"/>
                </a:solidFill>
              </a:rPr>
              <a:t>KMP, Rabin-Karp, Boyer-Moore Algorithm</a:t>
            </a:r>
            <a:endParaRPr lang="ko-KR" altLang="en-US" sz="2400" dirty="0">
              <a:solidFill>
                <a:srgbClr val="F5F5F5"/>
              </a:solidFill>
            </a:endParaRPr>
          </a:p>
        </p:txBody>
      </p:sp>
      <p:sp>
        <p:nvSpPr>
          <p:cNvPr id="4" name="텍스트상자 3">
            <a:extLst>
              <a:ext uri="{FF2B5EF4-FFF2-40B4-BE49-F238E27FC236}">
                <a16:creationId xmlns:a16="http://schemas.microsoft.com/office/drawing/2014/main" id="{C7A27947-B9AA-0241-9527-E7EDB7B9DE67}"/>
              </a:ext>
            </a:extLst>
          </p:cNvPr>
          <p:cNvSpPr txBox="1"/>
          <p:nvPr/>
        </p:nvSpPr>
        <p:spPr>
          <a:xfrm>
            <a:off x="3117273" y="6080370"/>
            <a:ext cx="5957455" cy="369332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이런 문자열 검색 알고리즘들이 패턴 매칭 알고리즘이죠</a:t>
            </a:r>
          </a:p>
        </p:txBody>
      </p:sp>
    </p:spTree>
    <p:extLst>
      <p:ext uri="{BB962C8B-B14F-4D97-AF65-F5344CB8AC3E}">
        <p14:creationId xmlns:p14="http://schemas.microsoft.com/office/powerpoint/2010/main" val="3236171322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3" y="1829137"/>
            <a:ext cx="4211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>
                <a:solidFill>
                  <a:srgbClr val="F5F5F5"/>
                </a:solidFill>
                <a:latin typeface="Consolas" panose="020B0609020204030204" pitchFamily="49" charset="0"/>
              </a:rPr>
              <a:t>\w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43A03A2-F21D-4717-A4A2-195FF0FDC202}"/>
              </a:ext>
            </a:extLst>
          </p:cNvPr>
          <p:cNvSpPr txBox="1"/>
          <p:nvPr/>
        </p:nvSpPr>
        <p:spPr>
          <a:xfrm>
            <a:off x="4211271" y="1829137"/>
            <a:ext cx="79807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rgbClr val="F5F5F5"/>
                </a:solidFill>
                <a:latin typeface="Consolas" panose="020B0609020204030204" pitchFamily="49" charset="0"/>
              </a:rPr>
              <a:t>영문자</a:t>
            </a:r>
            <a:r>
              <a:rPr lang="en-US" altLang="ko-KR" sz="2800" dirty="0">
                <a:solidFill>
                  <a:srgbClr val="F5F5F5"/>
                </a:solidFill>
                <a:latin typeface="Consolas" panose="020B0609020204030204" pitchFamily="49" charset="0"/>
              </a:rPr>
              <a:t>,</a:t>
            </a:r>
            <a:r>
              <a:rPr lang="ko-KR" altLang="en-US" sz="2800" dirty="0">
                <a:solidFill>
                  <a:srgbClr val="F5F5F5"/>
                </a:solidFill>
                <a:latin typeface="Consolas" panose="020B0609020204030204" pitchFamily="49" charset="0"/>
              </a:rPr>
              <a:t> 숫자 및</a:t>
            </a:r>
            <a:r>
              <a:rPr lang="en-US" altLang="ko-KR" sz="2800" dirty="0">
                <a:solidFill>
                  <a:srgbClr val="F5F5F5"/>
                </a:solidFill>
                <a:latin typeface="Consolas" panose="020B0609020204030204" pitchFamily="49" charset="0"/>
              </a:rPr>
              <a:t> </a:t>
            </a:r>
            <a:r>
              <a:rPr lang="ko-KR" altLang="en-US" sz="2800" dirty="0">
                <a:solidFill>
                  <a:srgbClr val="F5F5F5"/>
                </a:solidFill>
                <a:latin typeface="Consolas" panose="020B0609020204030204" pitchFamily="49" charset="0"/>
              </a:rPr>
              <a:t>밑줄</a:t>
            </a:r>
            <a:r>
              <a:rPr lang="en-US" altLang="ko-KR" sz="2800" dirty="0">
                <a:solidFill>
                  <a:srgbClr val="F5F5F5"/>
                </a:solidFill>
                <a:latin typeface="Consolas" panose="020B0609020204030204" pitchFamily="49" charset="0"/>
              </a:rPr>
              <a:t>(_)</a:t>
            </a: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43CEA962-4E5E-4506-99C0-F7D741653476}"/>
              </a:ext>
            </a:extLst>
          </p:cNvPr>
          <p:cNvSpPr/>
          <p:nvPr/>
        </p:nvSpPr>
        <p:spPr>
          <a:xfrm>
            <a:off x="4211269" y="1526917"/>
            <a:ext cx="17043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F5F5F5"/>
                </a:solidFill>
                <a:latin typeface="Consolas" panose="020B0609020204030204" pitchFamily="49" charset="0"/>
              </a:rPr>
              <a:t>[A-Za-z0-9_]</a:t>
            </a:r>
            <a:endParaRPr lang="ko-KR" alt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19E1F44-89D6-4EA3-8DC2-0EC647894973}"/>
              </a:ext>
            </a:extLst>
          </p:cNvPr>
          <p:cNvSpPr txBox="1"/>
          <p:nvPr/>
        </p:nvSpPr>
        <p:spPr>
          <a:xfrm>
            <a:off x="0" y="3133796"/>
            <a:ext cx="4211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>
                <a:solidFill>
                  <a:srgbClr val="F5F5F5"/>
                </a:solidFill>
                <a:latin typeface="Consolas" panose="020B0609020204030204" pitchFamily="49" charset="0"/>
              </a:rPr>
              <a:t>\s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2636E51-8C20-4C3C-9333-00F48C6298C0}"/>
              </a:ext>
            </a:extLst>
          </p:cNvPr>
          <p:cNvSpPr txBox="1"/>
          <p:nvPr/>
        </p:nvSpPr>
        <p:spPr>
          <a:xfrm>
            <a:off x="4211274" y="3133796"/>
            <a:ext cx="79807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rgbClr val="F5F5F5"/>
                </a:solidFill>
                <a:latin typeface="Consolas" panose="020B0609020204030204" pitchFamily="49" charset="0"/>
              </a:rPr>
              <a:t>공백과 탭</a:t>
            </a:r>
            <a:r>
              <a:rPr lang="en-US" altLang="ko-KR" sz="2800" dirty="0">
                <a:solidFill>
                  <a:srgbClr val="F5F5F5"/>
                </a:solidFill>
                <a:latin typeface="Consolas" panose="020B0609020204030204" pitchFamily="49" charset="0"/>
              </a:rPr>
              <a:t>,</a:t>
            </a:r>
            <a:r>
              <a:rPr lang="ko-KR" altLang="en-US" sz="2800" dirty="0">
                <a:solidFill>
                  <a:srgbClr val="F5F5F5"/>
                </a:solidFill>
                <a:latin typeface="Consolas" panose="020B0609020204030204" pitchFamily="49" charset="0"/>
              </a:rPr>
              <a:t> </a:t>
            </a:r>
            <a:r>
              <a:rPr lang="ko-KR" altLang="en-US" sz="2800" dirty="0" err="1">
                <a:solidFill>
                  <a:srgbClr val="F5F5F5"/>
                </a:solidFill>
                <a:latin typeface="Consolas" panose="020B0609020204030204" pitchFamily="49" charset="0"/>
              </a:rPr>
              <a:t>줄바꿈</a:t>
            </a:r>
            <a:r>
              <a:rPr lang="ko-KR" altLang="en-US" sz="2800" dirty="0">
                <a:solidFill>
                  <a:srgbClr val="F5F5F5"/>
                </a:solidFill>
                <a:latin typeface="Consolas" panose="020B0609020204030204" pitchFamily="49" charset="0"/>
              </a:rPr>
              <a:t> 문자</a:t>
            </a:r>
            <a:endParaRPr lang="en-US" altLang="ko-KR" sz="2800" dirty="0">
              <a:solidFill>
                <a:srgbClr val="F5F5F5"/>
              </a:solidFill>
              <a:latin typeface="Consolas" panose="020B0609020204030204" pitchFamily="49" charset="0"/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B2A89FAA-A647-4BD4-B4F8-A9DD95F2AB6B}"/>
              </a:ext>
            </a:extLst>
          </p:cNvPr>
          <p:cNvSpPr/>
          <p:nvPr/>
        </p:nvSpPr>
        <p:spPr>
          <a:xfrm>
            <a:off x="4211272" y="2831576"/>
            <a:ext cx="132440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F5F5F5"/>
                </a:solidFill>
                <a:latin typeface="Consolas" panose="020B0609020204030204" pitchFamily="49" charset="0"/>
              </a:rPr>
              <a:t>[ \t\n\r]</a:t>
            </a:r>
            <a:endParaRPr lang="ko-KR" alt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09935FE-8E50-40DF-993D-D1C5A3085DF8}"/>
              </a:ext>
            </a:extLst>
          </p:cNvPr>
          <p:cNvSpPr txBox="1"/>
          <p:nvPr/>
        </p:nvSpPr>
        <p:spPr>
          <a:xfrm>
            <a:off x="-5" y="4479215"/>
            <a:ext cx="4211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>
                <a:solidFill>
                  <a:srgbClr val="F5F5F5"/>
                </a:solidFill>
                <a:latin typeface="Consolas" panose="020B0609020204030204" pitchFamily="49" charset="0"/>
              </a:rPr>
              <a:t>\d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9EBCE5D-A3A5-4BC9-A0A8-9E5928F98FD0}"/>
              </a:ext>
            </a:extLst>
          </p:cNvPr>
          <p:cNvSpPr txBox="1"/>
          <p:nvPr/>
        </p:nvSpPr>
        <p:spPr>
          <a:xfrm>
            <a:off x="4211269" y="4479215"/>
            <a:ext cx="79807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rgbClr val="F5F5F5"/>
                </a:solidFill>
                <a:latin typeface="Consolas" panose="020B0609020204030204" pitchFamily="49" charset="0"/>
              </a:rPr>
              <a:t>숫자</a:t>
            </a:r>
            <a:endParaRPr lang="en-US" altLang="ko-KR" sz="2800" dirty="0">
              <a:solidFill>
                <a:srgbClr val="F5F5F5"/>
              </a:solidFill>
              <a:latin typeface="Consolas" panose="020B0609020204030204" pitchFamily="49" charset="0"/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FD8125AA-DCF4-4F49-8721-C1AEDB131E3C}"/>
              </a:ext>
            </a:extLst>
          </p:cNvPr>
          <p:cNvSpPr/>
          <p:nvPr/>
        </p:nvSpPr>
        <p:spPr>
          <a:xfrm>
            <a:off x="4211267" y="4185384"/>
            <a:ext cx="81785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F5F5F5"/>
                </a:solidFill>
                <a:latin typeface="Consolas" panose="020B0609020204030204" pitchFamily="49" charset="0"/>
              </a:rPr>
              <a:t>[0-9]</a:t>
            </a:r>
            <a:endParaRPr lang="ko-KR" altLang="en-US" dirty="0"/>
          </a:p>
        </p:txBody>
      </p:sp>
      <p:sp>
        <p:nvSpPr>
          <p:cNvPr id="12" name="텍스트상자 11">
            <a:extLst>
              <a:ext uri="{FF2B5EF4-FFF2-40B4-BE49-F238E27FC236}">
                <a16:creationId xmlns:a16="http://schemas.microsoft.com/office/drawing/2014/main" id="{97DF0141-4ACD-2C41-BD15-FD5E264D1A09}"/>
              </a:ext>
            </a:extLst>
          </p:cNvPr>
          <p:cNvSpPr txBox="1"/>
          <p:nvPr/>
        </p:nvSpPr>
        <p:spPr>
          <a:xfrm>
            <a:off x="2441910" y="5961621"/>
            <a:ext cx="7308180" cy="369332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그리고 </a:t>
            </a:r>
            <a:r>
              <a:rPr kumimoji="1" lang="en-US" altLang="ko-KR" dirty="0">
                <a:solidFill>
                  <a:srgbClr val="FFFFFF"/>
                </a:solidFill>
                <a:latin typeface="Consolas" panose="020B0609020204030204" pitchFamily="49" charset="0"/>
                <a:cs typeface="Consolas" panose="020B0609020204030204" pitchFamily="49" charset="0"/>
              </a:rPr>
              <a:t>\w \s \d</a:t>
            </a:r>
            <a:r>
              <a:rPr kumimoji="1" lang="ko-KR" altLang="en-US" dirty="0">
                <a:solidFill>
                  <a:srgbClr val="FFFFFF"/>
                </a:solidFill>
              </a:rPr>
              <a:t>는 위와 같은 문자들을 매칭시켜주는 표현입니다</a:t>
            </a:r>
            <a:endParaRPr kumimoji="1" lang="en-US" altLang="ko-K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02249804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3" y="1829137"/>
            <a:ext cx="4211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>
                <a:solidFill>
                  <a:srgbClr val="F5F5F5"/>
                </a:solidFill>
                <a:latin typeface="Consolas" panose="020B0609020204030204" pitchFamily="49" charset="0"/>
              </a:rPr>
              <a:t>\W</a:t>
            </a:r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43A03A2-F21D-4717-A4A2-195FF0FDC202}"/>
              </a:ext>
            </a:extLst>
          </p:cNvPr>
          <p:cNvSpPr txBox="1"/>
          <p:nvPr/>
        </p:nvSpPr>
        <p:spPr>
          <a:xfrm>
            <a:off x="4211271" y="1829137"/>
            <a:ext cx="79807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rgbClr val="F5F5F5"/>
                </a:solidFill>
                <a:latin typeface="Consolas" panose="020B0609020204030204" pitchFamily="49" charset="0"/>
              </a:rPr>
              <a:t>영문자</a:t>
            </a:r>
            <a:r>
              <a:rPr lang="en-US" altLang="ko-KR" sz="2800" dirty="0">
                <a:solidFill>
                  <a:srgbClr val="F5F5F5"/>
                </a:solidFill>
                <a:latin typeface="Consolas" panose="020B0609020204030204" pitchFamily="49" charset="0"/>
              </a:rPr>
              <a:t>,</a:t>
            </a:r>
            <a:r>
              <a:rPr lang="ko-KR" altLang="en-US" sz="2800" dirty="0">
                <a:solidFill>
                  <a:srgbClr val="F5F5F5"/>
                </a:solidFill>
                <a:latin typeface="Consolas" panose="020B0609020204030204" pitchFamily="49" charset="0"/>
              </a:rPr>
              <a:t> 숫자 및</a:t>
            </a:r>
            <a:r>
              <a:rPr lang="en-US" altLang="ko-KR" sz="2800" dirty="0">
                <a:solidFill>
                  <a:srgbClr val="F5F5F5"/>
                </a:solidFill>
                <a:latin typeface="Consolas" panose="020B0609020204030204" pitchFamily="49" charset="0"/>
              </a:rPr>
              <a:t> </a:t>
            </a:r>
            <a:r>
              <a:rPr lang="ko-KR" altLang="en-US" sz="2800" dirty="0">
                <a:solidFill>
                  <a:srgbClr val="F5F5F5"/>
                </a:solidFill>
                <a:latin typeface="Consolas" panose="020B0609020204030204" pitchFamily="49" charset="0"/>
              </a:rPr>
              <a:t>밑줄</a:t>
            </a:r>
            <a:r>
              <a:rPr lang="en-US" altLang="ko-KR" sz="2800" dirty="0">
                <a:solidFill>
                  <a:srgbClr val="F5F5F5"/>
                </a:solidFill>
                <a:latin typeface="Consolas" panose="020B0609020204030204" pitchFamily="49" charset="0"/>
              </a:rPr>
              <a:t>(_)</a:t>
            </a:r>
            <a:r>
              <a:rPr lang="ko-KR" altLang="en-US" sz="2800" dirty="0">
                <a:solidFill>
                  <a:srgbClr val="F5F5F5"/>
                </a:solidFill>
                <a:latin typeface="Consolas" panose="020B0609020204030204" pitchFamily="49" charset="0"/>
              </a:rPr>
              <a:t>을 제외한 모든 문자</a:t>
            </a:r>
            <a:endParaRPr lang="en-US" altLang="ko-KR" sz="2800" dirty="0">
              <a:solidFill>
                <a:srgbClr val="F5F5F5"/>
              </a:solidFill>
              <a:latin typeface="Consolas" panose="020B0609020204030204" pitchFamily="49" charset="0"/>
            </a:endParaRPr>
          </a:p>
        </p:txBody>
      </p:sp>
      <p:sp>
        <p:nvSpPr>
          <p:cNvPr id="4" name="직사각형 3">
            <a:extLst>
              <a:ext uri="{FF2B5EF4-FFF2-40B4-BE49-F238E27FC236}">
                <a16:creationId xmlns:a16="http://schemas.microsoft.com/office/drawing/2014/main" id="{43CEA962-4E5E-4506-99C0-F7D741653476}"/>
              </a:ext>
            </a:extLst>
          </p:cNvPr>
          <p:cNvSpPr/>
          <p:nvPr/>
        </p:nvSpPr>
        <p:spPr>
          <a:xfrm>
            <a:off x="4211269" y="1526917"/>
            <a:ext cx="183095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F5F5F5"/>
                </a:solidFill>
                <a:latin typeface="Consolas" panose="020B0609020204030204" pitchFamily="49" charset="0"/>
              </a:rPr>
              <a:t>[^A-Za-z0-9_]</a:t>
            </a:r>
            <a:endParaRPr lang="ko-KR" altLang="en-US" dirty="0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619E1F44-89D6-4EA3-8DC2-0EC647894973}"/>
              </a:ext>
            </a:extLst>
          </p:cNvPr>
          <p:cNvSpPr txBox="1"/>
          <p:nvPr/>
        </p:nvSpPr>
        <p:spPr>
          <a:xfrm>
            <a:off x="0" y="3133796"/>
            <a:ext cx="4211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>
                <a:solidFill>
                  <a:srgbClr val="F5F5F5"/>
                </a:solidFill>
                <a:latin typeface="Consolas" panose="020B0609020204030204" pitchFamily="49" charset="0"/>
              </a:rPr>
              <a:t>\S</a:t>
            </a:r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42636E51-8C20-4C3C-9333-00F48C6298C0}"/>
              </a:ext>
            </a:extLst>
          </p:cNvPr>
          <p:cNvSpPr txBox="1"/>
          <p:nvPr/>
        </p:nvSpPr>
        <p:spPr>
          <a:xfrm>
            <a:off x="4211274" y="3133796"/>
            <a:ext cx="79807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rgbClr val="F5F5F5"/>
                </a:solidFill>
                <a:latin typeface="Consolas" panose="020B0609020204030204" pitchFamily="49" charset="0"/>
              </a:rPr>
              <a:t>공백과 탭</a:t>
            </a:r>
            <a:r>
              <a:rPr lang="en-US" altLang="ko-KR" sz="2800" dirty="0">
                <a:solidFill>
                  <a:srgbClr val="F5F5F5"/>
                </a:solidFill>
                <a:latin typeface="Consolas" panose="020B0609020204030204" pitchFamily="49" charset="0"/>
              </a:rPr>
              <a:t>, </a:t>
            </a:r>
            <a:r>
              <a:rPr lang="ko-KR" altLang="en-US" sz="2800" dirty="0" err="1">
                <a:solidFill>
                  <a:srgbClr val="F5F5F5"/>
                </a:solidFill>
                <a:latin typeface="Consolas" panose="020B0609020204030204" pitchFamily="49" charset="0"/>
              </a:rPr>
              <a:t>줄바꿈</a:t>
            </a:r>
            <a:r>
              <a:rPr lang="ko-KR" altLang="en-US" sz="2800" dirty="0">
                <a:solidFill>
                  <a:srgbClr val="F5F5F5"/>
                </a:solidFill>
                <a:latin typeface="Consolas" panose="020B0609020204030204" pitchFamily="49" charset="0"/>
              </a:rPr>
              <a:t> 문자를 제외한 모든 문자</a:t>
            </a:r>
            <a:endParaRPr lang="en-US" altLang="ko-KR" sz="2800" dirty="0">
              <a:solidFill>
                <a:srgbClr val="F5F5F5"/>
              </a:solidFill>
              <a:latin typeface="Consolas" panose="020B0609020204030204" pitchFamily="49" charset="0"/>
            </a:endParaRPr>
          </a:p>
        </p:txBody>
      </p:sp>
      <p:sp>
        <p:nvSpPr>
          <p:cNvPr id="19" name="직사각형 18">
            <a:extLst>
              <a:ext uri="{FF2B5EF4-FFF2-40B4-BE49-F238E27FC236}">
                <a16:creationId xmlns:a16="http://schemas.microsoft.com/office/drawing/2014/main" id="{B2A89FAA-A647-4BD4-B4F8-A9DD95F2AB6B}"/>
              </a:ext>
            </a:extLst>
          </p:cNvPr>
          <p:cNvSpPr/>
          <p:nvPr/>
        </p:nvSpPr>
        <p:spPr>
          <a:xfrm>
            <a:off x="4211272" y="2831576"/>
            <a:ext cx="1451038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F5F5F5"/>
                </a:solidFill>
                <a:latin typeface="Consolas" panose="020B0609020204030204" pitchFamily="49" charset="0"/>
              </a:rPr>
              <a:t>[^ \t\n\r]</a:t>
            </a:r>
            <a:endParaRPr lang="ko-KR" altLang="en-US" dirty="0"/>
          </a:p>
        </p:txBody>
      </p:sp>
      <p:sp>
        <p:nvSpPr>
          <p:cNvPr id="23" name="TextBox 22">
            <a:extLst>
              <a:ext uri="{FF2B5EF4-FFF2-40B4-BE49-F238E27FC236}">
                <a16:creationId xmlns:a16="http://schemas.microsoft.com/office/drawing/2014/main" id="{E09935FE-8E50-40DF-993D-D1C5A3085DF8}"/>
              </a:ext>
            </a:extLst>
          </p:cNvPr>
          <p:cNvSpPr txBox="1"/>
          <p:nvPr/>
        </p:nvSpPr>
        <p:spPr>
          <a:xfrm>
            <a:off x="-5" y="4479215"/>
            <a:ext cx="4211271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2800" dirty="0">
                <a:solidFill>
                  <a:srgbClr val="F5F5F5"/>
                </a:solidFill>
                <a:latin typeface="Consolas" panose="020B0609020204030204" pitchFamily="49" charset="0"/>
              </a:rPr>
              <a:t>\D</a:t>
            </a:r>
          </a:p>
        </p:txBody>
      </p:sp>
      <p:sp>
        <p:nvSpPr>
          <p:cNvPr id="24" name="TextBox 23">
            <a:extLst>
              <a:ext uri="{FF2B5EF4-FFF2-40B4-BE49-F238E27FC236}">
                <a16:creationId xmlns:a16="http://schemas.microsoft.com/office/drawing/2014/main" id="{D9EBCE5D-A3A5-4BC9-A0A8-9E5928F98FD0}"/>
              </a:ext>
            </a:extLst>
          </p:cNvPr>
          <p:cNvSpPr txBox="1"/>
          <p:nvPr/>
        </p:nvSpPr>
        <p:spPr>
          <a:xfrm>
            <a:off x="4211269" y="4479215"/>
            <a:ext cx="798072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ko-KR" altLang="en-US" sz="2800" dirty="0">
                <a:solidFill>
                  <a:srgbClr val="F5F5F5"/>
                </a:solidFill>
                <a:latin typeface="Consolas" panose="020B0609020204030204" pitchFamily="49" charset="0"/>
              </a:rPr>
              <a:t>숫자를 제외한 모든 문자</a:t>
            </a:r>
            <a:endParaRPr lang="en-US" altLang="ko-KR" sz="2800" dirty="0">
              <a:solidFill>
                <a:srgbClr val="F5F5F5"/>
              </a:solidFill>
              <a:latin typeface="Consolas" panose="020B0609020204030204" pitchFamily="49" charset="0"/>
            </a:endParaRPr>
          </a:p>
        </p:txBody>
      </p:sp>
      <p:sp>
        <p:nvSpPr>
          <p:cNvPr id="25" name="직사각형 24">
            <a:extLst>
              <a:ext uri="{FF2B5EF4-FFF2-40B4-BE49-F238E27FC236}">
                <a16:creationId xmlns:a16="http://schemas.microsoft.com/office/drawing/2014/main" id="{FD8125AA-DCF4-4F49-8721-C1AEDB131E3C}"/>
              </a:ext>
            </a:extLst>
          </p:cNvPr>
          <p:cNvSpPr/>
          <p:nvPr/>
        </p:nvSpPr>
        <p:spPr>
          <a:xfrm>
            <a:off x="4211267" y="4185384"/>
            <a:ext cx="944489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altLang="ko-KR" dirty="0">
                <a:solidFill>
                  <a:srgbClr val="F5F5F5"/>
                </a:solidFill>
                <a:latin typeface="Consolas" panose="020B0609020204030204" pitchFamily="49" charset="0"/>
              </a:rPr>
              <a:t>[^0-9]</a:t>
            </a:r>
            <a:endParaRPr lang="ko-KR" altLang="en-US" dirty="0"/>
          </a:p>
        </p:txBody>
      </p:sp>
      <p:sp>
        <p:nvSpPr>
          <p:cNvPr id="12" name="텍스트상자 11">
            <a:extLst>
              <a:ext uri="{FF2B5EF4-FFF2-40B4-BE49-F238E27FC236}">
                <a16:creationId xmlns:a16="http://schemas.microsoft.com/office/drawing/2014/main" id="{59103CBD-4459-0547-A1C5-2BA082455A59}"/>
              </a:ext>
            </a:extLst>
          </p:cNvPr>
          <p:cNvSpPr txBox="1"/>
          <p:nvPr/>
        </p:nvSpPr>
        <p:spPr>
          <a:xfrm>
            <a:off x="1860244" y="5961621"/>
            <a:ext cx="8471513" cy="369332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그리고</a:t>
            </a:r>
            <a:r>
              <a:rPr kumimoji="1" lang="en-US" altLang="ko-KR" dirty="0">
                <a:solidFill>
                  <a:srgbClr val="FFFFFF"/>
                </a:solidFill>
              </a:rPr>
              <a:t> w,</a:t>
            </a:r>
            <a:r>
              <a:rPr kumimoji="1" lang="ko-KR" altLang="en-US" dirty="0">
                <a:solidFill>
                  <a:srgbClr val="FFFFFF"/>
                </a:solidFill>
              </a:rPr>
              <a:t> </a:t>
            </a:r>
            <a:r>
              <a:rPr kumimoji="1" lang="en-US" altLang="ko-KR" dirty="0">
                <a:solidFill>
                  <a:srgbClr val="FFFFFF"/>
                </a:solidFill>
              </a:rPr>
              <a:t>s, d</a:t>
            </a:r>
            <a:r>
              <a:rPr kumimoji="1" lang="ko-KR" altLang="en-US" dirty="0">
                <a:solidFill>
                  <a:srgbClr val="FFFFFF"/>
                </a:solidFill>
              </a:rPr>
              <a:t>를 대문자로 쓰면 원래의 범위와 반대되는 범위를 매칭시켜줍니다</a:t>
            </a:r>
            <a:r>
              <a:rPr kumimoji="1" lang="en-US" altLang="ko-KR" dirty="0">
                <a:solidFill>
                  <a:srgbClr val="FFFFFF"/>
                </a:solidFill>
              </a:rPr>
              <a:t>.</a:t>
            </a:r>
            <a:r>
              <a:rPr kumimoji="1" lang="ko-KR" altLang="en-US" dirty="0">
                <a:solidFill>
                  <a:srgbClr val="FFFFFF"/>
                </a:solidFill>
              </a:rPr>
              <a:t> </a:t>
            </a:r>
            <a:endParaRPr kumimoji="1" lang="en-US" altLang="ko-K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54432205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B37C2F5-E89D-4D38-B87B-86D255DE71D9}"/>
              </a:ext>
            </a:extLst>
          </p:cNvPr>
          <p:cNvSpPr txBox="1"/>
          <p:nvPr/>
        </p:nvSpPr>
        <p:spPr>
          <a:xfrm>
            <a:off x="520116" y="449303"/>
            <a:ext cx="112496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>
                <a:solidFill>
                  <a:schemeClr val="bg1"/>
                </a:solidFill>
              </a:rPr>
              <a:t>Regular Expression in Programming Language</a:t>
            </a:r>
            <a:endParaRPr lang="ko-KR" altLang="en-US" sz="36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520115" y="1495425"/>
            <a:ext cx="11249637" cy="455483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250000"/>
              </a:lnSpc>
            </a:pPr>
            <a:r>
              <a:rPr lang="en-US" altLang="ko-KR" sz="2400" dirty="0">
                <a:solidFill>
                  <a:srgbClr val="F5F5F5"/>
                </a:solidFill>
                <a:latin typeface="Consolas" panose="020B0609020204030204" pitchFamily="49" charset="0"/>
              </a:rPr>
              <a:t> C++11   #include &lt;regex&gt;</a:t>
            </a:r>
          </a:p>
          <a:p>
            <a:pPr>
              <a:lnSpc>
                <a:spcPct val="250000"/>
              </a:lnSpc>
            </a:pPr>
            <a:r>
              <a:rPr lang="en-US" altLang="ko-KR" sz="2400" dirty="0">
                <a:solidFill>
                  <a:srgbClr val="F5F5F5"/>
                </a:solidFill>
                <a:latin typeface="Consolas" panose="020B0609020204030204" pitchFamily="49" charset="0"/>
              </a:rPr>
              <a:t>  Java   import </a:t>
            </a:r>
            <a:r>
              <a:rPr lang="en-US" altLang="ko-KR" sz="2400" dirty="0" err="1">
                <a:solidFill>
                  <a:srgbClr val="F5F5F5"/>
                </a:solidFill>
                <a:latin typeface="Consolas" panose="020B0609020204030204" pitchFamily="49" charset="0"/>
              </a:rPr>
              <a:t>java.util.regex</a:t>
            </a:r>
            <a:r>
              <a:rPr lang="en-US" altLang="ko-KR" sz="2400" dirty="0">
                <a:solidFill>
                  <a:srgbClr val="F5F5F5"/>
                </a:solidFill>
                <a:latin typeface="Consolas" panose="020B0609020204030204" pitchFamily="49" charset="0"/>
              </a:rPr>
              <a:t>.*;</a:t>
            </a:r>
          </a:p>
          <a:p>
            <a:pPr>
              <a:lnSpc>
                <a:spcPct val="250000"/>
              </a:lnSpc>
            </a:pPr>
            <a:r>
              <a:rPr lang="en-US" altLang="ko-KR" sz="2400" dirty="0">
                <a:solidFill>
                  <a:srgbClr val="F5F5F5"/>
                </a:solidFill>
                <a:latin typeface="Consolas" panose="020B0609020204030204" pitchFamily="49" charset="0"/>
              </a:rPr>
              <a:t>Python   import re</a:t>
            </a:r>
          </a:p>
          <a:p>
            <a:pPr>
              <a:lnSpc>
                <a:spcPct val="250000"/>
              </a:lnSpc>
            </a:pPr>
            <a:r>
              <a:rPr lang="en-US" altLang="ko-KR" sz="2400" dirty="0">
                <a:solidFill>
                  <a:srgbClr val="F5F5F5"/>
                </a:solidFill>
                <a:latin typeface="Consolas" panose="020B0609020204030204" pitchFamily="49" charset="0"/>
              </a:rPr>
              <a:t>    C#   using </a:t>
            </a:r>
            <a:r>
              <a:rPr lang="en-US" altLang="ko-KR" sz="2400" dirty="0" err="1">
                <a:solidFill>
                  <a:srgbClr val="F5F5F5"/>
                </a:solidFill>
                <a:latin typeface="Consolas" panose="020B0609020204030204" pitchFamily="49" charset="0"/>
              </a:rPr>
              <a:t>System.Text.RegularExpressions</a:t>
            </a:r>
            <a:r>
              <a:rPr lang="en-US" altLang="ko-KR" sz="2400" dirty="0">
                <a:solidFill>
                  <a:srgbClr val="F5F5F5"/>
                </a:solidFill>
                <a:latin typeface="Consolas" panose="020B0609020204030204" pitchFamily="49" charset="0"/>
              </a:rPr>
              <a:t>;</a:t>
            </a:r>
          </a:p>
          <a:p>
            <a:pPr>
              <a:lnSpc>
                <a:spcPct val="250000"/>
              </a:lnSpc>
            </a:pPr>
            <a:r>
              <a:rPr lang="en-US" altLang="ko-KR" sz="2400" dirty="0">
                <a:solidFill>
                  <a:srgbClr val="F5F5F5"/>
                </a:solidFill>
                <a:latin typeface="Consolas" panose="020B0609020204030204" pitchFamily="49" charset="0"/>
              </a:rPr>
              <a:t>    JS   new </a:t>
            </a:r>
            <a:r>
              <a:rPr lang="en-US" altLang="ko-KR" sz="2400" dirty="0" err="1">
                <a:solidFill>
                  <a:srgbClr val="F5F5F5"/>
                </a:solidFill>
                <a:latin typeface="Consolas" panose="020B0609020204030204" pitchFamily="49" charset="0"/>
              </a:rPr>
              <a:t>RegExp</a:t>
            </a:r>
            <a:r>
              <a:rPr lang="en-US" altLang="ko-KR" sz="2400" dirty="0">
                <a:solidFill>
                  <a:srgbClr val="F5F5F5"/>
                </a:solidFill>
                <a:latin typeface="Consolas" panose="020B0609020204030204" pitchFamily="49" charset="0"/>
              </a:rPr>
              <a:t>(</a:t>
            </a:r>
            <a:r>
              <a:rPr lang="en-US" altLang="ko-KR" sz="2400" dirty="0">
                <a:solidFill>
                  <a:srgbClr val="F5F5F5"/>
                </a:solidFill>
              </a:rPr>
              <a:t>‘</a:t>
            </a:r>
            <a:r>
              <a:rPr lang="en-US" altLang="ko-KR" sz="2400" dirty="0">
                <a:solidFill>
                  <a:srgbClr val="F5F5F5"/>
                </a:solidFill>
                <a:latin typeface="Consolas" panose="020B0609020204030204" pitchFamily="49" charset="0"/>
              </a:rPr>
              <a:t>Pattern</a:t>
            </a:r>
            <a:r>
              <a:rPr lang="en-US" altLang="ko-KR" sz="2400" dirty="0">
                <a:solidFill>
                  <a:srgbClr val="F5F5F5"/>
                </a:solidFill>
              </a:rPr>
              <a:t>’</a:t>
            </a:r>
            <a:r>
              <a:rPr lang="en-US" altLang="ko-KR" sz="2400" dirty="0">
                <a:solidFill>
                  <a:srgbClr val="F5F5F5"/>
                </a:solidFill>
                <a:latin typeface="Consolas" panose="020B0609020204030204" pitchFamily="49" charset="0"/>
              </a:rPr>
              <a:t>), /pattern/</a:t>
            </a:r>
          </a:p>
        </p:txBody>
      </p:sp>
      <p:sp>
        <p:nvSpPr>
          <p:cNvPr id="5" name="텍스트상자 4">
            <a:extLst>
              <a:ext uri="{FF2B5EF4-FFF2-40B4-BE49-F238E27FC236}">
                <a16:creationId xmlns:a16="http://schemas.microsoft.com/office/drawing/2014/main" id="{928838DA-4EF3-D44B-A5D7-39F4B18D4BD9}"/>
              </a:ext>
            </a:extLst>
          </p:cNvPr>
          <p:cNvSpPr txBox="1"/>
          <p:nvPr/>
        </p:nvSpPr>
        <p:spPr>
          <a:xfrm>
            <a:off x="1909176" y="6126887"/>
            <a:ext cx="8471513" cy="646331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정규 표현식은 거의 모든 언어와 텍스트 에디터에서 사용할 수 있습니다 </a:t>
            </a:r>
            <a:endParaRPr kumimoji="1" lang="en-US" altLang="ko-KR" dirty="0">
              <a:solidFill>
                <a:srgbClr val="FFFFFF"/>
              </a:solidFill>
            </a:endParaRPr>
          </a:p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단</a:t>
            </a:r>
            <a:r>
              <a:rPr kumimoji="1" lang="en-US" altLang="ko-KR" dirty="0">
                <a:solidFill>
                  <a:srgbClr val="FFFFFF"/>
                </a:solidFill>
              </a:rPr>
              <a:t>,</a:t>
            </a:r>
            <a:r>
              <a:rPr kumimoji="1" lang="ko-KR" altLang="en-US" dirty="0">
                <a:solidFill>
                  <a:srgbClr val="FFFFFF"/>
                </a:solidFill>
              </a:rPr>
              <a:t> </a:t>
            </a:r>
            <a:r>
              <a:rPr kumimoji="1" lang="en-US" altLang="ko-KR" dirty="0">
                <a:solidFill>
                  <a:srgbClr val="FFFFFF"/>
                </a:solidFill>
              </a:rPr>
              <a:t>C++</a:t>
            </a:r>
            <a:r>
              <a:rPr kumimoji="1" lang="ko-KR" altLang="en-US" dirty="0">
                <a:solidFill>
                  <a:srgbClr val="FFFFFF"/>
                </a:solidFill>
              </a:rPr>
              <a:t>의 경우는 </a:t>
            </a:r>
            <a:r>
              <a:rPr kumimoji="1" lang="en-US" altLang="ko-KR" dirty="0">
                <a:solidFill>
                  <a:srgbClr val="FFFFFF"/>
                </a:solidFill>
              </a:rPr>
              <a:t>C++ 11</a:t>
            </a:r>
            <a:r>
              <a:rPr kumimoji="1" lang="ko-KR" altLang="en-US" dirty="0">
                <a:solidFill>
                  <a:srgbClr val="FFFFFF"/>
                </a:solidFill>
              </a:rPr>
              <a:t> 표준부터 지원하므로 유의해야합니다</a:t>
            </a:r>
            <a:endParaRPr kumimoji="1" lang="en-US" altLang="ko-K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98232258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B37C2F5-E89D-4D38-B87B-86D255DE71D9}"/>
              </a:ext>
            </a:extLst>
          </p:cNvPr>
          <p:cNvSpPr txBox="1"/>
          <p:nvPr/>
        </p:nvSpPr>
        <p:spPr>
          <a:xfrm>
            <a:off x="520116" y="449303"/>
            <a:ext cx="112496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>
                <a:solidFill>
                  <a:schemeClr val="bg1"/>
                </a:solidFill>
              </a:rPr>
              <a:t>References</a:t>
            </a:r>
            <a:endParaRPr lang="ko-KR" altLang="en-US" sz="36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520115" y="1495425"/>
            <a:ext cx="11249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ko-KR" sz="2400" dirty="0">
                <a:solidFill>
                  <a:srgbClr val="F5F5F5"/>
                </a:solidFill>
                <a:latin typeface="Consolas" panose="020B0609020204030204" pitchFamily="49" charset="0"/>
              </a:rPr>
              <a:t>Regex Crossword (https://regexcrossword.com)</a:t>
            </a:r>
          </a:p>
        </p:txBody>
      </p:sp>
      <p:pic>
        <p:nvPicPr>
          <p:cNvPr id="3" name="그림 2">
            <a:extLst>
              <a:ext uri="{FF2B5EF4-FFF2-40B4-BE49-F238E27FC236}">
                <a16:creationId xmlns:a16="http://schemas.microsoft.com/office/drawing/2014/main" id="{838CBC26-B598-4063-A485-50727C6674C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14837" y="2777992"/>
            <a:ext cx="3362325" cy="34411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73819028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B37C2F5-E89D-4D38-B87B-86D255DE71D9}"/>
              </a:ext>
            </a:extLst>
          </p:cNvPr>
          <p:cNvSpPr txBox="1"/>
          <p:nvPr/>
        </p:nvSpPr>
        <p:spPr>
          <a:xfrm>
            <a:off x="520116" y="449303"/>
            <a:ext cx="1124963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ko-KR" sz="3600" dirty="0">
                <a:solidFill>
                  <a:schemeClr val="bg1"/>
                </a:solidFill>
              </a:rPr>
              <a:t>References</a:t>
            </a:r>
            <a:endParaRPr lang="ko-KR" altLang="en-US" sz="3600" dirty="0">
              <a:solidFill>
                <a:schemeClr val="bg1"/>
              </a:solidFill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520115" y="1495425"/>
            <a:ext cx="1124963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en-US" altLang="ko-KR" sz="2400" dirty="0" err="1">
                <a:solidFill>
                  <a:srgbClr val="F5F5F5"/>
                </a:solidFill>
                <a:latin typeface="Consolas" panose="020B0609020204030204" pitchFamily="49" charset="0"/>
              </a:rPr>
              <a:t>RegExr</a:t>
            </a:r>
            <a:r>
              <a:rPr lang="en-US" altLang="ko-KR" sz="2400" dirty="0">
                <a:solidFill>
                  <a:srgbClr val="F5F5F5"/>
                </a:solidFill>
                <a:latin typeface="Consolas" panose="020B0609020204030204" pitchFamily="49" charset="0"/>
              </a:rPr>
              <a:t> (https://regexr.com)</a:t>
            </a:r>
          </a:p>
        </p:txBody>
      </p:sp>
      <p:pic>
        <p:nvPicPr>
          <p:cNvPr id="5" name="그림 4">
            <a:extLst>
              <a:ext uri="{FF2B5EF4-FFF2-40B4-BE49-F238E27FC236}">
                <a16:creationId xmlns:a16="http://schemas.microsoft.com/office/drawing/2014/main" id="{7FA3DFAE-DD9A-4061-A56F-B6E9C811732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8494" y="2356881"/>
            <a:ext cx="5815012" cy="39330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4993237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B37C2F5-E89D-4D38-B87B-86D255DE71D9}"/>
              </a:ext>
            </a:extLst>
          </p:cNvPr>
          <p:cNvSpPr txBox="1"/>
          <p:nvPr/>
        </p:nvSpPr>
        <p:spPr>
          <a:xfrm>
            <a:off x="581025" y="952500"/>
            <a:ext cx="9258300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sz="4000" dirty="0">
              <a:solidFill>
                <a:schemeClr val="bg1"/>
              </a:solidFill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4043ABE-0174-473C-8388-ADFBBE35B7D1}"/>
              </a:ext>
            </a:extLst>
          </p:cNvPr>
          <p:cNvSpPr txBox="1"/>
          <p:nvPr/>
        </p:nvSpPr>
        <p:spPr>
          <a:xfrm>
            <a:off x="581025" y="1771650"/>
            <a:ext cx="9258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4E6AFAA-79C4-47F1-B2AD-0BE19A4505BA}"/>
              </a:ext>
            </a:extLst>
          </p:cNvPr>
          <p:cNvSpPr txBox="1"/>
          <p:nvPr/>
        </p:nvSpPr>
        <p:spPr>
          <a:xfrm>
            <a:off x="581025" y="2300704"/>
            <a:ext cx="92583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ko-KR" altLang="en-US" sz="2800" dirty="0">
              <a:solidFill>
                <a:schemeClr val="bg1"/>
              </a:solidFill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B5D6C1DA-F560-435D-B067-D5DB1BE4569D}"/>
              </a:ext>
            </a:extLst>
          </p:cNvPr>
          <p:cNvSpPr txBox="1"/>
          <p:nvPr/>
        </p:nvSpPr>
        <p:spPr>
          <a:xfrm>
            <a:off x="0" y="2823924"/>
            <a:ext cx="12192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3600" dirty="0">
                <a:solidFill>
                  <a:schemeClr val="bg1"/>
                </a:solidFill>
              </a:rPr>
              <a:t>감사합니다</a:t>
            </a:r>
            <a:endParaRPr lang="en-US" altLang="ko-KR" sz="3600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147272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B37C2F5-E89D-4D38-B87B-86D255DE71D9}"/>
              </a:ext>
            </a:extLst>
          </p:cNvPr>
          <p:cNvSpPr txBox="1"/>
          <p:nvPr/>
        </p:nvSpPr>
        <p:spPr>
          <a:xfrm>
            <a:off x="1" y="2397949"/>
            <a:ext cx="1219199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dirty="0">
                <a:solidFill>
                  <a:schemeClr val="bg1"/>
                </a:solidFill>
              </a:rPr>
              <a:t>AB</a:t>
            </a:r>
            <a:r>
              <a:rPr lang="ko-KR" altLang="en-US" sz="3200" dirty="0">
                <a:solidFill>
                  <a:schemeClr val="bg1"/>
                </a:solidFill>
              </a:rPr>
              <a:t>로 시작하고</a:t>
            </a:r>
            <a:endParaRPr lang="en-US" altLang="ko-KR" sz="3200" dirty="0">
              <a:solidFill>
                <a:schemeClr val="bg1"/>
              </a:solidFill>
            </a:endParaRPr>
          </a:p>
          <a:p>
            <a:pPr algn="ctr"/>
            <a:r>
              <a:rPr lang="ko-KR" altLang="en-US" sz="3200" dirty="0">
                <a:solidFill>
                  <a:schemeClr val="bg1"/>
                </a:solidFill>
              </a:rPr>
              <a:t>중간에 숫자가 들어가는데</a:t>
            </a:r>
            <a:endParaRPr lang="en-US" altLang="ko-KR" sz="3200" dirty="0">
              <a:solidFill>
                <a:schemeClr val="bg1"/>
              </a:solidFill>
            </a:endParaRPr>
          </a:p>
          <a:p>
            <a:pPr algn="ctr"/>
            <a:r>
              <a:rPr lang="ko-KR" altLang="en-US" sz="3200" dirty="0">
                <a:solidFill>
                  <a:schemeClr val="bg1"/>
                </a:solidFill>
              </a:rPr>
              <a:t>숫자는 최소 한자리</a:t>
            </a:r>
            <a:r>
              <a:rPr lang="en-US" altLang="ko-KR" sz="3200" dirty="0">
                <a:solidFill>
                  <a:schemeClr val="bg1"/>
                </a:solidFill>
              </a:rPr>
              <a:t>, </a:t>
            </a:r>
            <a:r>
              <a:rPr lang="ko-KR" altLang="en-US" sz="3200" dirty="0">
                <a:solidFill>
                  <a:schemeClr val="bg1"/>
                </a:solidFill>
              </a:rPr>
              <a:t>최대 </a:t>
            </a:r>
            <a:r>
              <a:rPr lang="ko-KR" altLang="en-US" sz="3200" dirty="0" err="1">
                <a:solidFill>
                  <a:schemeClr val="bg1"/>
                </a:solidFill>
              </a:rPr>
              <a:t>세자리이고</a:t>
            </a:r>
            <a:endParaRPr lang="en-US" altLang="ko-KR" sz="3200" dirty="0">
              <a:solidFill>
                <a:schemeClr val="bg1"/>
              </a:solidFill>
            </a:endParaRPr>
          </a:p>
          <a:p>
            <a:pPr algn="ctr"/>
            <a:r>
              <a:rPr lang="en-US" altLang="ko-KR" sz="3200" dirty="0">
                <a:solidFill>
                  <a:schemeClr val="bg1"/>
                </a:solidFill>
              </a:rPr>
              <a:t>Z</a:t>
            </a:r>
            <a:r>
              <a:rPr lang="ko-KR" altLang="en-US" sz="3200" dirty="0">
                <a:solidFill>
                  <a:schemeClr val="bg1"/>
                </a:solidFill>
              </a:rPr>
              <a:t>로 끝나는 문자열을 </a:t>
            </a:r>
            <a:r>
              <a:rPr lang="ko-KR" altLang="en-US" sz="3200" dirty="0" err="1">
                <a:solidFill>
                  <a:schemeClr val="bg1"/>
                </a:solidFill>
              </a:rPr>
              <a:t>찾고싶어요</a:t>
            </a:r>
            <a:endParaRPr lang="en-US" altLang="ko-KR" sz="3200" dirty="0">
              <a:solidFill>
                <a:schemeClr val="bg1"/>
              </a:solidFill>
            </a:endParaRPr>
          </a:p>
        </p:txBody>
      </p:sp>
      <p:sp>
        <p:nvSpPr>
          <p:cNvPr id="3" name="텍스트상자 2">
            <a:extLst>
              <a:ext uri="{FF2B5EF4-FFF2-40B4-BE49-F238E27FC236}">
                <a16:creationId xmlns:a16="http://schemas.microsoft.com/office/drawing/2014/main" id="{3166C31E-0491-E54D-95C0-025FF4CA316F}"/>
              </a:ext>
            </a:extLst>
          </p:cNvPr>
          <p:cNvSpPr txBox="1"/>
          <p:nvPr/>
        </p:nvSpPr>
        <p:spPr>
          <a:xfrm>
            <a:off x="1063832" y="5823118"/>
            <a:ext cx="10064337" cy="646331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그런데 만약</a:t>
            </a:r>
            <a:r>
              <a:rPr kumimoji="1" lang="en-US" altLang="ko-KR" dirty="0">
                <a:solidFill>
                  <a:srgbClr val="FFFFFF"/>
                </a:solidFill>
              </a:rPr>
              <a:t> KMP </a:t>
            </a:r>
            <a:r>
              <a:rPr kumimoji="1" lang="ko-KR" altLang="en-US" dirty="0">
                <a:solidFill>
                  <a:srgbClr val="FFFFFF"/>
                </a:solidFill>
              </a:rPr>
              <a:t>같은 기존의 문자열 검색 알고리즘을 사용해서</a:t>
            </a:r>
            <a:endParaRPr kumimoji="1" lang="en-US" altLang="ko-KR" dirty="0">
              <a:solidFill>
                <a:srgbClr val="FFFFFF"/>
              </a:solidFill>
            </a:endParaRPr>
          </a:p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이런 조건에 맞는 문자열을 찾아야 한다면 이건 꽤 까다롭고 어려운 문제가 될것입니다</a:t>
            </a:r>
          </a:p>
        </p:txBody>
      </p:sp>
    </p:spTree>
    <p:extLst>
      <p:ext uri="{BB962C8B-B14F-4D97-AF65-F5344CB8AC3E}">
        <p14:creationId xmlns:p14="http://schemas.microsoft.com/office/powerpoint/2010/main" val="366163432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B37C2F5-E89D-4D38-B87B-86D255DE71D9}"/>
              </a:ext>
            </a:extLst>
          </p:cNvPr>
          <p:cNvSpPr txBox="1"/>
          <p:nvPr/>
        </p:nvSpPr>
        <p:spPr>
          <a:xfrm>
            <a:off x="1" y="3075057"/>
            <a:ext cx="12191999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dirty="0">
                <a:solidFill>
                  <a:schemeClr val="bg1"/>
                </a:solidFill>
              </a:rPr>
              <a:t>조금 더 좋은 패턴 매칭</a:t>
            </a:r>
          </a:p>
        </p:txBody>
      </p:sp>
      <p:sp>
        <p:nvSpPr>
          <p:cNvPr id="3" name="텍스트상자 2">
            <a:extLst>
              <a:ext uri="{FF2B5EF4-FFF2-40B4-BE49-F238E27FC236}">
                <a16:creationId xmlns:a16="http://schemas.microsoft.com/office/drawing/2014/main" id="{DF1CD815-3524-FA48-A6A5-163225B10593}"/>
              </a:ext>
            </a:extLst>
          </p:cNvPr>
          <p:cNvSpPr txBox="1"/>
          <p:nvPr/>
        </p:nvSpPr>
        <p:spPr>
          <a:xfrm>
            <a:off x="1242457" y="5961617"/>
            <a:ext cx="9707087" cy="369332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그래서 이런 문제를 해결하기위해 우리는 더 고급스럽게 패턴을 매칭해줄 방법이 필요합니다</a:t>
            </a:r>
            <a:endParaRPr kumimoji="1" lang="en-US" altLang="ko-K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896827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B37C2F5-E89D-4D38-B87B-86D255DE71D9}"/>
              </a:ext>
            </a:extLst>
          </p:cNvPr>
          <p:cNvSpPr txBox="1"/>
          <p:nvPr/>
        </p:nvSpPr>
        <p:spPr>
          <a:xfrm>
            <a:off x="0" y="3075057"/>
            <a:ext cx="12192000" cy="984885"/>
          </a:xfrm>
          <a:prstGeom prst="rect">
            <a:avLst/>
          </a:prstGeom>
          <a:solidFill>
            <a:srgbClr val="FFFFFF"/>
          </a:solidFill>
        </p:spPr>
        <p:txBody>
          <a:bodyPr wrap="square" rtlCol="0">
            <a:spAutoFit/>
          </a:bodyPr>
          <a:lstStyle/>
          <a:p>
            <a:pPr algn="ctr"/>
            <a:r>
              <a:rPr lang="ko-KR" altLang="en-US" sz="4000" dirty="0">
                <a:solidFill>
                  <a:srgbClr val="2A292F"/>
                </a:solidFill>
              </a:rPr>
              <a:t>정규 표현식</a:t>
            </a:r>
            <a:br>
              <a:rPr lang="en-US" altLang="ko-KR" sz="4000" dirty="0">
                <a:solidFill>
                  <a:srgbClr val="2A292F"/>
                </a:solidFill>
              </a:rPr>
            </a:br>
            <a:r>
              <a:rPr lang="en-US" altLang="ko-KR" spc="-150" dirty="0">
                <a:solidFill>
                  <a:srgbClr val="2A292F"/>
                </a:solidFill>
              </a:rPr>
              <a:t>Regular</a:t>
            </a:r>
            <a:r>
              <a:rPr lang="ko-KR" altLang="en-US" spc="-150" dirty="0">
                <a:solidFill>
                  <a:srgbClr val="2A292F"/>
                </a:solidFill>
              </a:rPr>
              <a:t> </a:t>
            </a:r>
            <a:r>
              <a:rPr lang="en-US" altLang="ko-KR" spc="-150" dirty="0">
                <a:solidFill>
                  <a:srgbClr val="2A292F"/>
                </a:solidFill>
              </a:rPr>
              <a:t>Expression</a:t>
            </a:r>
            <a:endParaRPr lang="ko-KR" altLang="en-US" spc="-150" dirty="0">
              <a:solidFill>
                <a:srgbClr val="2A292F"/>
              </a:solidFill>
            </a:endParaRPr>
          </a:p>
        </p:txBody>
      </p:sp>
      <p:sp>
        <p:nvSpPr>
          <p:cNvPr id="3" name="텍스트상자 2">
            <a:extLst>
              <a:ext uri="{FF2B5EF4-FFF2-40B4-BE49-F238E27FC236}">
                <a16:creationId xmlns:a16="http://schemas.microsoft.com/office/drawing/2014/main" id="{69B20C48-2915-DC47-9BB5-8B6F486B4861}"/>
              </a:ext>
            </a:extLst>
          </p:cNvPr>
          <p:cNvSpPr txBox="1"/>
          <p:nvPr/>
        </p:nvSpPr>
        <p:spPr>
          <a:xfrm>
            <a:off x="4662798" y="5961617"/>
            <a:ext cx="2866405" cy="369332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바로 정규 표현식입니다</a:t>
            </a:r>
            <a:endParaRPr kumimoji="1" lang="en-US" altLang="ko-K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3666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:a16="http://schemas.microsoft.com/office/drawing/2014/main" id="{1B37C2F5-E89D-4D38-B87B-86D255DE71D9}"/>
              </a:ext>
            </a:extLst>
          </p:cNvPr>
          <p:cNvSpPr txBox="1"/>
          <p:nvPr/>
        </p:nvSpPr>
        <p:spPr>
          <a:xfrm>
            <a:off x="1" y="2397949"/>
            <a:ext cx="12191999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200" dirty="0">
                <a:solidFill>
                  <a:schemeClr val="bg1"/>
                </a:solidFill>
              </a:rPr>
              <a:t>AB</a:t>
            </a:r>
            <a:r>
              <a:rPr lang="ko-KR" altLang="en-US" sz="3200" dirty="0">
                <a:solidFill>
                  <a:schemeClr val="bg1"/>
                </a:solidFill>
              </a:rPr>
              <a:t>로 시작하고</a:t>
            </a:r>
            <a:endParaRPr lang="en-US" altLang="ko-KR" sz="3200" dirty="0">
              <a:solidFill>
                <a:schemeClr val="bg1"/>
              </a:solidFill>
            </a:endParaRPr>
          </a:p>
          <a:p>
            <a:pPr algn="ctr"/>
            <a:r>
              <a:rPr lang="ko-KR" altLang="en-US" sz="3200" dirty="0">
                <a:solidFill>
                  <a:schemeClr val="bg1"/>
                </a:solidFill>
              </a:rPr>
              <a:t>중간에 숫자가 들어가는데</a:t>
            </a:r>
            <a:endParaRPr lang="en-US" altLang="ko-KR" sz="3200" dirty="0">
              <a:solidFill>
                <a:schemeClr val="bg1"/>
              </a:solidFill>
            </a:endParaRPr>
          </a:p>
          <a:p>
            <a:pPr algn="ctr"/>
            <a:r>
              <a:rPr lang="ko-KR" altLang="en-US" sz="3200" dirty="0">
                <a:solidFill>
                  <a:schemeClr val="bg1"/>
                </a:solidFill>
              </a:rPr>
              <a:t>숫자는 최소 한자리</a:t>
            </a:r>
            <a:r>
              <a:rPr lang="en-US" altLang="ko-KR" sz="3200" dirty="0">
                <a:solidFill>
                  <a:schemeClr val="bg1"/>
                </a:solidFill>
              </a:rPr>
              <a:t>, </a:t>
            </a:r>
            <a:r>
              <a:rPr lang="ko-KR" altLang="en-US" sz="3200" dirty="0">
                <a:solidFill>
                  <a:schemeClr val="bg1"/>
                </a:solidFill>
              </a:rPr>
              <a:t>최대 </a:t>
            </a:r>
            <a:r>
              <a:rPr lang="ko-KR" altLang="en-US" sz="3200" dirty="0" err="1">
                <a:solidFill>
                  <a:schemeClr val="bg1"/>
                </a:solidFill>
              </a:rPr>
              <a:t>세자리이고</a:t>
            </a:r>
            <a:endParaRPr lang="en-US" altLang="ko-KR" sz="3200" dirty="0">
              <a:solidFill>
                <a:schemeClr val="bg1"/>
              </a:solidFill>
            </a:endParaRPr>
          </a:p>
          <a:p>
            <a:pPr algn="ctr"/>
            <a:r>
              <a:rPr lang="en-US" altLang="ko-KR" sz="3200" dirty="0">
                <a:solidFill>
                  <a:schemeClr val="bg1"/>
                </a:solidFill>
              </a:rPr>
              <a:t>Z</a:t>
            </a:r>
            <a:r>
              <a:rPr lang="ko-KR" altLang="en-US" sz="3200" dirty="0">
                <a:solidFill>
                  <a:schemeClr val="bg1"/>
                </a:solidFill>
              </a:rPr>
              <a:t>로 끝나는 문자열을 </a:t>
            </a:r>
            <a:r>
              <a:rPr lang="ko-KR" altLang="en-US" sz="3200" dirty="0" err="1">
                <a:solidFill>
                  <a:schemeClr val="bg1"/>
                </a:solidFill>
              </a:rPr>
              <a:t>찾고싶어요</a:t>
            </a:r>
            <a:endParaRPr lang="en-US" altLang="ko-KR" sz="3200" dirty="0">
              <a:solidFill>
                <a:schemeClr val="bg1"/>
              </a:solidFill>
            </a:endParaRPr>
          </a:p>
        </p:txBody>
      </p:sp>
      <p:sp>
        <p:nvSpPr>
          <p:cNvPr id="3" name="텍스트상자 2">
            <a:extLst>
              <a:ext uri="{FF2B5EF4-FFF2-40B4-BE49-F238E27FC236}">
                <a16:creationId xmlns:a16="http://schemas.microsoft.com/office/drawing/2014/main" id="{A779C9EC-6C7E-0940-B780-F766E7BAA3EF}"/>
              </a:ext>
            </a:extLst>
          </p:cNvPr>
          <p:cNvSpPr txBox="1"/>
          <p:nvPr/>
        </p:nvSpPr>
        <p:spPr>
          <a:xfrm>
            <a:off x="3457576" y="5961617"/>
            <a:ext cx="5276849" cy="369332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그럼 이 문제를 정규 표현식으로 한번 풀어볼게요</a:t>
            </a:r>
            <a:endParaRPr kumimoji="1" lang="en-US" altLang="ko-K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6961290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>
            <a:extLst>
              <a:ext uri="{FF2B5EF4-FFF2-40B4-BE49-F238E27FC236}">
                <a16:creationId xmlns:a16="http://schemas.microsoft.com/office/drawing/2014/main" id="{0222DC54-F6F4-4797-BE5C-50C2E947649B}"/>
              </a:ext>
            </a:extLst>
          </p:cNvPr>
          <p:cNvSpPr txBox="1"/>
          <p:nvPr/>
        </p:nvSpPr>
        <p:spPr>
          <a:xfrm>
            <a:off x="1" y="2552161"/>
            <a:ext cx="12192000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3800" dirty="0">
                <a:solidFill>
                  <a:srgbClr val="F5F5F5"/>
                </a:solidFill>
                <a:latin typeface="Consolas" panose="020B0609020204030204" pitchFamily="49" charset="0"/>
              </a:rPr>
              <a:t>^AB\d{1,3}Z$</a:t>
            </a:r>
          </a:p>
        </p:txBody>
      </p:sp>
      <p:sp>
        <p:nvSpPr>
          <p:cNvPr id="3" name="텍스트상자 2">
            <a:extLst>
              <a:ext uri="{FF2B5EF4-FFF2-40B4-BE49-F238E27FC236}">
                <a16:creationId xmlns:a16="http://schemas.microsoft.com/office/drawing/2014/main" id="{2DD2324E-44C9-5742-A798-2CA367156133}"/>
              </a:ext>
            </a:extLst>
          </p:cNvPr>
          <p:cNvSpPr txBox="1"/>
          <p:nvPr/>
        </p:nvSpPr>
        <p:spPr>
          <a:xfrm>
            <a:off x="1744560" y="5823118"/>
            <a:ext cx="8702881" cy="646331"/>
          </a:xfrm>
          <a:prstGeom prst="rect">
            <a:avLst/>
          </a:prstGeom>
          <a:solidFill>
            <a:schemeClr val="bg1">
              <a:alpha val="12000"/>
            </a:schemeClr>
          </a:solidFill>
        </p:spPr>
        <p:txBody>
          <a:bodyPr wrap="square" rtlCol="0" anchor="ctr" anchorCtr="0">
            <a:spAutoFit/>
          </a:bodyPr>
          <a:lstStyle/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방금 그 문제는 이와 같은 패턴으로 쉽게 해결할 수 있습니다</a:t>
            </a:r>
            <a:endParaRPr kumimoji="1" lang="en-US" altLang="ko-KR" dirty="0">
              <a:solidFill>
                <a:srgbClr val="FFFFFF"/>
              </a:solidFill>
            </a:endParaRPr>
          </a:p>
          <a:p>
            <a:pPr algn="ctr"/>
            <a:r>
              <a:rPr kumimoji="1" lang="ko-KR" altLang="en-US" dirty="0">
                <a:solidFill>
                  <a:srgbClr val="FFFFFF"/>
                </a:solidFill>
              </a:rPr>
              <a:t>이렇게 짧은 식이 어떻게 문제에서 요구하는 패턴을 찾는지 한번 살펴보겠습니다</a:t>
            </a:r>
            <a:endParaRPr kumimoji="1" lang="en-US" altLang="ko-KR" dirty="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7527231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1369</TotalTime>
  <Words>1748</Words>
  <Application>Microsoft Macintosh PowerPoint</Application>
  <PresentationFormat>와이드스크린</PresentationFormat>
  <Paragraphs>241</Paragraphs>
  <Slides>45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3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45</vt:i4>
      </vt:variant>
    </vt:vector>
  </HeadingPairs>
  <TitlesOfParts>
    <vt:vector size="49" baseType="lpstr">
      <vt:lpstr>Arial</vt:lpstr>
      <vt:lpstr>맑은 고딕</vt:lpstr>
      <vt:lpstr>Consolas</vt:lpstr>
      <vt:lpstr>Office 테마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  <vt:lpstr>PowerPoint 프레젠테이션</vt:lpstr>
    </vt:vector>
  </TitlesOfParts>
  <LinksUpToDate>false</LinksUpToDate>
  <SharedDoc>false</SharedDoc>
  <HyperlinksChanged>false</HyperlinksChanged>
  <AppVersion>16.0010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이창희</dc:creator>
  <cp:lastModifiedBy>이창희</cp:lastModifiedBy>
  <cp:revision>97</cp:revision>
  <dcterms:created xsi:type="dcterms:W3CDTF">2018-12-21T09:40:00Z</dcterms:created>
  <dcterms:modified xsi:type="dcterms:W3CDTF">2018-12-29T16:24:10Z</dcterms:modified>
</cp:coreProperties>
</file>