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541" r:id="rId2"/>
    <p:sldId id="542" r:id="rId3"/>
    <p:sldId id="557" r:id="rId4"/>
    <p:sldId id="545" r:id="rId5"/>
    <p:sldId id="547" r:id="rId6"/>
    <p:sldId id="548" r:id="rId7"/>
    <p:sldId id="549" r:id="rId8"/>
    <p:sldId id="550" r:id="rId9"/>
    <p:sldId id="558" r:id="rId10"/>
    <p:sldId id="551" r:id="rId11"/>
    <p:sldId id="552" r:id="rId12"/>
    <p:sldId id="559" r:id="rId13"/>
    <p:sldId id="553" r:id="rId14"/>
    <p:sldId id="554" r:id="rId15"/>
    <p:sldId id="555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56" r:id="rId27"/>
    <p:sldId id="546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51" autoAdjust="0"/>
  </p:normalViewPr>
  <p:slideViewPr>
    <p:cSldViewPr>
      <p:cViewPr varScale="1">
        <p:scale>
          <a:sx n="75" d="100"/>
          <a:sy n="75" d="100"/>
        </p:scale>
        <p:origin x="165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29DF-124E-47C2-9715-D502C0AE1467}" type="datetimeFigureOut">
              <a:rPr lang="ko-KR" altLang="en-US" smtClean="0"/>
              <a:t>2019-02-04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78A9-A0D8-4812-809A-5944EFF93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92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데이터를 표현하는 방법에는 여러가지 방법이 있다</a:t>
            </a:r>
            <a:r>
              <a:rPr lang="en-US" altLang="ko-KR" dirty="0"/>
              <a:t>. </a:t>
            </a:r>
            <a:r>
              <a:rPr lang="ko-KR" altLang="en-US" dirty="0"/>
              <a:t>다음과 같은 두 수열을 살펴보았을 때</a:t>
            </a:r>
            <a:r>
              <a:rPr lang="en-US" altLang="ko-KR" dirty="0"/>
              <a:t>, </a:t>
            </a:r>
            <a:r>
              <a:rPr lang="ko-KR" altLang="en-US" dirty="0"/>
              <a:t>첫번째 수열과 두번째 수열중 어떤 것이 이해하고 저장하는데 적은 자원이 들까</a:t>
            </a:r>
            <a:r>
              <a:rPr lang="en-US" altLang="ko-KR" dirty="0"/>
              <a:t>? </a:t>
            </a:r>
            <a:r>
              <a:rPr lang="ko-KR" altLang="en-US" dirty="0"/>
              <a:t>얼핏 보면 첫번째 수열이 더 짧으므로 적은 자원을 차지할것 같지만 두번째 수열을 살펴보면 짝수일경우 </a:t>
            </a:r>
            <a:r>
              <a:rPr lang="en-US" altLang="ko-KR" dirty="0"/>
              <a:t>2</a:t>
            </a:r>
            <a:r>
              <a:rPr lang="ko-KR" altLang="en-US" dirty="0"/>
              <a:t>로 나누고 홀수일경우 </a:t>
            </a:r>
            <a:r>
              <a:rPr lang="en-US" altLang="ko-KR" dirty="0"/>
              <a:t>3</a:t>
            </a:r>
            <a:r>
              <a:rPr lang="ko-KR" altLang="en-US" dirty="0"/>
              <a:t>을 곱한다음 </a:t>
            </a:r>
            <a:r>
              <a:rPr lang="en-US" altLang="ko-KR" dirty="0"/>
              <a:t>1</a:t>
            </a:r>
            <a:r>
              <a:rPr lang="ko-KR" altLang="en-US" dirty="0"/>
              <a:t>을 더한 것임을 알 수가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다시 말해</a:t>
            </a:r>
            <a:r>
              <a:rPr lang="en-US" altLang="ko-KR" dirty="0"/>
              <a:t>, </a:t>
            </a:r>
            <a:r>
              <a:rPr lang="ko-KR" altLang="en-US" dirty="0"/>
              <a:t>두번째 수열은 좀더 복잡해 보이지만 이것을 효율적으로 표현하는 데이터의 표현 방법이 있음을 알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메모리</a:t>
            </a:r>
            <a:r>
              <a:rPr lang="en-US" altLang="ko-KR" dirty="0"/>
              <a:t>, </a:t>
            </a:r>
            <a:r>
              <a:rPr lang="ko-KR" altLang="en-US" dirty="0"/>
              <a:t>인식</a:t>
            </a:r>
            <a:r>
              <a:rPr lang="en-US" altLang="ko-KR" dirty="0"/>
              <a:t>, </a:t>
            </a:r>
            <a:r>
              <a:rPr lang="ko-KR" altLang="en-US" dirty="0"/>
              <a:t>패턴매칭에 관한 연구는 오래전부터 일어났는데 </a:t>
            </a:r>
            <a:r>
              <a:rPr lang="en-US" altLang="ko-KR" dirty="0"/>
              <a:t>1973</a:t>
            </a:r>
            <a:r>
              <a:rPr lang="ko-KR" altLang="en-US" dirty="0"/>
              <a:t>년 </a:t>
            </a:r>
            <a:r>
              <a:rPr lang="en-US" altLang="ko-KR" dirty="0" err="1"/>
              <a:t>W.Chase</a:t>
            </a:r>
            <a:r>
              <a:rPr lang="ko-KR" altLang="en-US" dirty="0"/>
              <a:t>와 </a:t>
            </a:r>
            <a:r>
              <a:rPr lang="en-US" altLang="ko-KR" dirty="0" err="1"/>
              <a:t>H.Simon</a:t>
            </a:r>
            <a:r>
              <a:rPr lang="ko-KR" altLang="en-US" dirty="0"/>
              <a:t>이 연구한 바에 따르면 숙련된 체스플레이어는 </a:t>
            </a:r>
            <a:r>
              <a:rPr lang="en-US" altLang="ko-KR" dirty="0"/>
              <a:t>5</a:t>
            </a:r>
            <a:r>
              <a:rPr lang="ko-KR" altLang="en-US" dirty="0"/>
              <a:t>초정도의 시간안에 판 전체를 외울 수가 있다</a:t>
            </a:r>
            <a:r>
              <a:rPr lang="en-US" altLang="ko-KR" dirty="0"/>
              <a:t>. </a:t>
            </a:r>
            <a:r>
              <a:rPr lang="ko-KR" altLang="en-US" dirty="0"/>
              <a:t>이는 그들이 다른이보다 뛰어난 기억력을 가진것이 아니라 체스판의 구조가 무작위로 배열된 것이 아닌이상 일정 패턴에 의해 움직인 결과만을 보여주기 떄문이다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97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어쨌거나</a:t>
            </a:r>
            <a:r>
              <a:rPr lang="en-US" altLang="ko-KR" dirty="0"/>
              <a:t>, </a:t>
            </a:r>
            <a:r>
              <a:rPr lang="ko-KR" altLang="en-US" dirty="0"/>
              <a:t>오토인코더는 항상 훈련데이터를 그대로외워 출력할 수 있는 위험성을 가지고 있다</a:t>
            </a:r>
            <a:r>
              <a:rPr lang="en-US" altLang="ko-KR" dirty="0"/>
              <a:t>. Pascal Vincent</a:t>
            </a:r>
            <a:r>
              <a:rPr lang="ko-KR" altLang="en-US" dirty="0"/>
              <a:t>가 제안한 </a:t>
            </a:r>
            <a:r>
              <a:rPr lang="en-US" altLang="ko-KR" dirty="0"/>
              <a:t>denoising</a:t>
            </a:r>
            <a:r>
              <a:rPr lang="ko-KR" altLang="en-US" dirty="0"/>
              <a:t>모델은 입력되는 데이터에 </a:t>
            </a:r>
            <a:r>
              <a:rPr lang="en-US" altLang="ko-KR" dirty="0"/>
              <a:t>noise</a:t>
            </a:r>
            <a:r>
              <a:rPr lang="ko-KR" altLang="en-US" dirty="0"/>
              <a:t>를 고의적으로 추가하였을때</a:t>
            </a:r>
            <a:r>
              <a:rPr lang="en-US" altLang="ko-KR" dirty="0"/>
              <a:t>, </a:t>
            </a:r>
            <a:r>
              <a:rPr lang="ko-KR" altLang="en-US" dirty="0"/>
              <a:t>이러한 노이즈를 제거하고 원래의 데이터를 </a:t>
            </a:r>
            <a:r>
              <a:rPr lang="en-US" altLang="ko-KR" dirty="0"/>
              <a:t>extraction</a:t>
            </a:r>
            <a:r>
              <a:rPr lang="ko-KR" altLang="en-US" dirty="0"/>
              <a:t>하는 모델이다</a:t>
            </a:r>
            <a:r>
              <a:rPr lang="en-US" altLang="ko-KR" dirty="0"/>
              <a:t>. </a:t>
            </a:r>
            <a:r>
              <a:rPr lang="ko-KR" altLang="en-US" dirty="0"/>
              <a:t>오토인코더에서는 </a:t>
            </a:r>
            <a:r>
              <a:rPr lang="en-US" altLang="ko-KR" dirty="0"/>
              <a:t>input data</a:t>
            </a:r>
            <a:r>
              <a:rPr lang="ko-KR" altLang="en-US" dirty="0"/>
              <a:t>에 </a:t>
            </a:r>
            <a:r>
              <a:rPr lang="en-US" altLang="ko-KR" dirty="0"/>
              <a:t>random</a:t>
            </a:r>
            <a:r>
              <a:rPr lang="ko-KR" altLang="en-US" dirty="0"/>
              <a:t>한 </a:t>
            </a:r>
            <a:r>
              <a:rPr lang="en-US" altLang="ko-KR" dirty="0"/>
              <a:t>noise</a:t>
            </a:r>
            <a:r>
              <a:rPr lang="ko-KR" altLang="en-US" dirty="0"/>
              <a:t>를 추가하고 복원되는 데이터가 </a:t>
            </a:r>
            <a:r>
              <a:rPr lang="en-US" altLang="ko-KR" dirty="0"/>
              <a:t>pure input</a:t>
            </a:r>
            <a:r>
              <a:rPr lang="ko-KR" altLang="en-US" dirty="0"/>
              <a:t>과 닮은지를 학습하는 방향으로 활용된다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계산상의 느낌으로는 쉬운 패턴을 외우지 못하도록 고의적으로 방해하는 것으로 느껴진다</a:t>
            </a:r>
            <a:r>
              <a:rPr lang="en-US" altLang="ko-KR" dirty="0"/>
              <a:t>. </a:t>
            </a:r>
            <a:r>
              <a:rPr lang="ko-KR" altLang="en-US" dirty="0"/>
              <a:t>우리가 안개 속에서 운전을 한다고 가정하자</a:t>
            </a:r>
            <a:r>
              <a:rPr lang="en-US" altLang="ko-KR" dirty="0"/>
              <a:t>. </a:t>
            </a:r>
            <a:r>
              <a:rPr lang="ko-KR" altLang="en-US" dirty="0"/>
              <a:t>만약</a:t>
            </a:r>
            <a:r>
              <a:rPr lang="en-US" altLang="ko-KR" dirty="0"/>
              <a:t>, </a:t>
            </a:r>
            <a:r>
              <a:rPr lang="ko-KR" altLang="en-US" dirty="0"/>
              <a:t>안개 속에서 사람의 형체가 나타나게 되면</a:t>
            </a:r>
            <a:r>
              <a:rPr lang="en-US" altLang="ko-KR" dirty="0"/>
              <a:t>, </a:t>
            </a:r>
            <a:r>
              <a:rPr lang="ko-KR" altLang="en-US" dirty="0"/>
              <a:t>우리의 시각은 자동적으로 사람의 모양을 인지해서 차량을 정지하거나 서행한다</a:t>
            </a:r>
            <a:r>
              <a:rPr lang="en-US" altLang="ko-KR" dirty="0"/>
              <a:t>. </a:t>
            </a:r>
            <a:r>
              <a:rPr lang="ko-KR" altLang="en-US" dirty="0"/>
              <a:t>이와 마찬가지이다</a:t>
            </a:r>
            <a:r>
              <a:rPr lang="en-US" altLang="ko-KR" dirty="0"/>
              <a:t>, </a:t>
            </a:r>
            <a:r>
              <a:rPr lang="ko-KR" altLang="en-US" dirty="0"/>
              <a:t>노이즈 된 데이터라 하더라도 노이즈 속에는 사람의 물체를 나타내주는 상호 종속적인 인풋데이터들이 존재한다</a:t>
            </a:r>
            <a:r>
              <a:rPr lang="en-US" altLang="ko-KR" dirty="0"/>
              <a:t>. </a:t>
            </a:r>
            <a:r>
              <a:rPr lang="ko-KR" altLang="en-US" dirty="0"/>
              <a:t>사람을 인지함에 있어</a:t>
            </a:r>
            <a:r>
              <a:rPr lang="en-US" altLang="ko-KR" dirty="0"/>
              <a:t>, </a:t>
            </a:r>
            <a:r>
              <a:rPr lang="ko-KR" altLang="en-US" dirty="0"/>
              <a:t>우리는 사람의 모양</a:t>
            </a:r>
            <a:r>
              <a:rPr lang="en-US" altLang="ko-KR" dirty="0"/>
              <a:t>(modalities) </a:t>
            </a:r>
            <a:r>
              <a:rPr lang="ko-KR" altLang="en-US" dirty="0"/>
              <a:t>을 어떤 종속적인 데이터 속에서 </a:t>
            </a:r>
            <a:r>
              <a:rPr lang="en-US" altLang="ko-KR" dirty="0"/>
              <a:t>stable </a:t>
            </a:r>
            <a:r>
              <a:rPr lang="ko-KR" altLang="en-US" dirty="0"/>
              <a:t>한 구조로 뽑아낸다</a:t>
            </a:r>
            <a:r>
              <a:rPr lang="en-US" altLang="ko-KR" dirty="0"/>
              <a:t>. </a:t>
            </a:r>
            <a:r>
              <a:rPr lang="ko-KR" altLang="en-US" dirty="0"/>
              <a:t>그리고 이러한 </a:t>
            </a:r>
            <a:r>
              <a:rPr lang="en-US" altLang="ko-KR" dirty="0"/>
              <a:t>Modalities </a:t>
            </a:r>
            <a:r>
              <a:rPr lang="ko-KR" altLang="en-US" dirty="0"/>
              <a:t>는 특정 인풋벡터의 </a:t>
            </a:r>
            <a:r>
              <a:rPr lang="en-US" altLang="ko-KR" dirty="0"/>
              <a:t>combination </a:t>
            </a:r>
            <a:r>
              <a:rPr lang="ko-KR" altLang="en-US" dirty="0"/>
              <a:t>으로 존재할 가능성이 높다</a:t>
            </a:r>
            <a:r>
              <a:rPr lang="en-US" altLang="ko-KR" dirty="0"/>
              <a:t>. </a:t>
            </a:r>
            <a:r>
              <a:rPr lang="ko-KR" altLang="en-US" dirty="0"/>
              <a:t>이러한 모티브에 의해 탄생한 것이 </a:t>
            </a:r>
            <a:r>
              <a:rPr lang="en-US" altLang="ko-KR" dirty="0"/>
              <a:t>Denoising </a:t>
            </a:r>
            <a:r>
              <a:rPr lang="en-US" altLang="ko-KR" dirty="0" err="1"/>
              <a:t>AutoEncoder</a:t>
            </a:r>
            <a:r>
              <a:rPr lang="en-US" altLang="ko-KR" dirty="0"/>
              <a:t> 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0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</a:t>
            </a:r>
            <a:r>
              <a:rPr lang="ko-KR" altLang="en-US" dirty="0"/>
              <a:t>햇은 </a:t>
            </a:r>
            <a:r>
              <a:rPr lang="en-US" altLang="ko-KR" dirty="0"/>
              <a:t>noise</a:t>
            </a:r>
            <a:r>
              <a:rPr lang="ko-KR" altLang="en-US" dirty="0"/>
              <a:t>가 추가된 입력값이다</a:t>
            </a:r>
            <a:r>
              <a:rPr lang="en-US" altLang="ko-KR" dirty="0"/>
              <a:t>. </a:t>
            </a:r>
            <a:r>
              <a:rPr lang="ko-KR" altLang="en-US" dirty="0"/>
              <a:t>뉴럴네트워크에 노이즈 인풋을 넣어 출력된 값을 원래 </a:t>
            </a:r>
            <a:r>
              <a:rPr lang="en-US" altLang="ko-KR" dirty="0"/>
              <a:t>pure input</a:t>
            </a:r>
            <a:r>
              <a:rPr lang="ko-KR" altLang="en-US" dirty="0"/>
              <a:t>과 비교하는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48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Variational Autoencoder</a:t>
            </a:r>
            <a:r>
              <a:rPr lang="ko-KR" altLang="en-US" dirty="0"/>
              <a:t>는 일종의 </a:t>
            </a:r>
            <a:r>
              <a:rPr lang="en-US" altLang="ko-KR" dirty="0"/>
              <a:t>Generative model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위의 그림은 </a:t>
            </a:r>
            <a:r>
              <a:rPr lang="en-US" altLang="ko-KR" dirty="0" err="1"/>
              <a:t>vae</a:t>
            </a:r>
            <a:r>
              <a:rPr lang="ko-KR" altLang="en-US" dirty="0"/>
              <a:t>의 </a:t>
            </a:r>
            <a:r>
              <a:rPr lang="en-US" altLang="ko-KR" dirty="0"/>
              <a:t>graphical model </a:t>
            </a:r>
            <a:r>
              <a:rPr lang="ko-KR" altLang="en-US" dirty="0"/>
              <a:t>표현이다</a:t>
            </a:r>
            <a:r>
              <a:rPr lang="en-US" altLang="ko-KR" dirty="0"/>
              <a:t>. Z</a:t>
            </a:r>
            <a:r>
              <a:rPr lang="ko-KR" altLang="en-US" dirty="0"/>
              <a:t>는 </a:t>
            </a:r>
            <a:r>
              <a:rPr lang="en-US" altLang="ko-KR" dirty="0"/>
              <a:t>latent variable</a:t>
            </a:r>
            <a:r>
              <a:rPr lang="ko-KR" altLang="en-US" dirty="0"/>
              <a:t>로써 우리가 가진 데이터셋 </a:t>
            </a:r>
            <a:r>
              <a:rPr lang="en-US" altLang="ko-KR" dirty="0"/>
              <a:t>x</a:t>
            </a:r>
            <a:r>
              <a:rPr lang="ko-KR" altLang="en-US" dirty="0"/>
              <a:t>를 잘 표현할 수 있는 관측되지 않은 변수이고</a:t>
            </a:r>
            <a:r>
              <a:rPr lang="en-US" altLang="ko-KR" dirty="0"/>
              <a:t>, x</a:t>
            </a:r>
            <a:r>
              <a:rPr lang="ko-KR" altLang="en-US" dirty="0"/>
              <a:t>는 우리가 가진 데이터셋 혹은 </a:t>
            </a:r>
            <a:r>
              <a:rPr lang="en-US" altLang="ko-KR" dirty="0" err="1"/>
              <a:t>vae</a:t>
            </a:r>
            <a:r>
              <a:rPr lang="ko-KR" altLang="en-US" dirty="0"/>
              <a:t>가 출력하여 생성되는 데이터를 의미한다</a:t>
            </a:r>
            <a:r>
              <a:rPr lang="en-US" altLang="ko-KR" dirty="0"/>
              <a:t>. N</a:t>
            </a:r>
            <a:r>
              <a:rPr lang="ko-KR" altLang="en-US" dirty="0"/>
              <a:t>개의 </a:t>
            </a:r>
            <a:r>
              <a:rPr lang="en-US" altLang="ko-KR" dirty="0"/>
              <a:t>data point</a:t>
            </a:r>
            <a:r>
              <a:rPr lang="ko-KR" altLang="en-US" dirty="0"/>
              <a:t>에 대해</a:t>
            </a:r>
            <a:r>
              <a:rPr lang="en-US" altLang="ko-KR" dirty="0"/>
              <a:t>, </a:t>
            </a:r>
            <a:r>
              <a:rPr lang="ko-KR" altLang="en-US" dirty="0"/>
              <a:t>실선은 </a:t>
            </a:r>
            <a:r>
              <a:rPr lang="en-US" altLang="ko-KR" dirty="0"/>
              <a:t>generative model </a:t>
            </a:r>
            <a:r>
              <a:rPr lang="en-US" altLang="ko-KR" dirty="0" err="1"/>
              <a:t>p_theta</a:t>
            </a:r>
            <a:r>
              <a:rPr lang="en-US" altLang="ko-KR" dirty="0"/>
              <a:t>(z)</a:t>
            </a:r>
            <a:r>
              <a:rPr lang="en-US" altLang="ko-KR" dirty="0" err="1"/>
              <a:t>p_theta</a:t>
            </a:r>
            <a:r>
              <a:rPr lang="en-US" altLang="ko-KR" dirty="0"/>
              <a:t>(</a:t>
            </a:r>
            <a:r>
              <a:rPr lang="en-US" altLang="ko-KR" dirty="0" err="1"/>
              <a:t>x|z</a:t>
            </a:r>
            <a:r>
              <a:rPr lang="en-US" altLang="ko-KR" dirty="0"/>
              <a:t>)</a:t>
            </a:r>
            <a:r>
              <a:rPr lang="ko-KR" altLang="en-US" dirty="0"/>
              <a:t>를 의미하고</a:t>
            </a:r>
            <a:r>
              <a:rPr lang="en-US" altLang="ko-KR" dirty="0"/>
              <a:t>, </a:t>
            </a:r>
            <a:r>
              <a:rPr lang="ko-KR" altLang="en-US" dirty="0"/>
              <a:t>실선은 </a:t>
            </a:r>
            <a:r>
              <a:rPr lang="en-US" altLang="ko-KR" dirty="0"/>
              <a:t>variational approximation </a:t>
            </a:r>
            <a:r>
              <a:rPr lang="en-US" altLang="ko-KR" dirty="0" err="1"/>
              <a:t>q_pi</a:t>
            </a:r>
            <a:r>
              <a:rPr lang="en-US" altLang="ko-KR" dirty="0"/>
              <a:t>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intractable posterior </a:t>
            </a:r>
            <a:r>
              <a:rPr lang="en-US" altLang="ko-KR" dirty="0" err="1"/>
              <a:t>p_theta</a:t>
            </a:r>
            <a:r>
              <a:rPr lang="en-US" altLang="ko-KR" dirty="0"/>
              <a:t>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의 근사를 의미한다</a:t>
            </a:r>
            <a:r>
              <a:rPr lang="en-US" altLang="ko-KR" dirty="0"/>
              <a:t>.  Variational</a:t>
            </a:r>
            <a:r>
              <a:rPr lang="ko-KR" altLang="en-US" dirty="0"/>
              <a:t> </a:t>
            </a:r>
            <a:r>
              <a:rPr lang="en-US" altLang="ko-KR" dirty="0"/>
              <a:t>parameters</a:t>
            </a:r>
            <a:r>
              <a:rPr lang="ko-KR" altLang="en-US" dirty="0"/>
              <a:t> </a:t>
            </a:r>
            <a:r>
              <a:rPr lang="en-US" altLang="ko-KR" dirty="0"/>
              <a:t>pi</a:t>
            </a:r>
            <a:r>
              <a:rPr lang="ko-KR" altLang="en-US" dirty="0"/>
              <a:t>는 </a:t>
            </a:r>
            <a:r>
              <a:rPr lang="en-US" altLang="ko-KR" dirty="0"/>
              <a:t>generative model parameters theta</a:t>
            </a:r>
            <a:r>
              <a:rPr lang="ko-KR" altLang="en-US" dirty="0"/>
              <a:t>와 함께 학습된다</a:t>
            </a:r>
            <a:r>
              <a:rPr lang="en-US" altLang="ko-KR" dirty="0"/>
              <a:t>. Generative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에 대한 훈련은 오토인코더의 구조상 </a:t>
            </a:r>
            <a:r>
              <a:rPr lang="en-US" altLang="ko-KR" dirty="0"/>
              <a:t>decode</a:t>
            </a:r>
            <a:r>
              <a:rPr lang="ko-KR" altLang="en-US" dirty="0"/>
              <a:t>단을 의미하고</a:t>
            </a:r>
            <a:r>
              <a:rPr lang="en-US" altLang="ko-KR" dirty="0"/>
              <a:t>, variational approximation</a:t>
            </a:r>
            <a:r>
              <a:rPr lang="ko-KR" altLang="en-US" dirty="0"/>
              <a:t>을 훈련하는 것은 </a:t>
            </a:r>
            <a:r>
              <a:rPr lang="en-US" altLang="ko-KR" dirty="0"/>
              <a:t>encoder</a:t>
            </a:r>
            <a:r>
              <a:rPr lang="ko-KR" altLang="en-US" dirty="0"/>
              <a:t>단에 대한 훈련을 의미한다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51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단순히 다루기 쉬운 분포에서 </a:t>
            </a:r>
            <a:r>
              <a:rPr lang="en-US" altLang="ko-KR" dirty="0"/>
              <a:t>z</a:t>
            </a:r>
            <a:r>
              <a:rPr lang="ko-KR" altLang="en-US" dirty="0"/>
              <a:t>를 샘플링하는 것은 어쨌거나 유의미한 고차원 거리를 가지도록 만드는 </a:t>
            </a:r>
            <a:r>
              <a:rPr lang="en-US" altLang="ko-KR" dirty="0"/>
              <a:t>z</a:t>
            </a:r>
            <a:r>
              <a:rPr lang="ko-KR" altLang="en-US" dirty="0"/>
              <a:t>를 생성하지 못한다</a:t>
            </a:r>
            <a:r>
              <a:rPr lang="en-US" altLang="ko-KR" dirty="0"/>
              <a:t>. </a:t>
            </a:r>
            <a:r>
              <a:rPr lang="ko-KR" altLang="en-US" dirty="0"/>
              <a:t>그러므로 우리는 </a:t>
            </a:r>
            <a:r>
              <a:rPr lang="en-US" altLang="ko-KR" dirty="0"/>
              <a:t>x</a:t>
            </a:r>
            <a:r>
              <a:rPr lang="ko-KR" altLang="en-US" dirty="0"/>
              <a:t>와 유사하게 샘플이 나올 수 있는 확률 분포 </a:t>
            </a:r>
            <a:r>
              <a:rPr lang="en-US" altLang="ko-KR" dirty="0"/>
              <a:t>p(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en-US" altLang="ko-KR" dirty="0"/>
              <a:t>latent vector</a:t>
            </a:r>
            <a:r>
              <a:rPr lang="ko-KR" altLang="en-US" dirty="0"/>
              <a:t>를 </a:t>
            </a:r>
            <a:r>
              <a:rPr lang="en-US" altLang="ko-KR" dirty="0"/>
              <a:t>sampling</a:t>
            </a:r>
            <a:r>
              <a:rPr lang="ko-KR" altLang="en-US" dirty="0"/>
              <a:t>할 수 있다</a:t>
            </a:r>
            <a:r>
              <a:rPr lang="en-US" altLang="ko-KR" dirty="0"/>
              <a:t>. </a:t>
            </a:r>
            <a:r>
              <a:rPr lang="ko-KR" altLang="en-US" dirty="0"/>
              <a:t>여기까지가 </a:t>
            </a:r>
            <a:r>
              <a:rPr lang="en-US" altLang="ko-KR" dirty="0"/>
              <a:t>generative model</a:t>
            </a:r>
            <a:r>
              <a:rPr lang="ko-KR" altLang="en-US" dirty="0"/>
              <a:t>에 대한 부분을 오토인코더의 구조에 맞게 해설한 도형이다</a:t>
            </a:r>
            <a:r>
              <a:rPr lang="en-US" altLang="ko-KR" dirty="0"/>
              <a:t>. </a:t>
            </a:r>
            <a:r>
              <a:rPr lang="ko-KR" altLang="en-US" dirty="0"/>
              <a:t>그런데 우리는 </a:t>
            </a:r>
            <a:r>
              <a:rPr lang="en-US" altLang="ko-KR" dirty="0"/>
              <a:t>p(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를 알 수가 없다</a:t>
            </a:r>
            <a:r>
              <a:rPr lang="en-US" altLang="ko-KR" dirty="0"/>
              <a:t>. </a:t>
            </a:r>
            <a:r>
              <a:rPr lang="ko-KR" altLang="en-US" dirty="0"/>
              <a:t>그러므로 다루기 쉬운 분포 중 하나를 선택해서 최대한 </a:t>
            </a:r>
            <a:r>
              <a:rPr lang="en-US" altLang="ko-KR" dirty="0"/>
              <a:t>p(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에 근사시킬 수가 있고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variational inference</a:t>
            </a:r>
            <a:r>
              <a:rPr lang="ko-KR" altLang="en-US" dirty="0"/>
              <a:t>라고 한다</a:t>
            </a:r>
            <a:r>
              <a:rPr lang="en-US" altLang="ko-KR" dirty="0"/>
              <a:t>. Variational inference</a:t>
            </a:r>
            <a:r>
              <a:rPr lang="ko-KR" altLang="en-US" dirty="0"/>
              <a:t>는 </a:t>
            </a:r>
            <a:r>
              <a:rPr lang="en-US" altLang="ko-KR" dirty="0"/>
              <a:t>approximate inference</a:t>
            </a:r>
            <a:r>
              <a:rPr lang="ko-KR" altLang="en-US" dirty="0"/>
              <a:t>의 한 방법론이다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47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Latent variable z</a:t>
            </a:r>
            <a:r>
              <a:rPr lang="ko-KR" altLang="en-US" dirty="0"/>
              <a:t>가 존재하고 </a:t>
            </a:r>
            <a:r>
              <a:rPr lang="en-US" altLang="ko-KR" dirty="0"/>
              <a:t>observed data x</a:t>
            </a:r>
            <a:r>
              <a:rPr lang="ko-KR" altLang="en-US" dirty="0"/>
              <a:t>가 주어진 모델에서 </a:t>
            </a:r>
            <a:r>
              <a:rPr lang="en-US" altLang="ko-KR" dirty="0"/>
              <a:t>p(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  <a:r>
              <a:rPr lang="ko-KR" altLang="en-US" dirty="0"/>
              <a:t>를 구하는 </a:t>
            </a:r>
            <a:r>
              <a:rPr lang="en-US" altLang="ko-KR" dirty="0"/>
              <a:t>task,</a:t>
            </a:r>
            <a:r>
              <a:rPr lang="ko-KR" altLang="en-US" dirty="0"/>
              <a:t> 또 이를 이용하여 </a:t>
            </a:r>
            <a:r>
              <a:rPr lang="en-US" altLang="ko-KR" dirty="0"/>
              <a:t>p(</a:t>
            </a:r>
            <a:r>
              <a:rPr lang="en-US" altLang="ko-KR" dirty="0" err="1"/>
              <a:t>z,x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 err="1"/>
              <a:t>expectatio</a:t>
            </a:r>
            <a:r>
              <a:rPr lang="ko-KR" altLang="en-US" dirty="0"/>
              <a:t>을 구하는 </a:t>
            </a:r>
            <a:r>
              <a:rPr lang="en-US" altLang="ko-KR" dirty="0"/>
              <a:t>task</a:t>
            </a:r>
            <a:r>
              <a:rPr lang="ko-KR" altLang="en-US" dirty="0"/>
              <a:t>가 가장 중요하다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경우</a:t>
            </a:r>
            <a:r>
              <a:rPr lang="en-US" altLang="ko-KR" dirty="0"/>
              <a:t>, </a:t>
            </a:r>
            <a:r>
              <a:rPr lang="ko-KR" altLang="en-US" dirty="0"/>
              <a:t>모델에는 </a:t>
            </a:r>
            <a:r>
              <a:rPr lang="en-US" altLang="ko-KR" dirty="0"/>
              <a:t>deterministic parameter</a:t>
            </a:r>
            <a:r>
              <a:rPr lang="ko-KR" altLang="en-US" dirty="0"/>
              <a:t>가 포함될 수 있는데 적률</a:t>
            </a:r>
            <a:r>
              <a:rPr lang="en-US" altLang="ko-KR" dirty="0"/>
              <a:t>(moment)</a:t>
            </a:r>
            <a:r>
              <a:rPr lang="ko-KR" altLang="en-US" dirty="0"/>
              <a:t>혹은 </a:t>
            </a:r>
            <a:r>
              <a:rPr lang="en-US" altLang="ko-KR" dirty="0"/>
              <a:t>fully Bayesian</a:t>
            </a:r>
            <a:r>
              <a:rPr lang="ko-KR" altLang="en-US" dirty="0"/>
              <a:t>을 사용하는 </a:t>
            </a:r>
            <a:r>
              <a:rPr lang="en-US" altLang="ko-KR" dirty="0"/>
              <a:t>parameter</a:t>
            </a:r>
            <a:r>
              <a:rPr lang="ko-KR" altLang="en-US" dirty="0"/>
              <a:t>에 대한 </a:t>
            </a:r>
            <a:r>
              <a:rPr lang="en-US" altLang="ko-KR" dirty="0"/>
              <a:t>prior</a:t>
            </a:r>
            <a:r>
              <a:rPr lang="ko-KR" altLang="en-US" dirty="0"/>
              <a:t>를 모델에서 가정하게 됨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적분식이 </a:t>
            </a:r>
            <a:r>
              <a:rPr lang="en-US" altLang="ko-KR" dirty="0"/>
              <a:t>closed form</a:t>
            </a:r>
            <a:r>
              <a:rPr lang="ko-KR" altLang="en-US" dirty="0"/>
              <a:t>이 아니거나 식에 포함된 </a:t>
            </a:r>
            <a:r>
              <a:rPr lang="en-US" altLang="ko-KR" dirty="0"/>
              <a:t>variable</a:t>
            </a:r>
            <a:r>
              <a:rPr lang="ko-KR" altLang="en-US" dirty="0"/>
              <a:t>의 차원이 지나치게 높은 경우</a:t>
            </a:r>
            <a:r>
              <a:rPr lang="en-US" altLang="ko-KR" dirty="0"/>
              <a:t>, </a:t>
            </a:r>
            <a:r>
              <a:rPr lang="ko-KR" altLang="en-US" dirty="0"/>
              <a:t>혹은 항을 구하는 연산량이 지수적으로 증가할 경우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8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첫번째 방법의 대표적인 예로는 </a:t>
            </a:r>
            <a:r>
              <a:rPr lang="en-US" altLang="ko-KR" dirty="0"/>
              <a:t>Markov Chain, Monte Carlo estimation</a:t>
            </a:r>
            <a:r>
              <a:rPr lang="ko-KR" altLang="en-US" dirty="0"/>
              <a:t>이 있는데</a:t>
            </a:r>
            <a:r>
              <a:rPr lang="en-US" altLang="ko-KR" dirty="0"/>
              <a:t>, Bayesian inference</a:t>
            </a:r>
            <a:r>
              <a:rPr lang="ko-KR" altLang="en-US" dirty="0"/>
              <a:t>에서 사용하는데 비교적 계산량이 많으므로 작은 문제 해결에 용이</a:t>
            </a:r>
            <a:endParaRPr lang="en-US" altLang="ko-KR" dirty="0"/>
          </a:p>
          <a:p>
            <a:r>
              <a:rPr lang="ko-KR" altLang="en-US" dirty="0"/>
              <a:t>두번째 방법이 </a:t>
            </a:r>
            <a:r>
              <a:rPr lang="en-US" altLang="ko-KR" dirty="0"/>
              <a:t>Variational Inference</a:t>
            </a:r>
            <a:r>
              <a:rPr lang="ko-KR" altLang="en-US" dirty="0"/>
              <a:t>로 불리는데 </a:t>
            </a:r>
            <a:r>
              <a:rPr lang="en-US" altLang="ko-KR" dirty="0"/>
              <a:t>variational </a:t>
            </a:r>
            <a:r>
              <a:rPr lang="en-US" altLang="ko-KR" dirty="0" err="1"/>
              <a:t>bayes</a:t>
            </a:r>
            <a:r>
              <a:rPr lang="ko-KR" altLang="en-US" dirty="0"/>
              <a:t>라고도 부릅니다</a:t>
            </a:r>
            <a:r>
              <a:rPr lang="en-US" altLang="ko-KR" dirty="0"/>
              <a:t>. </a:t>
            </a:r>
            <a:r>
              <a:rPr lang="ko-KR" altLang="en-US" dirty="0"/>
              <a:t>사후분포 </a:t>
            </a:r>
            <a:r>
              <a:rPr lang="en-US" altLang="ko-KR" dirty="0"/>
              <a:t>posterior</a:t>
            </a:r>
            <a:r>
              <a:rPr lang="ko-KR" altLang="en-US" dirty="0"/>
              <a:t>를 근사하는 것이 목표이고</a:t>
            </a:r>
            <a:r>
              <a:rPr lang="en-US" altLang="ko-KR" dirty="0"/>
              <a:t>, </a:t>
            </a:r>
            <a:r>
              <a:rPr lang="ko-KR" altLang="en-US" dirty="0"/>
              <a:t>비교적 큰 규모를 가지는 응용에 적합합니다</a:t>
            </a:r>
            <a:r>
              <a:rPr lang="en-US" altLang="ko-KR" dirty="0"/>
              <a:t>. Functional</a:t>
            </a:r>
            <a:r>
              <a:rPr lang="ko-KR" altLang="en-US" dirty="0"/>
              <a:t>에 대해 다루게 되는데</a:t>
            </a:r>
            <a:r>
              <a:rPr lang="en-US" altLang="ko-KR" dirty="0"/>
              <a:t>, </a:t>
            </a:r>
            <a:r>
              <a:rPr lang="ko-KR" altLang="en-US" dirty="0"/>
              <a:t>이는 함수를 입력으로하여 실수를 반환하는 함수입니다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개념이 잘 구현된 함수가 </a:t>
            </a:r>
            <a:r>
              <a:rPr lang="en-US" altLang="ko-KR" dirty="0"/>
              <a:t>Entropy </a:t>
            </a:r>
            <a:r>
              <a:rPr lang="ko-KR" altLang="en-US" dirty="0"/>
              <a:t>함수인데</a:t>
            </a:r>
            <a:r>
              <a:rPr lang="en-US" altLang="ko-KR" dirty="0"/>
              <a:t>, </a:t>
            </a:r>
            <a:r>
              <a:rPr lang="ko-KR" altLang="en-US" dirty="0"/>
              <a:t>확률분포 </a:t>
            </a:r>
            <a:r>
              <a:rPr lang="en-US" altLang="ko-KR" dirty="0"/>
              <a:t>p</a:t>
            </a:r>
            <a:r>
              <a:rPr lang="ko-KR" altLang="en-US" dirty="0"/>
              <a:t>를 입력받아 이때의 정보값을 반환하게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49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입력으로 들어가는 함수가 극미하게 변화할 때</a:t>
            </a:r>
            <a:r>
              <a:rPr lang="en-US" altLang="ko-KR" dirty="0"/>
              <a:t>, </a:t>
            </a:r>
            <a:r>
              <a:rPr lang="ko-KR" altLang="en-US" dirty="0"/>
              <a:t>출력값의 변화를 미분으로 정의한다</a:t>
            </a:r>
            <a:r>
              <a:rPr lang="en-US" altLang="ko-KR" dirty="0"/>
              <a:t>. </a:t>
            </a:r>
            <a:r>
              <a:rPr lang="ko-KR" altLang="en-US" dirty="0"/>
              <a:t>많은 최적화 문제들이 이런 </a:t>
            </a:r>
            <a:r>
              <a:rPr lang="en-US" altLang="ko-KR" dirty="0"/>
              <a:t>vi</a:t>
            </a:r>
            <a:r>
              <a:rPr lang="ko-KR" altLang="en-US" dirty="0"/>
              <a:t>방식을 이용하여 해결 가능하고</a:t>
            </a:r>
            <a:r>
              <a:rPr lang="en-US" altLang="ko-KR" dirty="0"/>
              <a:t>, </a:t>
            </a:r>
            <a:r>
              <a:rPr lang="ko-KR" altLang="en-US" dirty="0"/>
              <a:t>입력가능한 함수 중에 결과를 최대화</a:t>
            </a:r>
            <a:r>
              <a:rPr lang="en-US" altLang="ko-KR" dirty="0"/>
              <a:t>, </a:t>
            </a:r>
            <a:r>
              <a:rPr lang="ko-KR" altLang="en-US" dirty="0"/>
              <a:t>혹은 최소화 할 수 있는 함수를 결정하도록한다</a:t>
            </a:r>
            <a:r>
              <a:rPr lang="en-US" altLang="ko-KR" dirty="0"/>
              <a:t>(upper bound, lower bound</a:t>
            </a:r>
            <a:r>
              <a:rPr lang="ko-KR" altLang="en-US" dirty="0"/>
              <a:t>를 찾는다는것</a:t>
            </a:r>
            <a:r>
              <a:rPr lang="en-US" altLang="ko-KR" dirty="0"/>
              <a:t>). </a:t>
            </a:r>
            <a:r>
              <a:rPr lang="ko-KR" altLang="en-US" dirty="0"/>
              <a:t>정리하면 범함수</a:t>
            </a:r>
            <a:r>
              <a:rPr lang="en-US" altLang="ko-KR" dirty="0"/>
              <a:t>functional</a:t>
            </a:r>
            <a:r>
              <a:rPr lang="ko-KR" altLang="en-US" dirty="0"/>
              <a:t>을 최대화</a:t>
            </a:r>
            <a:r>
              <a:rPr lang="en-US" altLang="ko-KR" dirty="0"/>
              <a:t>, </a:t>
            </a:r>
            <a:r>
              <a:rPr lang="ko-KR" altLang="en-US" dirty="0"/>
              <a:t>혹은 최소화하는 어떤 함수를 찾는 것으로 문제가 귀결된다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변분적 특성은 대부분 앞에서 보았던 </a:t>
            </a:r>
            <a:r>
              <a:rPr lang="en-US" altLang="ko-KR" dirty="0"/>
              <a:t>KLD</a:t>
            </a:r>
            <a:r>
              <a:rPr lang="ko-KR" altLang="en-US" dirty="0"/>
              <a:t>의 개념에 흡수된다</a:t>
            </a:r>
            <a:r>
              <a:rPr lang="en-US" altLang="ko-KR" dirty="0"/>
              <a:t>. </a:t>
            </a:r>
            <a:r>
              <a:rPr lang="ko-KR" altLang="en-US" dirty="0"/>
              <a:t>그리고 찾아야 하는 함수의 형태를 </a:t>
            </a:r>
            <a:r>
              <a:rPr lang="en-US" altLang="ko-KR" dirty="0"/>
              <a:t>quadratic, </a:t>
            </a:r>
            <a:r>
              <a:rPr lang="ko-KR" altLang="en-US" dirty="0"/>
              <a:t>고정된 기저함수의 선형결합으로 표현된 꼴</a:t>
            </a:r>
            <a:r>
              <a:rPr lang="en-US" altLang="ko-KR" dirty="0"/>
              <a:t>, factorization </a:t>
            </a:r>
            <a:r>
              <a:rPr lang="en-US" altLang="ko-KR" dirty="0" err="1"/>
              <a:t>assumpution</a:t>
            </a:r>
            <a:r>
              <a:rPr lang="ko-KR" altLang="en-US" dirty="0"/>
              <a:t>의 형태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15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오토인코더는 데이터의 효율적인 표현을 위해 고안된 비지도학습을 하는 인공신경망이다</a:t>
            </a:r>
            <a:r>
              <a:rPr lang="en-US" altLang="ko-KR" dirty="0"/>
              <a:t>. </a:t>
            </a:r>
            <a:r>
              <a:rPr lang="ko-KR" altLang="en-US" dirty="0"/>
              <a:t>그 목적은 차원축소를 통한 효율적인 </a:t>
            </a:r>
            <a:r>
              <a:rPr lang="en-US" altLang="ko-KR" dirty="0"/>
              <a:t>data</a:t>
            </a:r>
            <a:r>
              <a:rPr lang="ko-KR" altLang="en-US" dirty="0"/>
              <a:t>의 </a:t>
            </a:r>
            <a:r>
              <a:rPr lang="en-US" altLang="ko-KR" dirty="0" err="1"/>
              <a:t>representatio</a:t>
            </a:r>
            <a:r>
              <a:rPr lang="ko-KR" altLang="en-US" dirty="0"/>
              <a:t>에 있다</a:t>
            </a:r>
            <a:r>
              <a:rPr lang="en-US" altLang="ko-KR" dirty="0"/>
              <a:t>. </a:t>
            </a:r>
            <a:r>
              <a:rPr lang="ko-KR" altLang="en-US" dirty="0"/>
              <a:t>일반적으로 오토인코더는 강력한 </a:t>
            </a:r>
            <a:r>
              <a:rPr lang="en-US" altLang="ko-KR" dirty="0"/>
              <a:t>feature extractor</a:t>
            </a:r>
            <a:r>
              <a:rPr lang="ko-KR" altLang="en-US" dirty="0"/>
              <a:t>로 사용되거나 </a:t>
            </a:r>
            <a:r>
              <a:rPr lang="en-US" altLang="ko-KR" dirty="0"/>
              <a:t>pretrain</a:t>
            </a:r>
            <a:r>
              <a:rPr lang="ko-KR" altLang="en-US" dirty="0"/>
              <a:t>에 이용되곤 한다</a:t>
            </a:r>
            <a:r>
              <a:rPr lang="en-US" altLang="ko-KR" dirty="0"/>
              <a:t>. </a:t>
            </a:r>
            <a:r>
              <a:rPr lang="ko-KR" altLang="en-US" dirty="0"/>
              <a:t>또한 최근에는 </a:t>
            </a:r>
            <a:r>
              <a:rPr lang="en-US" altLang="ko-KR" dirty="0"/>
              <a:t>generative model</a:t>
            </a:r>
            <a:r>
              <a:rPr lang="ko-KR" altLang="en-US" dirty="0"/>
              <a:t>로써도 사용된다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40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오토인코더의 기본적인 구조는 다음과 같다</a:t>
            </a:r>
            <a:r>
              <a:rPr lang="en-US" altLang="ko-KR" dirty="0"/>
              <a:t>. Input</a:t>
            </a:r>
            <a:r>
              <a:rPr lang="ko-KR" altLang="en-US" dirty="0"/>
              <a:t>과 </a:t>
            </a:r>
            <a:r>
              <a:rPr lang="en-US" altLang="ko-KR" dirty="0" err="1"/>
              <a:t>outpu</a:t>
            </a:r>
            <a:r>
              <a:rPr lang="ko-KR" altLang="en-US" dirty="0"/>
              <a:t>의 출력크기가 같고</a:t>
            </a:r>
            <a:r>
              <a:rPr lang="en-US" altLang="ko-KR" dirty="0"/>
              <a:t>, </a:t>
            </a:r>
            <a:r>
              <a:rPr lang="ko-KR" altLang="en-US" dirty="0"/>
              <a:t>중간의 </a:t>
            </a:r>
            <a:r>
              <a:rPr lang="en-US" altLang="ko-KR" dirty="0"/>
              <a:t>bottle-neck</a:t>
            </a:r>
            <a:r>
              <a:rPr lang="ko-KR" altLang="en-US" dirty="0"/>
              <a:t>으로 불리우는 </a:t>
            </a:r>
            <a:r>
              <a:rPr lang="en-US" altLang="ko-KR" dirty="0"/>
              <a:t>hidden layer</a:t>
            </a:r>
            <a:r>
              <a:rPr lang="ko-KR" altLang="en-US" dirty="0"/>
              <a:t>를 기점으로 </a:t>
            </a:r>
            <a:r>
              <a:rPr lang="en-US" altLang="ko-KR" dirty="0"/>
              <a:t>encoder</a:t>
            </a:r>
            <a:r>
              <a:rPr lang="ko-KR" altLang="en-US" dirty="0"/>
              <a:t>와 </a:t>
            </a:r>
            <a:r>
              <a:rPr lang="en-US" altLang="ko-KR" dirty="0"/>
              <a:t>decoder</a:t>
            </a:r>
            <a:r>
              <a:rPr lang="ko-KR" altLang="en-US" dirty="0"/>
              <a:t>라고 지칭한다</a:t>
            </a:r>
            <a:r>
              <a:rPr lang="en-US" altLang="ko-KR" dirty="0"/>
              <a:t>.  Input/output</a:t>
            </a:r>
            <a:r>
              <a:rPr lang="ko-KR" altLang="en-US" dirty="0"/>
              <a:t>의 크기가 같고</a:t>
            </a:r>
            <a:r>
              <a:rPr lang="en-US" altLang="ko-KR" dirty="0"/>
              <a:t>, </a:t>
            </a:r>
            <a:r>
              <a:rPr lang="ko-KR" altLang="en-US" dirty="0"/>
              <a:t>그 두 데이터의 차이를 계산하는 </a:t>
            </a:r>
            <a:r>
              <a:rPr lang="en-US" altLang="ko-KR" dirty="0"/>
              <a:t>objective function</a:t>
            </a:r>
            <a:r>
              <a:rPr lang="ko-KR" altLang="en-US" dirty="0"/>
              <a:t> 때문에 오토인코더는 입출력이 같아지도록 하는 방향으로 학습하게 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입력을 출력으로 그대로 복사하는 것을 방지하기 위해 중간의 </a:t>
            </a:r>
            <a:r>
              <a:rPr lang="en-US" altLang="ko-KR" dirty="0"/>
              <a:t>hidden layer</a:t>
            </a:r>
            <a:r>
              <a:rPr lang="ko-KR" altLang="en-US" dirty="0"/>
              <a:t>의 크기를 </a:t>
            </a:r>
            <a:r>
              <a:rPr lang="en-US" altLang="ko-KR" dirty="0"/>
              <a:t>input</a:t>
            </a:r>
            <a:r>
              <a:rPr lang="ko-KR" altLang="en-US" dirty="0"/>
              <a:t>보다 작도록 강제하게 된다</a:t>
            </a:r>
            <a:r>
              <a:rPr lang="en-US" altLang="ko-KR" dirty="0"/>
              <a:t>. </a:t>
            </a:r>
            <a:r>
              <a:rPr lang="ko-KR" altLang="en-US" dirty="0"/>
              <a:t>이렇게 입력차원보다 내부차원이 작게되어 차원축소를 진행함과 동시에</a:t>
            </a:r>
            <a:r>
              <a:rPr lang="en-US" altLang="ko-KR" dirty="0"/>
              <a:t>, </a:t>
            </a:r>
            <a:r>
              <a:rPr lang="ko-KR" altLang="en-US" dirty="0"/>
              <a:t>오토인코더는 단순히 데이터를 복사하는 것이 아닌</a:t>
            </a:r>
            <a:r>
              <a:rPr lang="en-US" altLang="ko-KR" dirty="0"/>
              <a:t>, </a:t>
            </a:r>
            <a:r>
              <a:rPr lang="ko-KR" altLang="en-US" dirty="0"/>
              <a:t>입력된 데이터를 효율적으로 기억하기 위한 패턴을 학습하게 된다</a:t>
            </a:r>
            <a:r>
              <a:rPr lang="en-US" altLang="ko-KR" dirty="0"/>
              <a:t>. </a:t>
            </a:r>
            <a:r>
              <a:rPr lang="ko-KR" altLang="en-US" dirty="0"/>
              <a:t>이때 사용하는 </a:t>
            </a:r>
            <a:r>
              <a:rPr lang="en-US" altLang="ko-KR" dirty="0"/>
              <a:t>layer</a:t>
            </a:r>
            <a:r>
              <a:rPr lang="ko-KR" altLang="en-US" dirty="0"/>
              <a:t>의 성질과 </a:t>
            </a:r>
            <a:r>
              <a:rPr lang="en-US" altLang="ko-KR" dirty="0"/>
              <a:t>activation function, loss </a:t>
            </a:r>
            <a:r>
              <a:rPr lang="en-US" altLang="ko-KR" dirty="0" err="1"/>
              <a:t>functio</a:t>
            </a:r>
            <a:r>
              <a:rPr lang="ko-KR" altLang="en-US" dirty="0"/>
              <a:t>의 종류에 의해 오토인코더는 여러가지 방면으로의 차원축소를 행할 수 있다</a:t>
            </a:r>
            <a:r>
              <a:rPr lang="en-US" altLang="ko-KR" dirty="0"/>
              <a:t>. </a:t>
            </a:r>
            <a:r>
              <a:rPr lang="ko-KR" altLang="en-US" dirty="0"/>
              <a:t>예를 뜰어 모뜬 </a:t>
            </a:r>
            <a:r>
              <a:rPr lang="en-US" altLang="ko-KR" dirty="0"/>
              <a:t>layer</a:t>
            </a:r>
            <a:r>
              <a:rPr lang="ko-KR" altLang="en-US" dirty="0"/>
              <a:t>를 </a:t>
            </a:r>
            <a:r>
              <a:rPr lang="en-US" altLang="ko-KR" dirty="0"/>
              <a:t>fully </a:t>
            </a:r>
            <a:r>
              <a:rPr lang="en-US" altLang="ko-KR" dirty="0" err="1"/>
              <a:t>connecte</a:t>
            </a:r>
            <a:r>
              <a:rPr lang="ko-KR" altLang="en-US" dirty="0"/>
              <a:t>로 하꼬 </a:t>
            </a:r>
            <a:r>
              <a:rPr lang="en-US" altLang="ko-KR" dirty="0"/>
              <a:t>loss </a:t>
            </a:r>
            <a:r>
              <a:rPr lang="en-US" altLang="ko-KR" dirty="0" err="1"/>
              <a:t>functio</a:t>
            </a:r>
            <a:r>
              <a:rPr lang="ko-KR" altLang="en-US" dirty="0"/>
              <a:t>을 </a:t>
            </a:r>
            <a:r>
              <a:rPr lang="en-US" altLang="ko-KR" dirty="0"/>
              <a:t>MSE</a:t>
            </a:r>
            <a:r>
              <a:rPr lang="ko-KR" altLang="en-US" dirty="0"/>
              <a:t>로 하면 연산적으로 </a:t>
            </a:r>
            <a:r>
              <a:rPr lang="en-US" altLang="ko-KR" dirty="0"/>
              <a:t>PCA</a:t>
            </a:r>
            <a:r>
              <a:rPr lang="ko-KR" altLang="en-US" dirty="0"/>
              <a:t>와 동일한 성질의 학습을 수행하게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90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8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구조에 대해 좀더 살펴보면</a:t>
            </a:r>
            <a:r>
              <a:rPr lang="en-US" altLang="ko-KR" dirty="0"/>
              <a:t>, </a:t>
            </a:r>
            <a:r>
              <a:rPr lang="ko-KR" altLang="en-US" dirty="0"/>
              <a:t>오토인코더는 입력과 출력의 차원이 같은 것 외에는 </a:t>
            </a:r>
            <a:r>
              <a:rPr lang="en-US" altLang="ko-KR" dirty="0"/>
              <a:t>feed-forward</a:t>
            </a:r>
            <a:r>
              <a:rPr lang="ko-KR" altLang="en-US" dirty="0"/>
              <a:t>로 학습하는 </a:t>
            </a:r>
            <a:r>
              <a:rPr lang="en-US" altLang="ko-KR" dirty="0"/>
              <a:t>MLP</a:t>
            </a:r>
            <a:r>
              <a:rPr lang="ko-KR" altLang="en-US" dirty="0"/>
              <a:t>와 거의 동일하다</a:t>
            </a:r>
            <a:r>
              <a:rPr lang="en-US" altLang="ko-KR" dirty="0"/>
              <a:t>. </a:t>
            </a:r>
            <a:r>
              <a:rPr lang="ko-KR" altLang="en-US" dirty="0"/>
              <a:t>이러한 오토인코더를 </a:t>
            </a:r>
            <a:r>
              <a:rPr lang="en-US" altLang="ko-KR" dirty="0"/>
              <a:t>Undercomplete Autoencoder</a:t>
            </a:r>
            <a:r>
              <a:rPr lang="ko-KR" altLang="en-US" dirty="0"/>
              <a:t>라고 한다</a:t>
            </a:r>
            <a:r>
              <a:rPr lang="en-US" altLang="ko-KR" dirty="0"/>
              <a:t>. undercomplete </a:t>
            </a:r>
            <a:r>
              <a:rPr lang="ko-KR" altLang="en-US" dirty="0"/>
              <a:t>오토인코더는 저차원을 가지는 히든 레이어에 의해 입력을 그대로 출력으로 복사할 수 없기 때문에</a:t>
            </a:r>
            <a:r>
              <a:rPr lang="en-US" altLang="ko-KR" dirty="0"/>
              <a:t>, </a:t>
            </a:r>
            <a:r>
              <a:rPr lang="ko-KR" altLang="en-US" dirty="0"/>
              <a:t>출력이 입력과 같은 것을 출력하기 위해 학습해야 한다</a:t>
            </a:r>
            <a:r>
              <a:rPr lang="en-US" altLang="ko-KR" dirty="0"/>
              <a:t>. </a:t>
            </a:r>
            <a:r>
              <a:rPr lang="ko-KR" altLang="en-US" dirty="0"/>
              <a:t>이러한 학습을 통해 </a:t>
            </a:r>
            <a:r>
              <a:rPr lang="en-US" altLang="ko-KR" dirty="0"/>
              <a:t>undercomplete </a:t>
            </a:r>
            <a:r>
              <a:rPr lang="ko-KR" altLang="en-US" dirty="0"/>
              <a:t>오토인코더는 입력 데이터에서 가장 중요한 특성</a:t>
            </a:r>
            <a:r>
              <a:rPr lang="en-US" altLang="ko-KR" dirty="0"/>
              <a:t>(feature)</a:t>
            </a:r>
            <a:r>
              <a:rPr lang="ko-KR" altLang="en-US" dirty="0"/>
              <a:t>을 학습하도록 만든다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8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입력을 그대로 복사하여 출력하는 것이 목표이므로 입력과 출력의 차이를 </a:t>
            </a:r>
            <a:r>
              <a:rPr lang="en-US" altLang="ko-KR" dirty="0"/>
              <a:t>error</a:t>
            </a:r>
            <a:r>
              <a:rPr lang="ko-KR" altLang="en-US" dirty="0"/>
              <a:t>로 보게 된다</a:t>
            </a:r>
            <a:r>
              <a:rPr lang="en-US" altLang="ko-KR" dirty="0"/>
              <a:t>. </a:t>
            </a:r>
            <a:r>
              <a:rPr lang="ko-KR" altLang="en-US" dirty="0"/>
              <a:t>이때 사용되는 파라미터 세타와 세타프라임은 각각 인코더와 디코더 단의 모델파라미터를 의미한다</a:t>
            </a:r>
            <a:r>
              <a:rPr lang="en-US" altLang="ko-KR" dirty="0"/>
              <a:t>. </a:t>
            </a:r>
            <a:r>
              <a:rPr lang="ko-KR" altLang="en-US" dirty="0"/>
              <a:t>뒤에 추가로 붙은 정규화 항은 데이터셋에 대한 </a:t>
            </a:r>
            <a:r>
              <a:rPr lang="en-US" altLang="ko-KR" dirty="0"/>
              <a:t>overfitting</a:t>
            </a:r>
            <a:r>
              <a:rPr lang="ko-KR" altLang="en-US" dirty="0"/>
              <a:t>과 </a:t>
            </a:r>
            <a:r>
              <a:rPr lang="en-US" altLang="ko-KR" dirty="0"/>
              <a:t>gradient vanishing</a:t>
            </a:r>
            <a:r>
              <a:rPr lang="ko-KR" altLang="en-US" dirty="0"/>
              <a:t>을 해결하기 위한 조정항이다</a:t>
            </a:r>
            <a:r>
              <a:rPr lang="en-US" altLang="ko-KR" dirty="0"/>
              <a:t>.(sparse, denoise,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82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학습이 진행될수록 복원성능이 더 우수해지는 것을 확인할 수 있다</a:t>
            </a:r>
            <a:r>
              <a:rPr lang="en-US" altLang="ko-KR" dirty="0"/>
              <a:t>. </a:t>
            </a:r>
            <a:r>
              <a:rPr lang="ko-KR" altLang="en-US" dirty="0"/>
              <a:t>이렇게 복원된 데이터들은 원본데이터와의 차이가 거의 나지 않는다</a:t>
            </a:r>
            <a:r>
              <a:rPr lang="en-US" altLang="ko-KR" dirty="0"/>
              <a:t>. </a:t>
            </a:r>
            <a:r>
              <a:rPr lang="ko-KR" altLang="en-US" dirty="0"/>
              <a:t>난다고 해도 그것은 일정 수준이하의 사소한 차이여야만한다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9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오토인코더는 더 깊어질수록 복잡한 패턴을 학습할 수 있다</a:t>
            </a:r>
            <a:r>
              <a:rPr lang="en-US" altLang="ko-KR" dirty="0"/>
              <a:t>. </a:t>
            </a:r>
            <a:r>
              <a:rPr lang="ko-KR" altLang="en-US" dirty="0"/>
              <a:t>그런데</a:t>
            </a:r>
            <a:r>
              <a:rPr lang="en-US" altLang="ko-KR" dirty="0"/>
              <a:t>, </a:t>
            </a:r>
            <a:r>
              <a:rPr lang="ko-KR" altLang="en-US" dirty="0"/>
              <a:t>그냥 깊어지기만 하면 늘어나는 파라미터와 </a:t>
            </a:r>
            <a:r>
              <a:rPr lang="en-US" altLang="ko-KR" dirty="0"/>
              <a:t>unit</a:t>
            </a:r>
            <a:r>
              <a:rPr lang="ko-KR" altLang="en-US" dirty="0"/>
              <a:t>의 개수로 인해 계산량이 방대해지고</a:t>
            </a:r>
            <a:r>
              <a:rPr lang="en-US" altLang="ko-KR" dirty="0"/>
              <a:t>,  Local minima</a:t>
            </a:r>
            <a:r>
              <a:rPr lang="ko-KR" altLang="en-US" dirty="0"/>
              <a:t>에 빠질 가능성이 존재한다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Weight</a:t>
            </a:r>
            <a:r>
              <a:rPr lang="ko-KR" altLang="en-US" dirty="0"/>
              <a:t>의 업데이트량이 점점 줄어드는 </a:t>
            </a:r>
            <a:r>
              <a:rPr lang="en-US" altLang="ko-KR" dirty="0"/>
              <a:t>gradient vanishing</a:t>
            </a:r>
            <a:r>
              <a:rPr lang="ko-KR" altLang="en-US" dirty="0"/>
              <a:t>을 겪게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해결하기 위해 오토인코더를 한층씩 쌓아올리는 </a:t>
            </a:r>
            <a:r>
              <a:rPr lang="en-US" altLang="ko-KR" dirty="0"/>
              <a:t>stacked autoencoder</a:t>
            </a:r>
            <a:r>
              <a:rPr lang="ko-KR" altLang="en-US" dirty="0"/>
              <a:t>가 제안되었다</a:t>
            </a:r>
            <a:r>
              <a:rPr lang="en-US" altLang="ko-KR" dirty="0"/>
              <a:t>. </a:t>
            </a:r>
            <a:r>
              <a:rPr lang="ko-KR" altLang="en-US" dirty="0"/>
              <a:t>위에 보이는 그림에서와 같이 </a:t>
            </a:r>
            <a:r>
              <a:rPr lang="en-US" altLang="ko-KR" dirty="0"/>
              <a:t>hidden layer</a:t>
            </a:r>
            <a:r>
              <a:rPr lang="ko-KR" altLang="en-US" dirty="0"/>
              <a:t>를 하나씩 연립해서 훈련을 해나가는 것이다</a:t>
            </a:r>
            <a:r>
              <a:rPr lang="en-US" altLang="ko-KR" dirty="0"/>
              <a:t>. </a:t>
            </a:r>
            <a:r>
              <a:rPr lang="ko-KR" altLang="en-US" dirty="0"/>
              <a:t>속도도 빠르고 학습효율이 좋다</a:t>
            </a:r>
            <a:r>
              <a:rPr lang="en-US" altLang="ko-KR" dirty="0"/>
              <a:t>. </a:t>
            </a:r>
            <a:r>
              <a:rPr lang="ko-KR" altLang="en-US" dirty="0"/>
              <a:t>이를 </a:t>
            </a:r>
            <a:r>
              <a:rPr lang="en-US" altLang="ko-KR" dirty="0"/>
              <a:t>pre-</a:t>
            </a:r>
            <a:r>
              <a:rPr lang="en-US" altLang="ko-KR" dirty="0" err="1"/>
              <a:t>trainin</a:t>
            </a:r>
            <a:r>
              <a:rPr lang="ko-KR" altLang="en-US" dirty="0"/>
              <a:t>이라고 할 수있고</a:t>
            </a:r>
            <a:r>
              <a:rPr lang="en-US" altLang="ko-KR" dirty="0"/>
              <a:t>, </a:t>
            </a:r>
            <a:r>
              <a:rPr lang="ko-KR" altLang="en-US" dirty="0"/>
              <a:t>모든 레이어에 대해서 완료되면</a:t>
            </a:r>
            <a:r>
              <a:rPr lang="en-US" altLang="ko-KR" dirty="0"/>
              <a:t>, </a:t>
            </a:r>
            <a:r>
              <a:rPr lang="ko-KR" altLang="en-US" dirty="0"/>
              <a:t>전체 데이터에 대한 </a:t>
            </a:r>
            <a:r>
              <a:rPr lang="en-US" altLang="ko-KR" dirty="0"/>
              <a:t>fine-tuning</a:t>
            </a:r>
            <a:r>
              <a:rPr lang="ko-KR" altLang="en-US" dirty="0"/>
              <a:t>을 거쳐서 </a:t>
            </a:r>
            <a:r>
              <a:rPr lang="en-US" altLang="ko-KR" dirty="0"/>
              <a:t>Supervised task</a:t>
            </a:r>
            <a:r>
              <a:rPr lang="ko-KR" altLang="en-US" dirty="0"/>
              <a:t>에 사용할 수 있다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83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방식을 </a:t>
            </a:r>
            <a:r>
              <a:rPr lang="en-US" altLang="ko-KR" dirty="0"/>
              <a:t>greedy layer wise training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r>
              <a:rPr lang="ko-KR" altLang="en-US" dirty="0"/>
              <a:t>이를 위해선 많은양의 </a:t>
            </a:r>
            <a:r>
              <a:rPr lang="en-US" altLang="ko-KR" dirty="0"/>
              <a:t>unlabeled data</a:t>
            </a:r>
            <a:r>
              <a:rPr lang="ko-KR" altLang="en-US" dirty="0"/>
              <a:t>가 필요한데</a:t>
            </a:r>
            <a:r>
              <a:rPr lang="en-US" altLang="ko-KR" dirty="0"/>
              <a:t>, unlabeled data</a:t>
            </a:r>
            <a:r>
              <a:rPr lang="ko-KR" altLang="en-US" dirty="0"/>
              <a:t>만으로도 훌륭한 학습이 가능한 오토인코더에서 잘 수행된다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Local minima</a:t>
            </a:r>
            <a:r>
              <a:rPr lang="ko-KR" altLang="en-US" dirty="0"/>
              <a:t>의 위협은 초기 </a:t>
            </a:r>
            <a:r>
              <a:rPr lang="en-US" altLang="ko-KR" dirty="0"/>
              <a:t>initial weight</a:t>
            </a:r>
            <a:r>
              <a:rPr lang="ko-KR" altLang="en-US" dirty="0"/>
              <a:t>에 영향을 받는데</a:t>
            </a:r>
            <a:r>
              <a:rPr lang="en-US" altLang="ko-KR" dirty="0"/>
              <a:t>, autoencoder</a:t>
            </a:r>
            <a:r>
              <a:rPr lang="ko-KR" altLang="en-US" dirty="0"/>
              <a:t>로 학습된 파라미터들을 이용하면 로컬미니마에 빠질 확률을 크게 줄여준다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78A9-A0D8-4812-809A-5944EFF93D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0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31AF2C4-F2D4-4847-830C-613E1AB40708}"/>
              </a:ext>
            </a:extLst>
          </p:cNvPr>
          <p:cNvSpPr/>
          <p:nvPr userDrawn="1"/>
        </p:nvSpPr>
        <p:spPr>
          <a:xfrm>
            <a:off x="203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2000">
                <a:schemeClr val="accent1">
                  <a:lumMod val="5000"/>
                  <a:lumOff val="95000"/>
                </a:schemeClr>
              </a:gs>
              <a:gs pos="49000">
                <a:srgbClr val="E1E2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b="1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E1D16-D0F9-43E9-96CA-F449E4FAC67C}"/>
              </a:ext>
            </a:extLst>
          </p:cNvPr>
          <p:cNvSpPr txBox="1"/>
          <p:nvPr userDrawn="1"/>
        </p:nvSpPr>
        <p:spPr>
          <a:xfrm>
            <a:off x="1561867" y="4265714"/>
            <a:ext cx="6330824" cy="707886"/>
          </a:xfrm>
          <a:prstGeom prst="rect">
            <a:avLst/>
          </a:prstGeom>
          <a:solidFill>
            <a:srgbClr val="0033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and Pattern Analysis Lab</a:t>
            </a:r>
          </a:p>
          <a:p>
            <a:pPr algn="ctr"/>
            <a:r>
              <a:rPr lang="en-US" altLang="ko-K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Dankook University</a:t>
            </a:r>
            <a:endParaRPr lang="en-US" altLang="ko-K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1E4D1C7-6548-4339-8188-DE00B390054E}"/>
              </a:ext>
            </a:extLst>
          </p:cNvPr>
          <p:cNvCxnSpPr/>
          <p:nvPr userDrawn="1"/>
        </p:nvCxnSpPr>
        <p:spPr>
          <a:xfrm>
            <a:off x="1561867" y="3403659"/>
            <a:ext cx="6330824" cy="0"/>
          </a:xfrm>
          <a:prstGeom prst="line">
            <a:avLst/>
          </a:prstGeom>
          <a:ln w="222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8CCCD9D7-1884-4E42-AA51-41DF9B449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70" y="5661248"/>
            <a:ext cx="1131523" cy="63591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FDBBDE4-D4CA-4A98-8DFB-56084066CD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044963"/>
            <a:ext cx="7772400" cy="1876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4400" b="1" kern="1200" dirty="0">
                <a:solidFill>
                  <a:srgbClr val="00339A"/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B0A3EEC-47FB-44C0-978C-10EC1E5A72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7943" y="3488781"/>
            <a:ext cx="376362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ko-KR" altLang="en-US" sz="14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0" lvl="0" algn="just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1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EA16A1D-B129-4501-863F-BDFB1660E1F2}"/>
              </a:ext>
            </a:extLst>
          </p:cNvPr>
          <p:cNvSpPr/>
          <p:nvPr userDrawn="1"/>
        </p:nvSpPr>
        <p:spPr>
          <a:xfrm>
            <a:off x="2030" y="0"/>
            <a:ext cx="9144000" cy="6858000"/>
          </a:xfrm>
          <a:prstGeom prst="rect">
            <a:avLst/>
          </a:prstGeom>
          <a:gradFill flip="none" rotWithShape="1"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E1E2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9A50707-B7BB-4A93-BE1B-8223E94571AB}"/>
              </a:ext>
            </a:extLst>
          </p:cNvPr>
          <p:cNvCxnSpPr/>
          <p:nvPr userDrawn="1"/>
        </p:nvCxnSpPr>
        <p:spPr>
          <a:xfrm>
            <a:off x="587633" y="1071919"/>
            <a:ext cx="7968734" cy="0"/>
          </a:xfrm>
          <a:prstGeom prst="line">
            <a:avLst/>
          </a:prstGeom>
          <a:ln w="19050">
            <a:solidFill>
              <a:srgbClr val="00339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8B40C00-D0D7-4685-9BA8-D1B566C0D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92" y="169308"/>
            <a:ext cx="1290950" cy="7255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DEF5A75-4A69-43D1-B1D9-693EFB67C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96475"/>
            <a:ext cx="7772400" cy="59490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3266" kern="1200" dirty="0">
                <a:solidFill>
                  <a:schemeClr val="tx1"/>
                </a:solidFill>
                <a:latin typeface="Fedra Sans Std Bold" panose="020B0804040000020004" pitchFamily="34" charset="0"/>
                <a:ea typeface="Adobe 고딕 Std B" panose="020B0800000000000000" pitchFamily="34" charset="-127"/>
                <a:cs typeface="+mn-cs"/>
              </a:defRPr>
            </a:lvl1pPr>
          </a:lstStyle>
          <a:p>
            <a:pPr marL="0" lvl="0" defTabSz="914400"/>
            <a:r>
              <a:rPr lang="en-US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1B646D6-F290-41AC-A9B8-BACA014C83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164418"/>
            <a:ext cx="3763628" cy="3715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ko-KR" altLang="en-US" sz="1814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877425D5-D6EE-4DD9-B61F-9B067FC2A72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471" y="1592379"/>
            <a:ext cx="8404260" cy="861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 lang="ko-KR" altLang="en-US" sz="1400" b="1" kern="1200" smtClean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541338" indent="-185738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2pPr>
            <a:lvl3pPr marL="7191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3pPr>
            <a:lvl4pPr marL="8969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4pPr>
            <a:lvl5pPr marL="1074738" indent="-177800">
              <a:defRPr lang="ko-KR" altLang="en-US" sz="1400" b="1" kern="1200" dirty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5pPr>
            <a:lvl6pPr marL="1252538" indent="-177800">
              <a:defRPr sz="1400"/>
            </a:lvl6pPr>
            <a:lvl7pPr marL="1439863" indent="-187325">
              <a:defRPr sz="1400"/>
            </a:lvl7pPr>
            <a:lvl8pPr marL="1617663" indent="-177800">
              <a:defRPr sz="1400"/>
            </a:lvl8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lang="ko-KR" altLang="en-US"/>
              <a:t>   첫째 수준</a:t>
            </a:r>
            <a:r>
              <a:rPr lang="ko-KR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3C3BEF2-744C-4772-AD23-0FD9EA767AA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800" y="2421982"/>
            <a:ext cx="3763628" cy="3715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ko-KR" altLang="en-US" sz="1814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6064FC08-07E1-48B5-B6CF-67599EE163B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1471" y="2776804"/>
            <a:ext cx="8404260" cy="861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 lang="ko-KR" altLang="en-US" sz="1400" b="1" kern="1200" smtClean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541338" indent="-185738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2pPr>
            <a:lvl3pPr marL="7191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3pPr>
            <a:lvl4pPr marL="8969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4pPr>
            <a:lvl5pPr marL="1074738" indent="-177800">
              <a:defRPr lang="ko-KR" altLang="en-US" sz="1400" b="1" kern="1200" dirty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5pPr>
            <a:lvl6pPr marL="1252538" indent="-177800">
              <a:defRPr sz="1400"/>
            </a:lvl6pPr>
            <a:lvl7pPr marL="1439863" indent="-187325">
              <a:defRPr sz="1400"/>
            </a:lvl7pPr>
            <a:lvl8pPr marL="1617663" indent="-177800">
              <a:defRPr sz="1400"/>
            </a:lvl8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lang="ko-KR" altLang="en-US"/>
              <a:t>   첫째 수준</a:t>
            </a:r>
            <a:r>
              <a:rPr lang="ko-KR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33E7714-932E-415A-A0A9-D425A0195F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800" y="3674398"/>
            <a:ext cx="3763628" cy="3715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ko-KR" altLang="en-US" sz="1814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E2C30BA7-D1B2-47DB-9518-58812E7A4E8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1471" y="4029220"/>
            <a:ext cx="8404260" cy="861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 lang="ko-KR" altLang="en-US" sz="1400" b="1" kern="1200" smtClean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541338" indent="-185738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2pPr>
            <a:lvl3pPr marL="7191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3pPr>
            <a:lvl4pPr marL="8969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4pPr>
            <a:lvl5pPr marL="1074738" indent="-177800">
              <a:defRPr lang="ko-KR" altLang="en-US" sz="1400" b="1" kern="1200" dirty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5pPr>
            <a:lvl6pPr marL="1252538" indent="-177800">
              <a:defRPr sz="1400"/>
            </a:lvl6pPr>
            <a:lvl7pPr marL="1439863" indent="-187325">
              <a:defRPr sz="1400"/>
            </a:lvl7pPr>
            <a:lvl8pPr marL="1617663" indent="-177800">
              <a:defRPr sz="1400"/>
            </a:lvl8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lang="ko-KR" altLang="en-US"/>
              <a:t>   첫째 수준</a:t>
            </a:r>
            <a:r>
              <a:rPr lang="ko-KR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747B018-D4AC-476B-A8CD-BE5EA2ACB2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5800" y="5038380"/>
            <a:ext cx="3763628" cy="3715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ko-KR" altLang="en-US" sz="1814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0F415C38-AC4E-4BA4-B241-F4BAB21871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1471" y="5393202"/>
            <a:ext cx="8404260" cy="861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 lang="ko-KR" altLang="en-US" sz="1400" b="1" kern="1200" smtClean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541338" indent="-185738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2pPr>
            <a:lvl3pPr marL="7191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3pPr>
            <a:lvl4pPr marL="896938" indent="-177800">
              <a:defRPr lang="ko-KR" altLang="en-US" sz="1400" b="1" kern="120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4pPr>
            <a:lvl5pPr marL="1074738" indent="-177800">
              <a:defRPr lang="ko-KR" altLang="en-US" sz="1400" b="1" kern="1200" dirty="0">
                <a:solidFill>
                  <a:srgbClr val="003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5pPr>
            <a:lvl6pPr marL="1252538" indent="-177800">
              <a:defRPr sz="1400"/>
            </a:lvl6pPr>
            <a:lvl7pPr marL="1439863" indent="-187325">
              <a:defRPr sz="1400"/>
            </a:lvl7pPr>
            <a:lvl8pPr marL="1617663" indent="-177800">
              <a:defRPr sz="1400"/>
            </a:lvl8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lang="ko-KR" altLang="en-US"/>
              <a:t>   첫째 수준</a:t>
            </a:r>
            <a:r>
              <a:rPr lang="ko-KR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val="380819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A86CC8-71A0-4B72-BFBF-5D9056D5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0A0A4CC-B578-4961-AC79-C136D348869B}"/>
              </a:ext>
            </a:extLst>
          </p:cNvPr>
          <p:cNvSpPr/>
          <p:nvPr userDrawn="1"/>
        </p:nvSpPr>
        <p:spPr>
          <a:xfrm>
            <a:off x="0" y="-45372"/>
            <a:ext cx="9144000" cy="6957392"/>
          </a:xfrm>
          <a:prstGeom prst="rect">
            <a:avLst/>
          </a:prstGeom>
          <a:gradFill flip="none" rotWithShape="1"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E1E2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b="1" dirty="0">
              <a:solidFill>
                <a:prstClr val="white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CBECB3-91C8-4CC9-9287-C27AC2869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83"/>
            <a:ext cx="5641056" cy="372309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E83772A-9ECC-4CF0-84E6-9F4A8B03C23C}"/>
              </a:ext>
            </a:extLst>
          </p:cNvPr>
          <p:cNvSpPr/>
          <p:nvPr userDrawn="1"/>
        </p:nvSpPr>
        <p:spPr>
          <a:xfrm>
            <a:off x="2588" y="-45372"/>
            <a:ext cx="9141412" cy="6903373"/>
          </a:xfrm>
          <a:prstGeom prst="rect">
            <a:avLst/>
          </a:prstGeom>
          <a:solidFill>
            <a:srgbClr val="00339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2B990D5-EBFC-4E4D-8335-0B63E33DD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7" y="678278"/>
            <a:ext cx="1290950" cy="725514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A979DC9-CCCA-4F65-AAC2-FF9A6C174458}"/>
              </a:ext>
            </a:extLst>
          </p:cNvPr>
          <p:cNvCxnSpPr/>
          <p:nvPr userDrawn="1"/>
        </p:nvCxnSpPr>
        <p:spPr>
          <a:xfrm>
            <a:off x="22390" y="2420888"/>
            <a:ext cx="561866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9E6F32-22C6-474D-8EBB-87459E0407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70" y="1757174"/>
            <a:ext cx="6402745" cy="6506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en-US" altLang="ko-KR" sz="3628" b="1" kern="1200" dirty="0" smtClean="0">
                <a:solidFill>
                  <a:schemeClr val="bg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/>
              <a:t>Chapter Name</a:t>
            </a:r>
            <a:endParaRPr lang="ko-KR" alt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3EA6890-72A1-4EED-8446-59AA8D90207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9496" y="2536873"/>
            <a:ext cx="3763628" cy="489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ko-KR" altLang="en-US" sz="14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Chapter Contents</a:t>
            </a:r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70ADCA3-7CDA-47D1-988C-0A923F604DD5}"/>
              </a:ext>
            </a:extLst>
          </p:cNvPr>
          <p:cNvCxnSpPr/>
          <p:nvPr userDrawn="1"/>
        </p:nvCxnSpPr>
        <p:spPr>
          <a:xfrm>
            <a:off x="25161" y="4776161"/>
            <a:ext cx="561866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80ED3FB-2528-49E2-B624-E32B8FC9D9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6241" y="4112447"/>
            <a:ext cx="6402745" cy="6506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en-US" altLang="ko-KR" sz="3628" b="1" kern="1200" dirty="0" smtClean="0">
                <a:solidFill>
                  <a:schemeClr val="bg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/>
              <a:t>Chapter Name</a:t>
            </a:r>
            <a:endParaRPr lang="ko-KR" alt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ED8733A-C799-4F24-A08A-DEF680EC239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62267" y="4892146"/>
            <a:ext cx="3763628" cy="489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ko-KR" altLang="en-US" sz="14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Chapter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4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48AC6E5-2029-4E56-96E9-59F96D8F944B}"/>
              </a:ext>
            </a:extLst>
          </p:cNvPr>
          <p:cNvSpPr/>
          <p:nvPr userDrawn="1"/>
        </p:nvSpPr>
        <p:spPr>
          <a:xfrm>
            <a:off x="2030" y="0"/>
            <a:ext cx="9250490" cy="6858000"/>
          </a:xfrm>
          <a:prstGeom prst="rect">
            <a:avLst/>
          </a:prstGeom>
          <a:gradFill flip="none" rotWithShape="1"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E1E2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EA8BC0B-2A13-4358-8287-3984C96CC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7" y="678278"/>
            <a:ext cx="1290950" cy="72551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A519845-ED49-423D-84F7-73C506E3B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83"/>
            <a:ext cx="5641056" cy="372309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0F961C-93C8-4EC0-84EB-D80CBC8B2BA3}"/>
              </a:ext>
            </a:extLst>
          </p:cNvPr>
          <p:cNvSpPr/>
          <p:nvPr userDrawn="1"/>
        </p:nvSpPr>
        <p:spPr>
          <a:xfrm>
            <a:off x="2587" y="1682583"/>
            <a:ext cx="5638469" cy="3723097"/>
          </a:xfrm>
          <a:prstGeom prst="rect">
            <a:avLst/>
          </a:prstGeom>
          <a:solidFill>
            <a:srgbClr val="00339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67F4E02-4862-451E-9B57-6029D4313980}"/>
              </a:ext>
            </a:extLst>
          </p:cNvPr>
          <p:cNvCxnSpPr/>
          <p:nvPr userDrawn="1"/>
        </p:nvCxnSpPr>
        <p:spPr>
          <a:xfrm>
            <a:off x="22390" y="2420888"/>
            <a:ext cx="561866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7C42A56-9E5F-410D-991C-F135A02487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8" y="425454"/>
            <a:ext cx="5435800" cy="1876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4400" b="1" kern="1200" dirty="0">
                <a:solidFill>
                  <a:srgbClr val="00339A"/>
                </a:solidFill>
                <a:latin typeface="Noto Sans CJK KR Regular" pitchFamily="34" charset="-127"/>
                <a:ea typeface="Noto Sans CJK KR Regular" pitchFamily="34" charset="-127"/>
                <a:cs typeface="+mn-cs"/>
              </a:defRPr>
            </a:lvl1pPr>
          </a:lstStyle>
          <a:p>
            <a:r>
              <a:rPr lang="en-US"/>
              <a:t>Chapter</a:t>
            </a:r>
            <a:r>
              <a:rPr lang="ko-KR" altLang="en-US"/>
              <a:t> </a:t>
            </a:r>
            <a:r>
              <a:rPr lang="en-US" altLang="ko-KR"/>
              <a:t>Number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B8DE9A3-1F4A-4048-B166-7D42182CBE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70" y="1757174"/>
            <a:ext cx="6402745" cy="6506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latinLnBrk="1" hangingPunct="1">
              <a:spcBef>
                <a:spcPct val="20000"/>
              </a:spcBef>
              <a:buNone/>
              <a:defRPr lang="en-US" altLang="ko-KR" sz="3628" b="1" kern="1200" dirty="0" smtClean="0">
                <a:solidFill>
                  <a:schemeClr val="bg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</a:lstStyle>
          <a:p>
            <a:pPr marL="0" lvl="0" algn="just" defTabSz="914400"/>
            <a:r>
              <a:rPr lang="en-US" altLang="ko-KR"/>
              <a:t>Chapter Name</a:t>
            </a:r>
            <a:endParaRPr lang="ko-KR" alt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24E53E4-6184-426C-8AD9-50A22FACDDF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9496" y="2536873"/>
            <a:ext cx="3763628" cy="4892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ko-KR" altLang="en-US" sz="14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Chapter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3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43768D26-8CDC-4791-ACB1-37527BE3C2E9}"/>
              </a:ext>
            </a:extLst>
          </p:cNvPr>
          <p:cNvSpPr/>
          <p:nvPr userDrawn="1"/>
        </p:nvSpPr>
        <p:spPr>
          <a:xfrm>
            <a:off x="8926" y="0"/>
            <a:ext cx="9141970" cy="6858000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  <a:gs pos="57000">
                <a:srgbClr val="E1E2E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b="1" dirty="0">
              <a:solidFill>
                <a:prstClr val="white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0971" y="1213209"/>
            <a:ext cx="8404260" cy="52161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541338" indent="-185738">
              <a:defRPr sz="1600" b="0"/>
            </a:lvl2pPr>
            <a:lvl3pPr marL="719138" indent="-177800">
              <a:defRPr sz="1600"/>
            </a:lvl3pPr>
            <a:lvl4pPr marL="896938" indent="-177800">
              <a:defRPr sz="1600"/>
            </a:lvl4pPr>
            <a:lvl5pPr marL="1074738" indent="-177800">
              <a:defRPr sz="1600"/>
            </a:lvl5pPr>
            <a:lvl6pPr marL="1252538" indent="-177800">
              <a:defRPr sz="1400"/>
            </a:lvl6pPr>
            <a:lvl7pPr marL="1439863" indent="-187325">
              <a:defRPr sz="1400"/>
            </a:lvl7pPr>
            <a:lvl8pPr marL="1617663" indent="-177800">
              <a:defRPr sz="1400"/>
            </a:lvl8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lang="ko-KR" altLang="en-US"/>
              <a:t>   첫째 수준</a:t>
            </a:r>
            <a:r>
              <a:rPr lang="ko-KR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0" y="6429396"/>
            <a:ext cx="9144000" cy="4286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sq" cmpd="sng" algn="ctr">
            <a:noFill/>
            <a:prstDash val="solid"/>
            <a:miter lim="800000"/>
            <a:headEnd type="none" w="med" len="med"/>
            <a:tailEnd type="triangle" w="lg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3464586" y="6507406"/>
            <a:ext cx="2352224" cy="279180"/>
          </a:xfrm>
          <a:prstGeom prst="rect">
            <a:avLst/>
          </a:prstGeom>
          <a:noFill/>
          <a:ln w="19050" cap="sq">
            <a:noFill/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6699FF"/>
                </a:solidFill>
                <a:latin typeface="Arial" charset="0"/>
              </a:rPr>
              <a:t>Smart Embedded System Lab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C64F1EEA-FBBC-4D9B-9DB3-80797614DE29}"/>
              </a:ext>
            </a:extLst>
          </p:cNvPr>
          <p:cNvSpPr/>
          <p:nvPr userDrawn="1"/>
        </p:nvSpPr>
        <p:spPr>
          <a:xfrm rot="5400000">
            <a:off x="761664" y="418342"/>
            <a:ext cx="643607" cy="655713"/>
          </a:xfrm>
          <a:prstGeom prst="triangle">
            <a:avLst>
              <a:gd name="adj" fmla="val 100000"/>
            </a:avLst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3B42D9E-1D4D-4E08-B954-A0480D65B21A}"/>
              </a:ext>
            </a:extLst>
          </p:cNvPr>
          <p:cNvSpPr/>
          <p:nvPr userDrawn="1"/>
        </p:nvSpPr>
        <p:spPr>
          <a:xfrm>
            <a:off x="132442" y="424396"/>
            <a:ext cx="649014" cy="643606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B7C5686C-48BC-449D-9B16-CBFA5CFA775F}"/>
              </a:ext>
            </a:extLst>
          </p:cNvPr>
          <p:cNvSpPr/>
          <p:nvPr userDrawn="1"/>
        </p:nvSpPr>
        <p:spPr>
          <a:xfrm rot="5400000" flipH="1" flipV="1">
            <a:off x="914108" y="402520"/>
            <a:ext cx="643613" cy="687365"/>
          </a:xfrm>
          <a:prstGeom prst="triangle">
            <a:avLst>
              <a:gd name="adj" fmla="val 100000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ED80824-3B6E-4F75-B16B-B8FED607B9FD}"/>
              </a:ext>
            </a:extLst>
          </p:cNvPr>
          <p:cNvSpPr/>
          <p:nvPr userDrawn="1"/>
        </p:nvSpPr>
        <p:spPr>
          <a:xfrm>
            <a:off x="1577341" y="424396"/>
            <a:ext cx="5528882" cy="643606"/>
          </a:xfrm>
          <a:prstGeom prst="rect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2382287-C900-4835-B1B1-F67C34A6E43F}"/>
              </a:ext>
            </a:extLst>
          </p:cNvPr>
          <p:cNvSpPr/>
          <p:nvPr userDrawn="1"/>
        </p:nvSpPr>
        <p:spPr>
          <a:xfrm>
            <a:off x="482149" y="1213202"/>
            <a:ext cx="105484" cy="335016"/>
          </a:xfrm>
          <a:prstGeom prst="rect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dirty="0">
              <a:solidFill>
                <a:prstClr val="white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BD7CDFA-190A-451D-823B-9F31B8FFCAD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67717" y="558547"/>
            <a:ext cx="546949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814" kern="1200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0" lvl="0" defTabSz="914400"/>
            <a:r>
              <a:rPr lang="en-US" altLang="ko-KR" dirty="0"/>
              <a:t>Chapter number here</a:t>
            </a:r>
            <a:endParaRPr lang="ko-KR" altLang="en-US" dirty="0"/>
          </a:p>
        </p:txBody>
      </p:sp>
      <p:pic>
        <p:nvPicPr>
          <p:cNvPr id="21" name="Picture 4" descr="C:\Users\min\Dropbox\PT &amp; Print\슬라이드\최용근 박사님\img\Untitled-2.png">
            <a:extLst>
              <a:ext uri="{FF2B5EF4-FFF2-40B4-BE49-F238E27FC236}">
                <a16:creationId xmlns:a16="http://schemas.microsoft.com/office/drawing/2014/main" id="{F716BADE-63A7-448E-B311-65688BD44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779" y="630665"/>
            <a:ext cx="618033" cy="260683"/>
          </a:xfrm>
          <a:prstGeom prst="rect">
            <a:avLst/>
          </a:prstGeom>
          <a:noFill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60944C0-8124-4E2E-9930-3A5E5F3F0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45" y="544337"/>
            <a:ext cx="406168" cy="433336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1DA5A50F-41F0-48A0-951E-80E0074E5580}"/>
              </a:ext>
            </a:extLst>
          </p:cNvPr>
          <p:cNvGrpSpPr/>
          <p:nvPr userDrawn="1"/>
        </p:nvGrpSpPr>
        <p:grpSpPr>
          <a:xfrm>
            <a:off x="7124700" y="422500"/>
            <a:ext cx="3528470" cy="643606"/>
            <a:chOff x="5544368" y="3402408"/>
            <a:chExt cx="3407742" cy="643606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A57F98E-DDFC-4C1F-908A-654C9477888C}"/>
                </a:ext>
              </a:extLst>
            </p:cNvPr>
            <p:cNvGrpSpPr/>
            <p:nvPr/>
          </p:nvGrpSpPr>
          <p:grpSpPr>
            <a:xfrm>
              <a:off x="5544368" y="3402408"/>
              <a:ext cx="1800200" cy="643606"/>
              <a:chOff x="5544368" y="3402408"/>
              <a:chExt cx="1800200" cy="643606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FB05B163-62F2-4556-AAF7-14C434E313C4}"/>
                  </a:ext>
                </a:extLst>
              </p:cNvPr>
              <p:cNvSpPr/>
              <p:nvPr/>
            </p:nvSpPr>
            <p:spPr>
              <a:xfrm>
                <a:off x="5544368" y="3402408"/>
                <a:ext cx="1800200" cy="643606"/>
              </a:xfrm>
              <a:prstGeom prst="rect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33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9B65EE2A-8B40-4343-8756-5992D319CFDD}"/>
                  </a:ext>
                </a:extLst>
              </p:cNvPr>
              <p:cNvSpPr/>
              <p:nvPr/>
            </p:nvSpPr>
            <p:spPr>
              <a:xfrm>
                <a:off x="6249714" y="3404304"/>
                <a:ext cx="1094854" cy="580519"/>
              </a:xfrm>
              <a:prstGeom prst="rect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33"/>
              </a:p>
            </p:txBody>
          </p:sp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11F53C65-78B2-4538-BBAA-5F611F14A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6092" y="3448756"/>
                <a:ext cx="1457189" cy="477787"/>
              </a:xfrm>
              <a:prstGeom prst="rect">
                <a:avLst/>
              </a:prstGeom>
            </p:spPr>
          </p:pic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AFF86F76-CBB2-4CFB-97AB-337C596C25B9}"/>
                  </a:ext>
                </a:extLst>
              </p:cNvPr>
              <p:cNvSpPr/>
              <p:nvPr/>
            </p:nvSpPr>
            <p:spPr>
              <a:xfrm>
                <a:off x="6336456" y="3418202"/>
                <a:ext cx="876646" cy="508341"/>
              </a:xfrm>
              <a:prstGeom prst="rect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33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50B685-436F-4ED2-AC32-C39E14AEC1AA}"/>
                </a:ext>
              </a:extLst>
            </p:cNvPr>
            <p:cNvSpPr txBox="1"/>
            <p:nvPr/>
          </p:nvSpPr>
          <p:spPr>
            <a:xfrm>
              <a:off x="6287814" y="3553936"/>
              <a:ext cx="26642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600" b="1">
                  <a:solidFill>
                    <a:srgbClr val="797B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DANKOOK UNIVERSITY</a:t>
              </a:r>
            </a:p>
            <a:p>
              <a:pPr algn="just"/>
              <a:r>
                <a:rPr lang="en-US" altLang="ko-KR" sz="800" b="1">
                  <a:solidFill>
                    <a:srgbClr val="797B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 Learning </a:t>
              </a:r>
              <a:r>
                <a:rPr lang="en-US" altLang="ko-KR" sz="800" b="1">
                  <a:solidFill>
                    <a:srgbClr val="797B80"/>
                  </a:solidFill>
                  <a:latin typeface="Bahnschrift SemiLight" panose="020B0502040204020203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algn="just"/>
              <a:r>
                <a:rPr lang="en-US" altLang="ko-KR" sz="800" b="1">
                  <a:solidFill>
                    <a:srgbClr val="797B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Pattern Analysis lab.</a:t>
              </a:r>
              <a:endParaRPr lang="ko-KR" altLang="en-US" sz="800" b="1">
                <a:solidFill>
                  <a:srgbClr val="797B8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7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 bwMode="auto">
          <a:xfrm>
            <a:off x="0" y="6429396"/>
            <a:ext cx="9144000" cy="4286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sq" cmpd="sng" algn="ctr">
            <a:noFill/>
            <a:prstDash val="solid"/>
            <a:miter lim="800000"/>
            <a:headEnd type="none" w="med" len="med"/>
            <a:tailEnd type="triangle" w="lg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0" y="0"/>
            <a:ext cx="9144000" cy="214290"/>
          </a:xfrm>
          <a:prstGeom prst="rect">
            <a:avLst/>
          </a:prstGeom>
          <a:solidFill>
            <a:srgbClr val="3C8DC2"/>
          </a:solidFill>
          <a:ln w="19050" cap="sq" cmpd="sng" algn="ctr">
            <a:noFill/>
            <a:prstDash val="solid"/>
            <a:miter lim="800000"/>
            <a:headEnd type="none" w="med" len="med"/>
            <a:tailEnd type="triangle" w="lg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64585" y="6507406"/>
            <a:ext cx="2352224" cy="279180"/>
          </a:xfrm>
          <a:prstGeom prst="rect">
            <a:avLst/>
          </a:prstGeom>
          <a:noFill/>
          <a:ln w="19050" cap="sq">
            <a:noFill/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6699FF"/>
                </a:solidFill>
                <a:latin typeface="Arial" charset="0"/>
                <a:ea typeface="굴림" charset="-127"/>
              </a:rPr>
              <a:t>Smart Embedded System Lab</a:t>
            </a:r>
          </a:p>
        </p:txBody>
      </p:sp>
      <p:pic>
        <p:nvPicPr>
          <p:cNvPr id="25" name="그림 24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57298"/>
            <a:ext cx="9144000" cy="2329736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57000"/>
              </a:srgbClr>
            </a:outerShdw>
          </a:effectLst>
        </p:spPr>
      </p:pic>
      <p:sp>
        <p:nvSpPr>
          <p:cNvPr id="27" name="텍스트 개체 틀 26"/>
          <p:cNvSpPr>
            <a:spLocks noGrp="1"/>
          </p:cNvSpPr>
          <p:nvPr>
            <p:ph type="body" sz="quarter" idx="14" hasCustomPrompt="1"/>
          </p:nvPr>
        </p:nvSpPr>
        <p:spPr>
          <a:xfrm>
            <a:off x="776619" y="2176068"/>
            <a:ext cx="7747054" cy="1000132"/>
          </a:xfrm>
          <a:prstGeom prst="rect">
            <a:avLst/>
          </a:prstGeom>
          <a:effectLst>
            <a:outerShdw blurRad="50800" dist="50800" dir="5400000" sx="193000" sy="193000" algn="ctr" rotWithShape="0">
              <a:srgbClr val="000000"/>
            </a:outerShdw>
          </a:effectLst>
        </p:spPr>
        <p:txBody>
          <a:bodyPr anchor="ctr"/>
          <a:lstStyle>
            <a:lvl1pPr algn="ctr">
              <a:buNone/>
              <a:defRPr sz="4800" b="1" cap="none" spc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ko-KR" altLang="en-US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감사합니다</a:t>
            </a:r>
            <a:r>
              <a:rPr lang="en-US" altLang="ko-KR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en-US" altLang="ko-KR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 / A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867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58037" y="6438926"/>
            <a:ext cx="451043" cy="37150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89990" tIns="46795" rIns="89990" bIns="46795" anchor="ctr">
            <a:spAutoFit/>
          </a:bodyPr>
          <a:lstStyle/>
          <a:p>
            <a:pPr algn="r">
              <a:defRPr/>
            </a:pPr>
            <a:fld id="{902BFA84-CD1C-4022-BF22-9FC94887A04A}" type="slidenum">
              <a:rPr lang="en-US" altLang="ko-KR" b="1">
                <a:solidFill>
                  <a:prstClr val="white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altLang="ko-KR" b="1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3" r:id="rId2"/>
    <p:sldLayoutId id="2147483724" r:id="rId3"/>
    <p:sldLayoutId id="2147483675" r:id="rId4"/>
    <p:sldLayoutId id="2147483674" r:id="rId5"/>
    <p:sldLayoutId id="2147483683" r:id="rId6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en-US" altLang="ko-KR" sz="2800" b="1" i="0" u="none" strike="noStrike" kern="0" cap="none" spc="0" normalizeH="0" baseline="0" noProof="0" dirty="0" smtClean="0">
          <a:ln w="50800"/>
          <a:solidFill>
            <a:schemeClr val="bg1">
              <a:shade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uLnTx/>
          <a:uFillTx/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체" pitchFamily="49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r"/>
        <a:defRPr kumimoji="1" sz="24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301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301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301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301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301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8EAB4-74EF-4898-AC97-0969E95A3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Hands on Machine Learning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C36A17-32AE-459D-9C01-FACE331A3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ko-KR" dirty="0"/>
              <a:t>Chapter 16. Autoencoder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53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    Stacked AE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3. Stacked autoencoder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AD9AD-7A20-4983-B106-68D69966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90347"/>
            <a:ext cx="3601895" cy="4509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1E5AC-EED7-4070-92B7-97F1F72F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92275"/>
            <a:ext cx="36290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Stacked AE – greedy layer-wise training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Why use?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3. Stacked autoencoder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50B3F-47A2-407B-90A0-5749007C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73" y="2636912"/>
            <a:ext cx="6497656" cy="32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49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   Denoised autoencoder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This is done by first corrupting the initial input x to get a partially destroyed version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/>
                  <a:t> by means of a stochastic mapping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3" t="-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4. Denoised autoencoder</a:t>
            </a:r>
            <a:endParaRPr lang="ko-KR" altLang="en-US" dirty="0"/>
          </a:p>
        </p:txBody>
      </p:sp>
      <p:pic>
        <p:nvPicPr>
          <p:cNvPr id="5122" name="Picture 2" descr="https://cdn-images-1.medium.com/max/1600/1*G0V4dz4RKTKGpebeoSWB0A.png">
            <a:extLst>
              <a:ext uri="{FF2B5EF4-FFF2-40B4-BE49-F238E27FC236}">
                <a16:creationId xmlns:a16="http://schemas.microsoft.com/office/drawing/2014/main" id="{83E9DECC-4E77-4E8F-949E-EFB3E888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1" y="1785760"/>
            <a:ext cx="8447207" cy="40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1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   Denoised autoencoder</a:t>
                </a:r>
              </a:p>
              <a:p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r>
                  <a:rPr lang="en-US" altLang="ko-KR" dirty="0"/>
                  <a:t>Loss function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8" t="-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4. Denoised autoencoder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80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1" y="1213209"/>
            <a:ext cx="8404260" cy="5216187"/>
          </a:xfrm>
        </p:spPr>
        <p:txBody>
          <a:bodyPr/>
          <a:lstStyle/>
          <a:p>
            <a:r>
              <a:rPr lang="en-US" altLang="ko-KR" dirty="0"/>
              <a:t>   Sparse autoencoder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Define : loss function</a:t>
            </a:r>
            <a:r>
              <a:rPr lang="ko-KR" altLang="en-US" dirty="0"/>
              <a:t>에 적절한 항을 추가하여 </a:t>
            </a:r>
            <a:r>
              <a:rPr lang="en-US" altLang="ko-KR" dirty="0"/>
              <a:t>coding layer(bottle neck)</a:t>
            </a:r>
            <a:r>
              <a:rPr lang="ko-KR" altLang="en-US" dirty="0"/>
              <a:t>에서 활성화되는 뉴런수를 감소시키는 오토인코더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Sparsity loss – </a:t>
            </a:r>
            <a:r>
              <a:rPr lang="ko-KR" altLang="en-US" dirty="0"/>
              <a:t>제곱오차</a:t>
            </a:r>
            <a:r>
              <a:rPr lang="en-US" altLang="ko-KR" dirty="0"/>
              <a:t>(MSE)</a:t>
            </a:r>
            <a:r>
              <a:rPr lang="ko-KR" altLang="en-US" dirty="0"/>
              <a:t>활용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err="1"/>
              <a:t>Kullback-Leibler</a:t>
            </a:r>
            <a:r>
              <a:rPr lang="en-US" altLang="ko-KR" dirty="0"/>
              <a:t> divergence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better.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5. Sparse autoencoder</a:t>
            </a:r>
            <a:endParaRPr lang="ko-KR" altLang="en-US" dirty="0"/>
          </a:p>
        </p:txBody>
      </p:sp>
      <p:pic>
        <p:nvPicPr>
          <p:cNvPr id="6146" name="Picture 2" descr="https://t1.daumcdn.net/cfile/tistory/997C104F5BDC99CE0A">
            <a:extLst>
              <a:ext uri="{FF2B5EF4-FFF2-40B4-BE49-F238E27FC236}">
                <a16:creationId xmlns:a16="http://schemas.microsoft.com/office/drawing/2014/main" id="{54A9FA9F-DA79-494F-8E07-D4268046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21302"/>
            <a:ext cx="36957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9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1" y="1213209"/>
            <a:ext cx="8404260" cy="5216187"/>
          </a:xfrm>
        </p:spPr>
        <p:txBody>
          <a:bodyPr/>
          <a:lstStyle/>
          <a:p>
            <a:r>
              <a:rPr lang="en-US" altLang="ko-KR" dirty="0"/>
              <a:t>   </a:t>
            </a:r>
            <a:r>
              <a:rPr lang="en-US" altLang="ko-KR" dirty="0" err="1"/>
              <a:t>Kullback-Leibler</a:t>
            </a:r>
            <a:r>
              <a:rPr lang="en-US" altLang="ko-KR" dirty="0"/>
              <a:t> Divergence</a:t>
            </a:r>
          </a:p>
          <a:p>
            <a:endParaRPr lang="en-US" altLang="ko-KR" dirty="0"/>
          </a:p>
          <a:p>
            <a:r>
              <a:rPr lang="en-US" altLang="ko-KR" dirty="0"/>
              <a:t>Define : </a:t>
            </a:r>
            <a:r>
              <a:rPr lang="ko-KR" altLang="en-US" dirty="0"/>
              <a:t>두 확률분포의 차이를 계산하는 데에 사용하는 함수로</a:t>
            </a:r>
            <a:r>
              <a:rPr lang="en-US" altLang="ko-KR" dirty="0"/>
              <a:t>, </a:t>
            </a:r>
            <a:r>
              <a:rPr lang="ko-KR" altLang="en-US" dirty="0"/>
              <a:t>어떤 이상적인 분포에 대해</a:t>
            </a:r>
            <a:r>
              <a:rPr lang="en-US" altLang="ko-KR" dirty="0"/>
              <a:t>, </a:t>
            </a:r>
            <a:r>
              <a:rPr lang="ko-KR" altLang="en-US" dirty="0"/>
              <a:t>그 분포를 근사하는 다른 분포를 사용해 샘플링을 한다면 발생할 수 있는 정보 엔트로피 차이를 계산한다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 Sparse-</a:t>
            </a:r>
            <a:r>
              <a:rPr lang="ko-KR" altLang="en-US" dirty="0"/>
              <a:t>오토인코더에서는 코딩층에서 뉴런이 활성화될 목표 확률 ​</a:t>
            </a:r>
            <a:r>
              <a:rPr lang="en-US" altLang="ko-KR" dirty="0"/>
              <a:t>p</a:t>
            </a:r>
            <a:r>
              <a:rPr lang="ko-KR" altLang="en-US" dirty="0"/>
              <a:t>와 실제확률 ​</a:t>
            </a:r>
            <a:r>
              <a:rPr lang="en-US" altLang="ko-KR" dirty="0"/>
              <a:t>q(</a:t>
            </a:r>
            <a:r>
              <a:rPr lang="ko-KR" altLang="en-US" dirty="0"/>
              <a:t>학습 배치에 대한 평균 활성화</a:t>
            </a:r>
            <a:r>
              <a:rPr lang="en-US" altLang="ko-KR" dirty="0"/>
              <a:t>) </a:t>
            </a:r>
            <a:r>
              <a:rPr lang="ko-KR" altLang="en-US" dirty="0"/>
              <a:t>사이의 발산을 측정한다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6. KL-Divergence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662D7-E7D9-4911-9D5A-B2648427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52725"/>
            <a:ext cx="3505200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785F2-425A-464C-B03A-99C182317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52725"/>
            <a:ext cx="357187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7F5CF-4773-4E70-9B64-A51931D96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4556762"/>
            <a:ext cx="40195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7. Variational autoencoder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BDC64-B040-4BD8-BBEF-22B1D8EA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26" y="1988840"/>
            <a:ext cx="37337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4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7. Variational Autoencoder</a:t>
            </a:r>
            <a:endParaRPr lang="ko-KR" alt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31EB49B-D0B0-48C0-A955-051674862081}"/>
              </a:ext>
            </a:extLst>
          </p:cNvPr>
          <p:cNvSpPr/>
          <p:nvPr/>
        </p:nvSpPr>
        <p:spPr bwMode="auto">
          <a:xfrm rot="16200000">
            <a:off x="3923928" y="2708920"/>
            <a:ext cx="2808312" cy="1800200"/>
          </a:xfrm>
          <a:prstGeom prst="triangle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6C5A6F-459B-4162-A959-5D6631C72E0E}"/>
              </a:ext>
            </a:extLst>
          </p:cNvPr>
          <p:cNvCxnSpPr/>
          <p:nvPr/>
        </p:nvCxnSpPr>
        <p:spPr bwMode="auto">
          <a:xfrm>
            <a:off x="3203848" y="3609019"/>
            <a:ext cx="1224136" cy="0"/>
          </a:xfrm>
          <a:prstGeom prst="straightConnector1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30003-C501-4EF6-B11B-07A5A16CDF35}"/>
              </a:ext>
            </a:extLst>
          </p:cNvPr>
          <p:cNvCxnSpPr/>
          <p:nvPr/>
        </p:nvCxnSpPr>
        <p:spPr bwMode="auto">
          <a:xfrm>
            <a:off x="6228184" y="2348880"/>
            <a:ext cx="1224136" cy="0"/>
          </a:xfrm>
          <a:prstGeom prst="straightConnector1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C9392F-BC9F-4B02-9DDF-B5EA5CA7710B}"/>
              </a:ext>
            </a:extLst>
          </p:cNvPr>
          <p:cNvCxnSpPr/>
          <p:nvPr/>
        </p:nvCxnSpPr>
        <p:spPr bwMode="auto">
          <a:xfrm>
            <a:off x="6228184" y="4869160"/>
            <a:ext cx="1224136" cy="0"/>
          </a:xfrm>
          <a:prstGeom prst="straightConnector1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A7F1B4-C25C-47A4-A5D8-86FF003798AB}"/>
                  </a:ext>
                </a:extLst>
              </p:cNvPr>
              <p:cNvSpPr txBox="1"/>
              <p:nvPr/>
            </p:nvSpPr>
            <p:spPr>
              <a:xfrm>
                <a:off x="1331640" y="2852936"/>
                <a:ext cx="1512168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0" fontAlgn="base" latinLnBrk="1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Tx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𝒛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~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  <m:t>𝒛</m:t>
                          </m:r>
                        </m:e>
                      </m:d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1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A7F1B4-C25C-47A4-A5D8-86FF00379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52936"/>
                <a:ext cx="1512168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E1FD21-4E65-4A66-9B6C-ECBC8B78BA50}"/>
              </a:ext>
            </a:extLst>
          </p:cNvPr>
          <p:cNvSpPr txBox="1"/>
          <p:nvPr/>
        </p:nvSpPr>
        <p:spPr>
          <a:xfrm>
            <a:off x="7794416" y="3314601"/>
            <a:ext cx="43204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</a:pPr>
            <a:r>
              <a:rPr kumimoji="1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x</a:t>
            </a:r>
            <a:endParaRPr kumimoji="1" lang="ko-KR" altLang="en-US" sz="2400" b="1" i="0" u="none" strike="noStrike" kern="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4756C5-E198-4CB1-92E8-BC9B12DC0014}"/>
              </a:ext>
            </a:extLst>
          </p:cNvPr>
          <p:cNvCxnSpPr/>
          <p:nvPr/>
        </p:nvCxnSpPr>
        <p:spPr bwMode="auto">
          <a:xfrm>
            <a:off x="6228184" y="3609019"/>
            <a:ext cx="1224136" cy="0"/>
          </a:xfrm>
          <a:prstGeom prst="straightConnector1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F77AA-7BC5-4D40-832E-93BA2B63B04D}"/>
                  </a:ext>
                </a:extLst>
              </p:cNvPr>
              <p:cNvSpPr txBox="1"/>
              <p:nvPr/>
            </p:nvSpPr>
            <p:spPr>
              <a:xfrm>
                <a:off x="1331640" y="3609019"/>
                <a:ext cx="1530112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0" fontAlgn="base" latinLnBrk="1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Tx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𝒛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~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  <m:t>𝒛</m:t>
                          </m:r>
                        </m:e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1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F77AA-7BC5-4D40-832E-93BA2B63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09019"/>
                <a:ext cx="1530112" cy="461665"/>
              </a:xfrm>
              <a:prstGeom prst="rect">
                <a:avLst/>
              </a:prstGeom>
              <a:blipFill>
                <a:blip r:embed="rId4"/>
                <a:stretch>
                  <a:fillRect r="-3187" b="-13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3D4E27-8E74-41EA-BEBA-9CBD1A515D07}"/>
                  </a:ext>
                </a:extLst>
              </p:cNvPr>
              <p:cNvSpPr txBox="1"/>
              <p:nvPr/>
            </p:nvSpPr>
            <p:spPr>
              <a:xfrm>
                <a:off x="5076056" y="3359637"/>
                <a:ext cx="1008112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0" fontAlgn="base" latinLnBrk="1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Tx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</a:rPr>
                        <m:t>𝜽</m:t>
                      </m:r>
                    </m:oMath>
                  </m:oMathPara>
                </a14:m>
                <a:endParaRPr kumimoji="1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3D4E27-8E74-41EA-BEBA-9CBD1A515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9637"/>
                <a:ext cx="10081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A0AFB-2CDF-4B9A-ACBD-1D1AD6171E79}"/>
                  </a:ext>
                </a:extLst>
              </p:cNvPr>
              <p:cNvSpPr txBox="1"/>
              <p:nvPr/>
            </p:nvSpPr>
            <p:spPr>
              <a:xfrm>
                <a:off x="231142" y="5415842"/>
                <a:ext cx="8681716" cy="83625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0" fontAlgn="base" latinLnBrk="1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Tx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  <m:t>𝒛</m:t>
                          </m:r>
                        </m:e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kumimoji="1" lang="en-US" altLang="ko-KR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ko-KR" sz="24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marR="0" indent="-342900" algn="l" defTabSz="914400" rtl="0" eaLnBrk="0" fontAlgn="base" latinLnBrk="1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Tx/>
                  <a:buFont typeface="Wingdings" pitchFamily="2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𝑽𝒂𝒓𝒊𝒂𝒕𝒊𝒐𝒏𝒂𝒍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ko-KR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𝑰𝒏𝒇𝒆𝒓𝒆𝒏𝒄𝒆</m:t>
                      </m:r>
                    </m:oMath>
                  </m:oMathPara>
                </a14:m>
                <a:endParaRPr kumimoji="1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A0AFB-2CDF-4B9A-ACBD-1D1AD617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2" y="5415842"/>
                <a:ext cx="8681716" cy="836255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9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Variational inference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Environments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Latent</a:t>
            </a:r>
            <a:r>
              <a:rPr lang="ko-KR" altLang="en-US" dirty="0"/>
              <a:t> </a:t>
            </a:r>
            <a:r>
              <a:rPr lang="en-US" altLang="ko-KR" dirty="0"/>
              <a:t>variable</a:t>
            </a:r>
            <a:r>
              <a:rPr lang="ko-KR" altLang="en-US" dirty="0"/>
              <a:t> </a:t>
            </a:r>
            <a:r>
              <a:rPr lang="en-US" altLang="ko-KR" dirty="0"/>
              <a:t>z,</a:t>
            </a:r>
            <a:r>
              <a:rPr lang="ko-KR" altLang="en-US" dirty="0"/>
              <a:t> </a:t>
            </a:r>
            <a:r>
              <a:rPr lang="en-US" altLang="ko-KR" dirty="0"/>
              <a:t>observed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~</a:t>
            </a:r>
            <a:r>
              <a:rPr lang="ko-KR" altLang="en-US" dirty="0"/>
              <a:t> </a:t>
            </a:r>
            <a:r>
              <a:rPr lang="en-US" altLang="ko-KR" dirty="0"/>
              <a:t>calculate p(</a:t>
            </a:r>
            <a:r>
              <a:rPr lang="en-US" altLang="ko-KR" dirty="0" err="1"/>
              <a:t>z|x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			       ~ calculate E[p(</a:t>
            </a:r>
            <a:r>
              <a:rPr lang="en-US" altLang="ko-KR" dirty="0" err="1"/>
              <a:t>z,x</a:t>
            </a:r>
            <a:r>
              <a:rPr lang="en-US" altLang="ko-KR" dirty="0"/>
              <a:t>)]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 </a:t>
            </a:r>
            <a:r>
              <a:rPr lang="ko-KR" altLang="en-US" dirty="0"/>
              <a:t>근사값을 구하여 해결</a:t>
            </a:r>
            <a:r>
              <a:rPr lang="en-US" altLang="ko-KR" dirty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7. Variational autoencoder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19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D0BAD-C38E-4C79-8233-53753689E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0. Contents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664B95-61C4-49C4-8550-1185CE6FD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4136C9-1741-479C-9F82-EF640AF039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39C67A1-451C-48A2-8D02-FC57FAF4E14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C2D926B-A2CA-4DFA-A831-B322D8B527D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CCA8D61-5644-4277-8FB8-9A442B38608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CB467505-F500-4180-A423-FEBFE09D682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AE29589-081F-40A8-86B0-E3CCD2F349B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199C23EF-BA02-4CAD-9CDF-88B7A321C3D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19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   Variational inference</a:t>
                </a:r>
              </a:p>
              <a:p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r>
                  <a:rPr lang="en-US" altLang="ko-KR" dirty="0"/>
                  <a:t>Method 1. Stochastic(</a:t>
                </a:r>
                <a:r>
                  <a:rPr lang="ko-KR" altLang="en-US" dirty="0"/>
                  <a:t>확률적인 방법</a:t>
                </a:r>
                <a:r>
                  <a:rPr lang="en-US" altLang="ko-KR" dirty="0"/>
                  <a:t>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r>
                  <a:rPr lang="en-US" altLang="ko-KR" dirty="0"/>
                  <a:t>Method 2. Deterministic(</a:t>
                </a:r>
                <a:r>
                  <a:rPr lang="ko-KR" altLang="en-US" dirty="0"/>
                  <a:t>결정론적인 방법</a:t>
                </a:r>
                <a:r>
                  <a:rPr lang="en-US" altLang="ko-KR" dirty="0"/>
                  <a:t>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𝑙𝑛𝑝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</a:t>
                </a:r>
                <a:r>
                  <a:rPr lang="en-US" altLang="ko-KR" i="1" dirty="0"/>
                  <a:t>entropy function</a:t>
                </a:r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8" t="-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7. Variational autoencoder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1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Variational inference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Functional</a:t>
            </a:r>
            <a:r>
              <a:rPr lang="ko-KR" altLang="en-US" dirty="0"/>
              <a:t>의 미분은 어떻게 할까</a:t>
            </a:r>
            <a:r>
              <a:rPr lang="en-US" altLang="ko-KR" dirty="0"/>
              <a:t>?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7. Variational autoencoder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23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13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54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3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898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01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E7891DE-9C7E-4CC8-B873-C5B54002D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   How to memorize number sequence easy?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r>
              <a:rPr lang="en-US" altLang="ko-KR" dirty="0">
                <a:solidFill>
                  <a:schemeClr val="tx2"/>
                </a:solidFill>
              </a:rPr>
              <a:t> Hailstone sequence(Lothar </a:t>
            </a:r>
            <a:r>
              <a:rPr lang="en-US" altLang="ko-KR" dirty="0" err="1">
                <a:solidFill>
                  <a:schemeClr val="tx2"/>
                </a:solidFill>
              </a:rPr>
              <a:t>Collatz</a:t>
            </a:r>
            <a:r>
              <a:rPr lang="en-US" altLang="ko-KR" dirty="0">
                <a:solidFill>
                  <a:schemeClr val="tx2"/>
                </a:solidFill>
              </a:rPr>
              <a:t> conjecture)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40, 27, 25, 36, 81, 57, 10, 73, 19, 68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50, 25, 76, 38, 19, 58, 29, 88, 44, 22, 11, 34, 17, 52, 26, 13, 40, 20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>
              <a:solidFill>
                <a:schemeClr val="tx2"/>
              </a:solidFill>
            </a:endParaRPr>
          </a:p>
          <a:p>
            <a:r>
              <a:rPr lang="en-US" altLang="ko-KR" dirty="0">
                <a:solidFill>
                  <a:schemeClr val="tx2"/>
                </a:solidFill>
              </a:rPr>
              <a:t> Research for memory, recognition, pattern matching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Perception in chess, </a:t>
            </a:r>
            <a:r>
              <a:rPr lang="en-US" altLang="ko-KR" dirty="0" err="1">
                <a:solidFill>
                  <a:schemeClr val="tx2"/>
                </a:solidFill>
              </a:rPr>
              <a:t>W.Chase</a:t>
            </a:r>
            <a:r>
              <a:rPr lang="en-US" altLang="ko-KR" dirty="0">
                <a:solidFill>
                  <a:schemeClr val="tx2"/>
                </a:solidFill>
              </a:rPr>
              <a:t> and </a:t>
            </a:r>
            <a:r>
              <a:rPr lang="en-US" altLang="ko-KR" dirty="0" err="1">
                <a:solidFill>
                  <a:schemeClr val="tx2"/>
                </a:solidFill>
              </a:rPr>
              <a:t>H.Simon</a:t>
            </a:r>
            <a:r>
              <a:rPr lang="en-US" altLang="ko-KR" dirty="0">
                <a:solidFill>
                  <a:schemeClr val="tx2"/>
                </a:solidFill>
              </a:rPr>
              <a:t>(1973)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Chess player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1. Efficient data representation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1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</a:t>
            </a:r>
            <a:r>
              <a:rPr lang="en-US" altLang="ko-KR" dirty="0">
                <a:solidFill>
                  <a:schemeClr val="tx2"/>
                </a:solidFill>
              </a:rPr>
              <a:t>Define : An autoencoder is a type of artificial neural network used to learn efficient data </a:t>
            </a:r>
            <a:r>
              <a:rPr lang="en-US" altLang="ko-KR" dirty="0" err="1">
                <a:solidFill>
                  <a:schemeClr val="tx2"/>
                </a:solidFill>
              </a:rPr>
              <a:t>codings</a:t>
            </a:r>
            <a:r>
              <a:rPr lang="en-US" altLang="ko-KR" dirty="0">
                <a:solidFill>
                  <a:schemeClr val="tx2"/>
                </a:solidFill>
              </a:rPr>
              <a:t> in an unsupervised manner.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>
              <a:solidFill>
                <a:schemeClr val="tx2"/>
              </a:solidFill>
            </a:endParaRPr>
          </a:p>
          <a:p>
            <a:r>
              <a:rPr lang="en-US" altLang="ko-KR" dirty="0">
                <a:solidFill>
                  <a:schemeClr val="tx2"/>
                </a:solidFill>
              </a:rPr>
              <a:t>The aim of an autoencoder is to learn a representation (encoding) for a set of data, typically for dimensionality reduction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More importantly, the auto-encoder works like a powerful feature extractor, so the depth of the neural network can be used for preliminary training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>
              <a:solidFill>
                <a:schemeClr val="tx2"/>
              </a:solidFill>
            </a:endParaRPr>
          </a:p>
          <a:p>
            <a:r>
              <a:rPr lang="en-US" altLang="ko-KR" dirty="0">
                <a:solidFill>
                  <a:schemeClr val="tx2"/>
                </a:solidFill>
              </a:rPr>
              <a:t>Recently, the autoencoder concept has become more widely used for learning generative models of data.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1. What is autoencoder?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95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1" y="1213209"/>
            <a:ext cx="8404260" cy="5216187"/>
          </a:xfrm>
        </p:spPr>
        <p:txBody>
          <a:bodyPr/>
          <a:lstStyle/>
          <a:p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2. Structure</a:t>
            </a:r>
            <a:endParaRPr lang="ko-KR" altLang="en-US" dirty="0"/>
          </a:p>
        </p:txBody>
      </p:sp>
      <p:pic>
        <p:nvPicPr>
          <p:cNvPr id="2057" name="Picture 9" descr="https://upload.wikimedia.org/wikipedia/commons/2/28/Autoencoder_structure.png">
            <a:extLst>
              <a:ext uri="{FF2B5EF4-FFF2-40B4-BE49-F238E27FC236}">
                <a16:creationId xmlns:a16="http://schemas.microsoft.com/office/drawing/2014/main" id="{A10B2BEE-E377-44FD-9D2F-3DEF5ACE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07" y="1697303"/>
            <a:ext cx="5683585" cy="42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-Shot-2018-03-07-at-8.52.21-AM">
            <a:extLst>
              <a:ext uri="{FF2B5EF4-FFF2-40B4-BE49-F238E27FC236}">
                <a16:creationId xmlns:a16="http://schemas.microsoft.com/office/drawing/2014/main" id="{D333CA6B-A47B-495D-BE56-FE1AD38D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61" y="1058732"/>
            <a:ext cx="6428079" cy="55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   Architecturally, the simplest form of an autoencoder is a feedforward, non-recurrent neural network very similar to the many single layer </a:t>
            </a:r>
            <a:r>
              <a:rPr lang="en-US" altLang="ko-KR" dirty="0" err="1">
                <a:solidFill>
                  <a:schemeClr val="tx2"/>
                </a:solidFill>
              </a:rPr>
              <a:t>perceptrons</a:t>
            </a:r>
            <a:r>
              <a:rPr lang="en-US" altLang="ko-KR" dirty="0">
                <a:solidFill>
                  <a:schemeClr val="tx2"/>
                </a:solidFill>
              </a:rPr>
              <a:t> which makes a multilayer perceptron(MLP).</a:t>
            </a:r>
          </a:p>
          <a:p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Undercomplete</a:t>
            </a: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Loss function</a:t>
            </a: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tx2"/>
                </a:solidFill>
              </a:rPr>
              <a:t>Reconstruction</a:t>
            </a: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2. Structure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23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Undercomplete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2. Structure</a:t>
            </a:r>
            <a:endParaRPr lang="ko-KR" altLang="en-US" dirty="0"/>
          </a:p>
        </p:txBody>
      </p:sp>
      <p:pic>
        <p:nvPicPr>
          <p:cNvPr id="1026" name="Picture 2" descr="Screen-Shot-2018-03-06-at-3.17.13-PM">
            <a:extLst>
              <a:ext uri="{FF2B5EF4-FFF2-40B4-BE49-F238E27FC236}">
                <a16:creationId xmlns:a16="http://schemas.microsoft.com/office/drawing/2014/main" id="{D5F83056-BE07-4DD2-9ED6-68033DED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66098" cy="44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5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71" y="1213209"/>
                <a:ext cx="8404260" cy="5216187"/>
              </a:xfrm>
            </p:spPr>
            <p:txBody>
              <a:bodyPr/>
              <a:lstStyle/>
              <a:p>
                <a:r>
                  <a:rPr lang="en-US" altLang="ko-KR" dirty="0">
                    <a:solidFill>
                      <a:schemeClr val="tx2"/>
                    </a:solidFill>
                  </a:rPr>
                  <a:t>   Loss function</a:t>
                </a:r>
              </a:p>
              <a:p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>
                    <a:solidFill>
                      <a:schemeClr val="tx2"/>
                    </a:solidFill>
                  </a:rPr>
                  <a:t>How to make up?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ko-K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tx2"/>
                    </a:solidFill>
                  </a:rPr>
                  <a:t>) + </a:t>
                </a:r>
                <a:r>
                  <a:rPr lang="en-US" altLang="ko-KR" dirty="0" err="1">
                    <a:solidFill>
                      <a:schemeClr val="tx2"/>
                    </a:solidFill>
                  </a:rPr>
                  <a:t>regularizer</a:t>
                </a: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>
                    <a:solidFill>
                      <a:schemeClr val="tx2"/>
                    </a:solidFill>
                  </a:rPr>
                  <a:t>second term discourages memorization/overfitting (</a:t>
                </a:r>
                <a:r>
                  <a:rPr lang="en-US" altLang="ko-KR" dirty="0" err="1">
                    <a:solidFill>
                      <a:schemeClr val="tx2"/>
                    </a:solidFill>
                  </a:rPr>
                  <a:t>ie</a:t>
                </a:r>
                <a:r>
                  <a:rPr lang="en-US" altLang="ko-KR" dirty="0">
                    <a:solidFill>
                      <a:schemeClr val="tx2"/>
                    </a:solidFill>
                  </a:rPr>
                  <a:t>. an added </a:t>
                </a:r>
                <a:r>
                  <a:rPr lang="en-US" altLang="ko-KR" dirty="0" err="1">
                    <a:solidFill>
                      <a:schemeClr val="tx2"/>
                    </a:solidFill>
                  </a:rPr>
                  <a:t>regularizer</a:t>
                </a:r>
                <a:r>
                  <a:rPr lang="en-US" altLang="ko-KR" dirty="0">
                    <a:solidFill>
                      <a:schemeClr val="tx2"/>
                    </a:solidFill>
                  </a:rPr>
                  <a:t>).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35154AAA-9741-4350-925E-BE740864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71" y="1213209"/>
                <a:ext cx="8404260" cy="5216187"/>
              </a:xfrm>
              <a:blipFill>
                <a:blip r:embed="rId3"/>
                <a:stretch>
                  <a:fillRect l="-508" t="-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2. Structure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12AC8-34C6-4791-AF2A-288A926C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140968"/>
            <a:ext cx="38957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154AAA-9741-4350-925E-BE740864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  Reconstruction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C88B7F-B846-497D-ADB5-DC1FDD8A19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ko-KR" dirty="0"/>
              <a:t>2. Structure</a:t>
            </a:r>
            <a:endParaRPr lang="ko-KR" altLang="en-US" dirty="0"/>
          </a:p>
        </p:txBody>
      </p:sp>
      <p:pic>
        <p:nvPicPr>
          <p:cNvPr id="3074" name="Picture 2" descr="autoencoder reconstructionì ëí ì´ë¯¸ì§ ê²ìê²°ê³¼">
            <a:extLst>
              <a:ext uri="{FF2B5EF4-FFF2-40B4-BE49-F238E27FC236}">
                <a16:creationId xmlns:a16="http://schemas.microsoft.com/office/drawing/2014/main" id="{2A4FE56B-8DB1-41D4-B5C3-FD1B90C7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05" y="1700808"/>
            <a:ext cx="6424389" cy="41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1315"/>
      </p:ext>
    </p:extLst>
  </p:cSld>
  <p:clrMapOvr>
    <a:masterClrMapping/>
  </p:clrMapOvr>
</p:sld>
</file>

<file path=ppt/theme/theme1.xml><?xml version="1.0" encoding="utf-8"?>
<a:theme xmlns:a="http://schemas.openxmlformats.org/drawingml/2006/main" name="1_SES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sq" cmpd="sng" algn="ctr">
          <a:solidFill>
            <a:schemeClr val="tx1"/>
          </a:solidFill>
          <a:prstDash val="solid"/>
          <a:miter lim="800000"/>
          <a:headEnd type="none" w="med" len="med"/>
          <a:tailEnd type="triangle" w="lg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noFill/>
        <a:ln w="19050" cap="sq" cmpd="sng" algn="ctr">
          <a:solidFill>
            <a:schemeClr val="tx1"/>
          </a:solidFill>
          <a:prstDash val="solid"/>
          <a:miter lim="800000"/>
          <a:headEnd type="none" w="med" len="med"/>
          <a:tailEnd type="none" w="lg" len="med"/>
        </a:ln>
        <a:effectLst/>
      </a:spPr>
      <a:bodyPr/>
      <a:lstStyle/>
    </a:lnDef>
    <a:txDef>
      <a:spPr/>
      <a:bodyPr wrap="none" rtlCol="0">
        <a:spAutoFit/>
      </a:bodyPr>
      <a:lstStyle>
        <a:defPPr marL="342900" marR="0" indent="-342900" algn="l" defTabSz="914400" rtl="0" eaLnBrk="0" fontAlgn="base" latinLnBrk="1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CC"/>
          </a:buClr>
          <a:buSzTx/>
          <a:buFont typeface="Wingdings" pitchFamily="2" charset="2"/>
          <a:buNone/>
          <a:tabLst/>
          <a:defRPr kumimoji="1" sz="2400" b="1" i="0" u="none" strike="noStrike" kern="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맑은 고딕"/>
            <a:ea typeface="맑은 고딕"/>
            <a:cs typeface="+mn-cs"/>
          </a:defRPr>
        </a:defPPr>
      </a:lstStyle>
    </a:txDef>
  </a:objectDefaults>
  <a:extraClrSchemeLst>
    <a:extraClrScheme>
      <a:clrScheme name="1_rtcc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tcc-v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tcc-v3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자율주행기술동향_최상일(changed).potx" id="{6A6C0D69-33A3-489E-9285-24D228603F3D}" vid="{C5B397F5-8F88-48FC-8C24-93550ECB207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Templet01</Template>
  <TotalTime>5568</TotalTime>
  <Words>1793</Words>
  <Application>Microsoft Office PowerPoint</Application>
  <PresentationFormat>On-screen Show (4:3)</PresentationFormat>
  <Paragraphs>164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Adobe 고딕 Std B</vt:lpstr>
      <vt:lpstr>Fedra Sans Std Bold</vt:lpstr>
      <vt:lpstr>Noto Sans CJK KR Regular</vt:lpstr>
      <vt:lpstr>나눔바른고딕</vt:lpstr>
      <vt:lpstr>맑은 고딕</vt:lpstr>
      <vt:lpstr>Arial</vt:lpstr>
      <vt:lpstr>Bahnschrift SemiLight</vt:lpstr>
      <vt:lpstr>Cambria Math</vt:lpstr>
      <vt:lpstr>Times New Roman</vt:lpstr>
      <vt:lpstr>Wingdings</vt:lpstr>
      <vt:lpstr>1_SESL</vt:lpstr>
      <vt:lpstr>Hands on Machine Learning</vt:lpstr>
      <vt:lpstr>0.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Machine Learning</dc:title>
  <dc:creator>준우 김</dc:creator>
  <cp:lastModifiedBy> </cp:lastModifiedBy>
  <cp:revision>51</cp:revision>
  <dcterms:created xsi:type="dcterms:W3CDTF">2019-02-01T02:53:39Z</dcterms:created>
  <dcterms:modified xsi:type="dcterms:W3CDTF">2019-02-06T03:51:08Z</dcterms:modified>
</cp:coreProperties>
</file>