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0" r:id="rId3"/>
    <p:sldId id="399" r:id="rId4"/>
    <p:sldId id="400" r:id="rId5"/>
    <p:sldId id="398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3" r:id="rId28"/>
    <p:sldId id="425" r:id="rId29"/>
    <p:sldId id="284" r:id="rId30"/>
    <p:sldId id="428" r:id="rId31"/>
    <p:sldId id="430" r:id="rId32"/>
    <p:sldId id="431" r:id="rId33"/>
    <p:sldId id="432" r:id="rId34"/>
    <p:sldId id="436" r:id="rId35"/>
    <p:sldId id="447" r:id="rId36"/>
    <p:sldId id="437" r:id="rId37"/>
    <p:sldId id="438" r:id="rId38"/>
    <p:sldId id="439" r:id="rId39"/>
    <p:sldId id="440" r:id="rId40"/>
    <p:sldId id="442" r:id="rId41"/>
    <p:sldId id="444" r:id="rId42"/>
    <p:sldId id="448" r:id="rId43"/>
    <p:sldId id="445" r:id="rId44"/>
    <p:sldId id="446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EB8"/>
    <a:srgbClr val="D4D4D4"/>
    <a:srgbClr val="569CD6"/>
    <a:srgbClr val="608B4E"/>
    <a:srgbClr val="CE9178"/>
    <a:srgbClr val="21FF3B"/>
    <a:srgbClr val="B5CEA8"/>
    <a:srgbClr val="5A5A5A"/>
    <a:srgbClr val="C58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6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4T10:11:34.1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1 785 15616,'3'0'12,"-1"-1"0,1 1 0,0-1 0,0 1 0,-1-1 0,1 0 0,0 0 0,-1 0 0,1-1 0,-1 1 0,0 0 0,1-1 0,-1 0 0,0 1 0,0-1 0,0 0 0,0 0 0,0 0 0,0 0 0,0-1-12,5-8 135,0 0-1,0 0 1,4-12-135,0 1 102,35-59 30,4 2-1,3 3 1,3 1-1,4 4 1,2 2-1,14-7-131,-33 33 0,39-35 256,-81 78-249,2-3 42,1-1 0,-1 1 0,1 1 1,0-1-1,0 0 0,0 1 0,0 0 1,0 0-1,1 0 0,-1 1 1,1-1-1,1 1-49,-5 1 1,-1 0 0,0-1 0,1 1 0,-1 0 0,0 0 0,1 0 0,-1 0 0,0 1 0,0-1 0,1 0 0,-1 0 0,0 0 0,1 0 0,-1 0 0,0 0 0,0 0 0,1 0 0,-1 1 0,0-1 0,0 0 0,1 0 0,-1 0 0,0 1 0,0-1 0,1 0 0,-1 0 0,0 1 0,0-1 0,0 0 0,0 0 0,0 1 0,1-1 0,-1 0 0,0 0 0,0 1-1,-4 12 22,-15 14 53,17-25-58,-18 27 12,1 1 1,2 1-1,1 0 0,1 2 1,-4 17-30,-10 19 2,7-17 71,2 1 0,3 1-1,3 0 1,1 2-1,2 9-72,9-56 26,1 1 1,1-1-1,0 0 0,0 5-26,0-12 5,0-1-1,1 1 0,-1 0 0,0-1 1,1 1-1,0 0 0,-1-1 1,1 1-1,0 0 0,-1-1 1,1 1-1,1 0-4,-1-1 0,-1-1 1,1 1-1,-1-1 1,1 1-1,0-1 1,-1 0-1,1 1 1,0-1-1,0 0 1,-1 1 0,1-1-1,0 0 1,0 0-1,0 0 1,-1 0-1,1 1 1,0-1-1,0 0 1,0 0-1,-1-1 1,1 1-1,0 0 1,0 0-1,0 0 1,-1 0-1,1-1 1,0 1-1,13-5 5,-1-1 0,0-1 0,0 1 0,0-2 0,-1 0 1,0-1-1,-1 0 0,0 0 0,0-1 0,-1-1 0,0 0-5,24-30 22,-2-2 0,11-20-22,3-4 6,86-105-6,-105 140 0,2 2 0,1 1 0,1 1 0,5-1 0,7-3 107,-63 48-88,0 2-1,2 0 1,0 1 0,1 1-1,1 0 1,1 2 0,1-1-1,-5 13-18,6-8-9,-33 66 142,4 3-1,-20 71-132,60-161 16,1-1 0,0 0 0,1 1 0,-1-1 0,1 1 0,0-1 0,0 0 0,1 5-16,-1-9 3,0 1 0,0 0 0,0 0-1,0 0 1,1-1 0,-1 1-1,0 0 1,1 0 0,-1 0 0,0-1-1,1 1 1,-1 0 0,1-1 0,-1 1-1,1 0 1,-1-1 0,1 1-1,0-1 1,-1 1 0,1-1 0,0 1-1,-1-1 1,1 1 0,0-1-1,0 0 1,0 1 0,-1-1 0,1 0-1,0 0 1,0 0 0,0 1 0,-1-1-1,1 0 1,0 0 0,0 0-1,0 0 1,0-1 0,-1 1 0,1 0-1,0 0 1,0 0 0,0-1-1,-1 1 1,1 0 0,0-1 0,0 1-1,0-1-2,7-3 0,-1 0 0,1 0 0,-1 0 0,0-1 0,-1 0 0,1-1 0,-1 0 0,0 0 0,0 0 0,0-2 0,14-17 0,-1-2 0,-1-1 0,3-3 0,20-29 0,3 1 0,3 3 0,51-49 0,-86 93 0,0 1 0,-1-1 0,2 2 0,-1 0 0,1 0 0,1 1 0,0 1 0,1 0 0,-13 7 0,0 0 0,0 0 0,1 1 0,-1-1 0,0 1 0,1 0 0,-1 0 0,0 0 0,2 0 0,1 3 0,-12 6 0,-26 14 0,15-10 0,1 0 0,1 1 0,0 0 0,-1 2 0,-62 78 22,-44 69-22,87-111 110,2 3-110,23-36 4,1 0 1,1 1-1,1 1 1,-5 14-5,13-33 3,-1-1 0,1 0 0,-1 1 0,1-1 0,0 1 1,0-1-1,-1 1 0,1-1 0,0 0 0,0 1 0,0-1 1,1 1-1,-1-1 0,0 1 0,0-1 0,1 1 0,-1-1 0,1 0 1,-1 1-1,1-1 0,0 0 0,0 1-3,0-2 1,0 1 1,0-1-1,0 0 0,0 1 0,0-1 1,0 0-1,0 0 0,0 0 1,0 0-1,1 0 0,-1 0 0,0 0 1,0 0-1,0 0 0,0 0 1,0-1-1,0 1 0,0 0 1,0-1-1,0 1 0,0-1 0,0 1 1,0-1-1,0 1 0,0-1 1,0 0-1,0 0 0,0 1 0,0-2-1,98-73 0,-2-4 0,36-43 0,242-232 128,-307 280 0,-75 97-128,-27 51 0,-30 70 0,18-39 0,27-66 0,2 0 0,2 2 0,-4 17 0,19-58 0,0 1 0,0-1 0,0 0 0,-1 1 0,1-1 0,0 0 0,0 1 0,0-1 0,0 0 0,0 1 0,0-1 0,0 1 0,0-1 0,0 0 0,0 1 0,0-1 0,0 0 0,0 1 0,0-1 0,0 0 0,0 1 0,0-1 0,0 1 0,1-1 0,-1 0 0,0 1 0,0-1 0,0 0 0,1 0 0,-1 1 0,0-1 0,0 0 0,1 1 0,-1-1 0,1 0 0,12-5 0,18-21 0,-29 24 0,22-22 21,-2-1 0,-1-1 0,-1-1 0,7-14-21,-8 12 11,1 1 0,1 1 0,2 1 0,4-4-11,12-5 33,2 1-1,1 2 0,17-9-32,-33 25 6,0 2-1,1 0 0,0 2 0,1 1 0,0 1 0,20-4-5,-36 14 0,-12 7 0,-11 9 0,10-15 0,-124 179 0,23-28 0,76-118 0,2 2 0,1 1 0,-9 22 0,32-58 0,0-1 0,-1 1 0,1 0 0,0-1 0,-1 1 0,1 0 0,0-1 0,-1 1 0,1 0 0,0-1 0,0 1 0,0 0 0,0 0 0,0-1 0,0 1 0,0 0 0,0-1 0,0 1 0,0 0 0,0 0 0,1-1 0,-1 1 0,0 0 0,0-1 0,1 0 0,-1 0 0,1 1 0,-1-1 0,1 0 0,-1 0 0,1 0 0,0 0 0,-1 0 0,1 0 0,-1 0 0,1 0 0,-1 0 0,1 0 0,-1 0 0,1 0 0,-1 0 0,1 0 0,-1 0 0,1-1 0,-1 1 0,1 0 0,32-18 0,-9 1 0,0-2 0,-1-1 0,-1 0 0,14-19 0,-8 9 0,2 2 0,7-5 0,187-140 0,-163 130 0,-61 43 0,0 0 0,0 0 0,0 0 0,0 0 0,0 0 0,0 0 0,1 0 0,-1 0 0,0 0 0,0 0 0,0 0 0,0 0 0,0 0 0,0 0 0,0 0 0,0 0 0,1 0 0,-1 0 0,0 0 0,0 1 0,0-1 0,0 0 0,0 0 0,0 0 0,0 0 0,0 0 0,0 0 0,0 0 0,0 0 0,0 0 0,1 0 0,-1 0 0,0 1 0,0-1 0,0 0 0,0 0 0,0 0 0,0 0 0,0 0 0,0 0 0,0 0 0,0 0 0,0 1 0,0-1 0,0 0 0,0 0 0,0 0 0,0 0 0,0 0 0,0 0 0,0 0 0,0 0 0,-1 1 0,1-1 0,0 0 0,0 0 0,0 0 0,0 0 0,0 0 0,0 0 0,0 0 0,0 0 0,0 0 0,0 0 0,0 0 0,-5 16 0,-8 19 0,-22 41 0,15-36 0,2 0 0,-5 22 0,3-2 0,12-39 0,0-1 0,2 1 0,1 0 0,0 0 0,1 0 0,2 1 0,-1 18 0,3-39 0,0-1 0,0 1 0,0 0 0,0 0 0,0-1 0,0 1 0,0 0 0,0 0 0,0 0 0,0-1 0,0 1 0,0 0 0,1-1 0,-1 1 0,0 0 0,0 0 0,1-1 0,-1 1 0,1 0 0,-1-1 0,1 1 0,-1-1 0,1 1 0,-1-1 0,1 1 0,-1-1 0,1 1 0,0-1 0,-1 1 0,1-1 0,0 1 0,-1-1 0,1 0 0,0 0 0,-1 1 0,1-1 0,0 0 0,0 0 0,-1 0 0,1 0 0,0 0 0,0 0 0,-1 0 0,1 0 0,0 0 0,0 0 0,-1 0 0,1 0 0,0-1 0,0 1 0,-1 0 0,1-1 0,0 1 0,-1 0 0,1-1 0,0 1 0,5-4 0,1 0 0,-1 0 0,0 0 0,0-1 0,1-1 0,-6 5 0,28-28 0,0-1 0,-2-2 0,-1 0 0,14-26 0,36-45 0,-43 62 32,2 2 0,1 1 0,2 1 0,14-7-32,-29 30 0,-22 14 0,-1 0 0,1 0 0,-1-1 0,0 1 0,1 0 0,-1 0 0,1 0 0,-1 0 0,0 0 0,1 0 0,-1 0 0,1 0 0,-1 0 0,0 0 0,1 0 0,-1 0 0,1 0 0,-1 1 0,0-1 0,1 0 0,-1 0 0,1 0 0,-1 0 0,0 1 0,1-1 0,-1 0 0,0 0 0,0 1 0,1-1 0,-1 0 0,0 1 0,1-1 0,-1 0 0,0 1 0,0-1 0,0 0 0,1 1 0,-1-1 0,0 1 0,0-1 0,0 0 0,0 1 0,0-1 0,0 1 0,0-1 0,0 0 0,0 1 0,0-1 0,0 1 0,0-1 0,0 0 0,0 1 0,0-1 0,0 1 0,0-1 0,-1 0 0,1 1 0,0-1 0,0 0 0,0 1 0,-1-1 0,-5 24 0,-2 0 0,0-1 0,-2 0 0,-1-1 0,0 0 0,-6 6 0,-14 30 0,13-22 10,-3 3 14,3 0 1,1 1-1,2 0 0,-1 10-24,13-24-69,5-14 42,-2-12 27,0 0 0,0 0-1,0 1 1,0-1 0,0 0 0,1 0-1,-1 0 1,0 0 0,0 1 0,0-1-1,0 0 1,0 0 0,1 0 0,-1 0-1,0 0 1,0 0 0,0 0 0,0 0-1,1 0 1,-1 0 0,0 1 0,0-1-1,0 0 1,1 0 0,-1 0 0,0 0-1,0 0 1,0 0 0,1 0 0,-1 0-1,0-1 1,0 1 0,0 0 0,1 0-1,-1 0 1,0 0 0,0 0 0,0 0-1,0 0 1,1 0 0,-1 0 0,0-1-1,0 1 1,64-43 4,-43 28-9,0 0 1,1 1 0,1 1 0,0 2 0,1 0 0,15-4 4,30-5-2603,-35 11-9876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14T11:14:58.8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1773 16639,'23'-7'-36,"-20"7"31,0-1 0,0 0 0,0 0 0,0 0 0,0 0 0,0 0 0,0 0 0,0-1 0,-1 1 0,1-1 0,0 0 0,-1 0 0,1 0 0,0-1 5,23-28 95,-1-2 0,-2 0 0,8-18-95,-13 23 77,68-110 192,87-134 81,116-128-238,-108 154-75,-62 63 117,-65 96 76,52-64-230,-101 144 0,17-18 0,-21 24 0,0 0 0,0 0 0,1 0 0,-1 0 0,0 0 0,1 0 0,-1 1 0,1-1 0,-1 0 0,1 1 0,-1-1 0,1 1 0,0-1 0,-1 1 0,1 0 0,-1 0 0,2 0 0,-3 0 2,1 0 0,0 0-1,0 1 1,0-1-1,0 1 1,-1-1-1,1 1 1,0-1 0,0 1-1,-1-1 1,1 1-1,0-1 1,-1 1-1,1 0 1,-1 0 0,1-1-1,-1 1 1,1 0-1,-1 0 1,1-1-1,-1 1 1,0 0 0,1 0-1,-1 0 1,0 0-1,0 0 1,0 0-1,0-1 1,0 1 0,0 0-1,0 0 1,0 0-1,0 0 1,0 0-1,0 0 0,-5 39 68,3-34-66,-13 62-3,-25 62 0,-6 23 0,-29 226-1,41-190 24,-49 304 723,11 122-746,71-602 21,-9 128 169,10-116-179,1-1 1,1 1-1,1 0 0,3 11-11,-4-25 0,1-1 0,1 0 0,-1-1 0,2 1 0,0 0 0,-4-6 0,1-1 0,0 0 0,0 0 0,0 0 0,1 0 0,-1 0 0,1 0 0,-1-1 0,1 1 0,0-1 0,0 1 0,0-1 0,1 0 0,1 1 0,-3-3 0,-1 0 0,1 1 0,-1-1 0,1 0 0,0 0 0,-1 0 0,1 0 0,-1 0 0,1 0 0,-1-1 0,1 1 0,0 0 0,-1-1 0,1 1 0,-1-1 0,0 0 0,1 1 0,-1-1 0,1 0 0,-1 0 0,0 0 0,0 0 0,0 0 0,1 0 0,-1 0 0,0 0 0,0-1 0,5-5 0,0 0 0,-1-1 0,1 0 0,-1-1 0,-1 2 0,17-28 0,12-31 0,13-24 0,84-146 112,20-33-96,-52 108-16,10-16 0,74-164 0,-111 192 43,7 4 0,6 3-1,10-2-42,144-213 0,-146 218 0,-92 139 0,20-23 0,-19 23 0,-1 0 0,1-1 0,-1 1 0,0 0 0,1-1 0,-1 1 0,1 0 0,-1-1 0,1 1 0,-1 0 0,1 0 0,-1 0 0,1 0 0,0-1 0,-1 1 0,1 0 0,-1 0 0,1 0 0,-1 0 0,1 0 0,-1 0 0,1 1 0,0-1 0,-1 0 0,1 0 0,-1 0 0,1 0 0,-1 1 0,1-1 0,-1 0 0,1 0 0,-1 1 0,0-1 0,1 0 0,-1 1 0,1-1 0,-1 0 0,0 1 0,1-1 0,-1 1 0,0-1 0,1 1 0,-1-1 0,0 1 0,0-1 0,1 1 0,-1-1 0,0 1 0,0 0 0,2 3 0,-1 0 0,0 1 0,0-1 0,-1 0 0,1 1 0,-1-1 0,0 1 0,0-1 0,0 0 0,-1 5 0,-11 50 0,3-23 0,-47 213 188,-2 10 8,-28 304-68,69-393-64,8 1 0,9 61-64,1-176 14,-1-20 9,1 1 0,2-1 0,2 0-1,1-1 1,3 5-23,-6-30 0,1 0 0,0 0 0,0-1 0,1 0 0,1 0 0,-1 0 0,2 0 0,-1-1 0,1 0 0,0 0 0,0-1 0,4 2 0,-7-5 0,-1-1 0,1-1 0,0 1 0,1 0 0,-1-1 0,0 0 0,1 0 0,-1 0 0,1-1 0,0 0 0,-1 1 0,1-1 0,0-1 0,0 1 0,0-1 0,-1 0 0,1 0 0,0 0 0,0-1 0,0 0 0,0 0 0,-1 0 0,1 0 0,0-1 0,-1 0 0,0 0 0,4-2 0,3-3 0,0 0 0,0-1 0,-1 0 0,-1 0 0,1-1 0,-1-1 0,-1 1 0,0-1 0,4-6 0,9-18 0,-1-1 0,5-17 0,2-1 0,69-113 64,7 5 0,49-52-64,127-221-2,-77 110 26,-117 206 88,22-16-112,45-59-6,-102 124-2490,-2 2-9983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F0499-40C4-43ED-894D-66E78C105E67}" type="datetimeFigureOut">
              <a:rPr lang="ko-KR" altLang="en-US" smtClean="0"/>
              <a:pPr/>
              <a:t>2019-08-14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42E0B-B8DF-43ED-8BB4-DC77825E0F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88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42E0B-B8DF-43ED-8BB4-DC77825E0F10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301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및 소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11CB25-6938-4546-8216-F132D53C4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F05BB6C-1624-4423-942A-1EDC22E37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EAC5F4-422D-4DD1-A58E-5AAFF45A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3B61-B126-48D1-8B7E-87AD4342401F}" type="datetimeFigureOut">
              <a:rPr lang="ko-KR" altLang="en-US" smtClean="0"/>
              <a:pPr/>
              <a:t>2019-08-14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3B6968-D980-4149-AD35-A6335E30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481E21-782D-4728-94F0-91A4C255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3DBE-25FE-4234-B043-00636E1E8E6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19A2ACE-B83E-4E27-A5EE-504ADE8971B5}"/>
              </a:ext>
            </a:extLst>
          </p:cNvPr>
          <p:cNvSpPr/>
          <p:nvPr userDrawn="1"/>
        </p:nvSpPr>
        <p:spPr>
          <a:xfrm>
            <a:off x="0" y="0"/>
            <a:ext cx="12192000" cy="55567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63500" dist="635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4745B70-DEEC-41E4-9E68-4B5DC71F7FF8}"/>
              </a:ext>
            </a:extLst>
          </p:cNvPr>
          <p:cNvSpPr/>
          <p:nvPr userDrawn="1"/>
        </p:nvSpPr>
        <p:spPr>
          <a:xfrm>
            <a:off x="10439400" y="5099538"/>
            <a:ext cx="914400" cy="914400"/>
          </a:xfrm>
          <a:prstGeom prst="rect">
            <a:avLst/>
          </a:prstGeom>
          <a:noFill/>
          <a:ln w="76200">
            <a:solidFill>
              <a:srgbClr val="21FF3B"/>
            </a:solidFill>
          </a:ln>
          <a:effectLst>
            <a:outerShdw blurRad="63500" dist="635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9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론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9983596-DDC8-40AD-9418-6725CD7B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3B61-B126-48D1-8B7E-87AD4342401F}" type="datetimeFigureOut">
              <a:rPr lang="ko-KR" altLang="en-US" smtClean="0"/>
              <a:pPr/>
              <a:t>2019-08-14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8DA35AD-CBCC-4070-AC04-DB157558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0598707-8FE4-4141-B3B8-8C520ED7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3DBE-25FE-4234-B043-00636E1E8E6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134E1A1-6C6B-4EAB-AEA6-61C0120D5CA1}"/>
              </a:ext>
            </a:extLst>
          </p:cNvPr>
          <p:cNvSpPr/>
          <p:nvPr userDrawn="1"/>
        </p:nvSpPr>
        <p:spPr>
          <a:xfrm>
            <a:off x="0" y="0"/>
            <a:ext cx="12192000" cy="2608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63500" dist="635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0DE9E4-9113-47DA-965C-BEBC35DDD710}"/>
              </a:ext>
            </a:extLst>
          </p:cNvPr>
          <p:cNvSpPr/>
          <p:nvPr userDrawn="1"/>
        </p:nvSpPr>
        <p:spPr>
          <a:xfrm>
            <a:off x="838200" y="-196362"/>
            <a:ext cx="914400" cy="914400"/>
          </a:xfrm>
          <a:prstGeom prst="rect">
            <a:avLst/>
          </a:prstGeom>
          <a:noFill/>
          <a:ln w="76200">
            <a:solidFill>
              <a:srgbClr val="21FF3B"/>
            </a:solidFill>
          </a:ln>
          <a:effectLst>
            <a:outerShdw blurRad="63500" dist="635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72BFAF95-3D82-4384-BFDC-932D2CE36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89"/>
            <a:ext cx="10515600" cy="749300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693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문제 번호&amp;이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9983596-DDC8-40AD-9418-6725CD7B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3B61-B126-48D1-8B7E-87AD4342401F}" type="datetimeFigureOut">
              <a:rPr lang="ko-KR" altLang="en-US" smtClean="0"/>
              <a:pPr/>
              <a:t>2019-08-14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8DA35AD-CBCC-4070-AC04-DB157558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0598707-8FE4-4141-B3B8-8C520ED7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3DBE-25FE-4234-B043-00636E1E8E6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134E1A1-6C6B-4EAB-AEA6-61C0120D5CA1}"/>
              </a:ext>
            </a:extLst>
          </p:cNvPr>
          <p:cNvSpPr/>
          <p:nvPr userDrawn="1"/>
        </p:nvSpPr>
        <p:spPr>
          <a:xfrm>
            <a:off x="0" y="0"/>
            <a:ext cx="12192000" cy="2608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63500" dist="635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0DE9E4-9113-47DA-965C-BEBC35DDD710}"/>
              </a:ext>
            </a:extLst>
          </p:cNvPr>
          <p:cNvSpPr/>
          <p:nvPr userDrawn="1"/>
        </p:nvSpPr>
        <p:spPr>
          <a:xfrm>
            <a:off x="838200" y="-196362"/>
            <a:ext cx="914400" cy="914400"/>
          </a:xfrm>
          <a:prstGeom prst="rect">
            <a:avLst/>
          </a:prstGeom>
          <a:noFill/>
          <a:ln w="76200">
            <a:solidFill>
              <a:srgbClr val="21FF3B"/>
            </a:solidFill>
          </a:ln>
          <a:effectLst>
            <a:outerShdw blurRad="63500" dist="635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8F68C1-7780-452E-A935-F2D9BF72E8D2}"/>
              </a:ext>
            </a:extLst>
          </p:cNvPr>
          <p:cNvSpPr txBox="1"/>
          <p:nvPr userDrawn="1"/>
        </p:nvSpPr>
        <p:spPr>
          <a:xfrm>
            <a:off x="838199" y="752475"/>
            <a:ext cx="3074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+mj-ea"/>
                <a:ea typeface="+mj-ea"/>
              </a:rPr>
              <a:t>연습 문제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1213C3B-3189-462C-B24F-2ADF1547C617}"/>
              </a:ext>
            </a:extLst>
          </p:cNvPr>
          <p:cNvSpPr/>
          <p:nvPr userDrawn="1"/>
        </p:nvSpPr>
        <p:spPr>
          <a:xfrm>
            <a:off x="4038600" y="2807188"/>
            <a:ext cx="914400" cy="914400"/>
          </a:xfrm>
          <a:prstGeom prst="rect">
            <a:avLst/>
          </a:prstGeom>
          <a:noFill/>
          <a:ln w="76200">
            <a:solidFill>
              <a:srgbClr val="21FF3B"/>
            </a:solidFill>
          </a:ln>
          <a:effectLst>
            <a:outerShdw blurRad="63500" dist="635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975A9-2C80-475D-A48F-3EFBF151CFCB}"/>
              </a:ext>
            </a:extLst>
          </p:cNvPr>
          <p:cNvSpPr txBox="1"/>
          <p:nvPr userDrawn="1"/>
        </p:nvSpPr>
        <p:spPr>
          <a:xfrm>
            <a:off x="4205287" y="2756556"/>
            <a:ext cx="581025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21FF3B"/>
                </a:solidFill>
                <a:latin typeface="+mj-ea"/>
                <a:ea typeface="+mj-ea"/>
              </a:rPr>
              <a:t>?</a:t>
            </a:r>
            <a:endParaRPr lang="ko-KR" altLang="en-US" sz="6000" dirty="0">
              <a:solidFill>
                <a:srgbClr val="21FF3B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5209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CBD25FD-D6E3-471B-B893-8E304326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84B116-E9FE-4E22-818D-32E73A0CD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9A69A5-B278-48D8-8A3A-1E1007539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63B61-B126-48D1-8B7E-87AD4342401F}" type="datetimeFigureOut">
              <a:rPr lang="ko-KR" altLang="en-US" smtClean="0"/>
              <a:pPr/>
              <a:t>2019-08-14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AA7EEC-B4D3-4B43-A887-CEE9ABAB1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B7A3CA-4A64-42DC-B2CD-1FA0707CE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C3DBE-25FE-4234-B043-00636E1E8E6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B5A19D9-9404-4D08-B576-661322268A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00" y="6246000"/>
            <a:ext cx="1224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7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2C457D-8CDC-4FA4-B3CC-495B2B139BF6}"/>
              </a:ext>
            </a:extLst>
          </p:cNvPr>
          <p:cNvSpPr txBox="1"/>
          <p:nvPr/>
        </p:nvSpPr>
        <p:spPr>
          <a:xfrm>
            <a:off x="1559417" y="2047666"/>
            <a:ext cx="100271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solidFill>
                  <a:srgbClr val="21FF3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Bipartite Matching</a:t>
            </a:r>
          </a:p>
          <a:p>
            <a:r>
              <a:rPr lang="en-US" altLang="ko-KR" sz="6000" dirty="0">
                <a:solidFill>
                  <a:srgbClr val="21FF3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&amp; Network Flow</a:t>
            </a:r>
            <a:endParaRPr lang="ko-KR" altLang="en-US" sz="6000" dirty="0">
              <a:solidFill>
                <a:srgbClr val="21FF3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9CC51-D20C-4FE6-8EB4-2E4681D9F41F}"/>
              </a:ext>
            </a:extLst>
          </p:cNvPr>
          <p:cNvSpPr txBox="1"/>
          <p:nvPr/>
        </p:nvSpPr>
        <p:spPr>
          <a:xfrm>
            <a:off x="1559417" y="121666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#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고급반 </a:t>
            </a:r>
            <a:endParaRPr lang="en-US" altLang="ko-KR" sz="2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#7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주차</a:t>
            </a:r>
            <a:endParaRPr lang="en-US" altLang="ko-KR" sz="2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EDADD-74E7-4FBD-B624-A82707EDEBC4}"/>
              </a:ext>
            </a:extLst>
          </p:cNvPr>
          <p:cNvSpPr txBox="1"/>
          <p:nvPr/>
        </p:nvSpPr>
        <p:spPr>
          <a:xfrm>
            <a:off x="1559417" y="3063329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T. 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김준호</a:t>
            </a:r>
            <a:endParaRPr lang="en-US" altLang="ko-KR" sz="2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 </a:t>
            </a:r>
            <a:r>
              <a:rPr lang="en-US" altLang="ko-KR" sz="24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CONO</a:t>
            </a: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33977-8A2E-4204-817F-DFE0C70181FE}"/>
              </a:ext>
            </a:extLst>
          </p:cNvPr>
          <p:cNvSpPr txBox="1"/>
          <p:nvPr/>
        </p:nvSpPr>
        <p:spPr>
          <a:xfrm>
            <a:off x="2331423" y="5875110"/>
            <a:ext cx="773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Beakjoon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Best Conference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16692BE2-5DB0-4C4C-8FD6-459620D031BD}"/>
                  </a:ext>
                </a:extLst>
              </p14:cNvPr>
              <p14:cNvContentPartPr/>
              <p14:nvPr/>
            </p14:nvContentPartPr>
            <p14:xfrm>
              <a:off x="5567644" y="6466465"/>
              <a:ext cx="1017000" cy="282600"/>
            </p14:xfrm>
          </p:contentPart>
        </mc:Choice>
        <mc:Fallback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16692BE2-5DB0-4C4C-8FD6-459620D031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2004" y="6430465"/>
                <a:ext cx="10886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A87F4684-19D7-4AC4-9FB2-25BC43E8DF80}"/>
                  </a:ext>
                </a:extLst>
              </p14:cNvPr>
              <p14:cNvContentPartPr/>
              <p14:nvPr/>
            </p14:nvContentPartPr>
            <p14:xfrm>
              <a:off x="1517644" y="1203985"/>
              <a:ext cx="1422360" cy="914400"/>
            </p14:xfrm>
          </p:contentPart>
        </mc:Choice>
        <mc:Fallback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A87F4684-19D7-4AC4-9FB2-25BC43E8DF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1644" y="1167985"/>
                <a:ext cx="1494000" cy="9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26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AD50756-2AB1-4591-9FB8-AA9306C00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2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404F68-1A05-4E14-BC4D-2E18E9847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3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CC0F792-32E1-4B8A-AA1C-89F66FE9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4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93F4028-D406-4D19-A275-73038D495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0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85D7810-0D5B-446A-8331-16B43A6A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2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DC1D1AB-A7A9-4EA0-93DA-EECE6856B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2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7E079BC-940E-4B4A-BC64-B3C3FE93D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0B1D29B-7513-4CA1-902A-9AB3F6EAE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7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044AC7C-1385-474E-AC66-FE6924EB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2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6CADBDF-450A-4022-AEE0-6D13D17F0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4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6811" y="3764692"/>
            <a:ext cx="60163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Ex) </a:t>
            </a:r>
            <a:r>
              <a:rPr lang="ko-KR" altLang="en-US" sz="2000" b="1" dirty="0" err="1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틴더에서</a:t>
            </a:r>
            <a:r>
              <a:rPr lang="ko-KR" altLang="en-US" b="1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 원하는 사람이 서로 있을 때 가장 많은 수의</a:t>
            </a:r>
            <a:endParaRPr lang="en-US" altLang="ko-KR" b="1" dirty="0">
              <a:latin typeface="Malgun Gothic Semilight" panose="020B0503020000020004" pitchFamily="34" charset="-127"/>
              <a:ea typeface="Malgun Gothic Semilight" panose="020B0503020000020004" pitchFamily="34" charset="-127"/>
              <a:cs typeface="Malgun Gothic Semilight" panose="020B0503020000020004" pitchFamily="34" charset="-127"/>
            </a:endParaRPr>
          </a:p>
          <a:p>
            <a:r>
              <a:rPr lang="ko-KR" altLang="en-US" b="1" dirty="0" err="1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매칭을</a:t>
            </a:r>
            <a:r>
              <a:rPr lang="ko-KR" altLang="en-US" b="1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 성사시키는 방법은</a:t>
            </a:r>
            <a:r>
              <a:rPr lang="en-US" altLang="ko-KR" b="1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389330"/>
            <a:ext cx="1089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2800" b="1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이분 그래프에서 </a:t>
            </a:r>
            <a:r>
              <a:rPr lang="ko-KR" altLang="en-US" sz="2800" b="1" dirty="0" err="1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매칭을</a:t>
            </a:r>
            <a:r>
              <a:rPr lang="ko-KR" altLang="en-US" sz="2800" b="1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 시킬 때 최대 </a:t>
            </a:r>
            <a:r>
              <a:rPr lang="ko-KR" altLang="en-US" sz="2800" b="1" dirty="0" err="1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매칭을</a:t>
            </a:r>
            <a:r>
              <a:rPr lang="ko-KR" altLang="en-US" sz="2800" b="1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 찾는 </a:t>
            </a:r>
            <a:r>
              <a:rPr lang="en-US" altLang="ko-KR" sz="2800" b="1" dirty="0" err="1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dfs</a:t>
            </a:r>
            <a:r>
              <a:rPr lang="ko-KR" altLang="en-US" sz="2800" b="1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기반 알고리즘</a:t>
            </a:r>
            <a:endParaRPr lang="en-US" altLang="ko-KR" sz="2800" b="1" u="sng" dirty="0">
              <a:solidFill>
                <a:prstClr val="black"/>
              </a:solidFill>
              <a:latin typeface="Malgun Gothic Semilight" panose="020B0503020000020004" pitchFamily="34" charset="-127"/>
              <a:ea typeface="Malgun Gothic Semilight" panose="020B0503020000020004" pitchFamily="34" charset="-127"/>
              <a:cs typeface="Malgun Gothic Semilight" panose="020B0503020000020004" pitchFamily="34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0D76FBE-FE2B-49CF-B84B-B2034A83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89"/>
            <a:ext cx="10515600" cy="749300"/>
          </a:xfrm>
        </p:spPr>
        <p:txBody>
          <a:bodyPr/>
          <a:lstStyle/>
          <a:p>
            <a:r>
              <a:rPr lang="en-US" altLang="ko-KR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Bipartite Matching</a:t>
            </a:r>
            <a:endParaRPr lang="ko-KR" altLang="en-US" dirty="0">
              <a:latin typeface="휴먼엑스포" panose="02030504000101010101" pitchFamily="18" charset="-127"/>
              <a:ea typeface="휴먼엑스포" panose="02030504000101010101" pitchFamily="18" charset="-127"/>
              <a:cs typeface="Malgun Gothic Semilight" panose="020B0502040204020203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98B31-E1E5-47ED-A9EA-1FEDBC5ABDA2}"/>
              </a:ext>
            </a:extLst>
          </p:cNvPr>
          <p:cNvSpPr txBox="1"/>
          <p:nvPr/>
        </p:nvSpPr>
        <p:spPr>
          <a:xfrm>
            <a:off x="4388380" y="4871179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속보</a:t>
            </a:r>
            <a:r>
              <a:rPr lang="en-US" altLang="ko-KR" sz="2400" b="1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) </a:t>
            </a:r>
            <a:r>
              <a:rPr lang="ko-KR" altLang="en-US" sz="2400" b="1" dirty="0" err="1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고성필</a:t>
            </a:r>
            <a:r>
              <a:rPr lang="ko-KR" altLang="en-US" sz="2400" b="1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 </a:t>
            </a:r>
            <a:r>
              <a:rPr lang="ko-KR" altLang="en-US" sz="2400" b="1" dirty="0" err="1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Malgun Gothic Semilight" panose="020B0503020000020004" pitchFamily="34" charset="-127"/>
              </a:rPr>
              <a:t>초집중</a:t>
            </a:r>
            <a:endParaRPr lang="en-US" altLang="ko-KR" sz="2400" b="1" dirty="0">
              <a:latin typeface="Malgun Gothic Semilight" panose="020B0503020000020004" pitchFamily="34" charset="-127"/>
              <a:ea typeface="Malgun Gothic Semilight" panose="020B0503020000020004" pitchFamily="34" charset="-127"/>
              <a:cs typeface="Malgun Gothic Semilight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58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6FE0E0F-01CA-48A7-B3E3-FB6BAAD27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36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F2FEDF-034A-4197-AD7B-DB845077E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3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7D5A9AD-4605-4840-B753-822FFF269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1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0E182C8-ED82-47D1-8300-4A575723C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31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FDD131B-5214-481C-93C0-8E1E2E537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7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B94F634-F4E5-495C-8FAA-FF2C2AA10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5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B220C9A-9780-4110-ADA5-1FC68816B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5E2030-2014-4905-AB18-F27906C434BE}"/>
              </a:ext>
            </a:extLst>
          </p:cNvPr>
          <p:cNvSpPr txBox="1"/>
          <p:nvPr/>
        </p:nvSpPr>
        <p:spPr>
          <a:xfrm>
            <a:off x="1702183" y="5092600"/>
            <a:ext cx="1734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/>
              <a:t>이창희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2F367EB1-8EB9-4BF3-B0FD-00DC0AF06A36}"/>
              </a:ext>
            </a:extLst>
          </p:cNvPr>
          <p:cNvCxnSpPr>
            <a:cxnSpLocks/>
          </p:cNvCxnSpPr>
          <p:nvPr/>
        </p:nvCxnSpPr>
        <p:spPr>
          <a:xfrm>
            <a:off x="3314700" y="5384988"/>
            <a:ext cx="3905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955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8021" y="2828835"/>
            <a:ext cx="10055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그림만 보면 구현이 복잡할거 같지만 </a:t>
            </a:r>
            <a:r>
              <a:rPr lang="en-US" altLang="ko-KR" sz="2400" dirty="0" err="1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dfs</a:t>
            </a:r>
            <a:r>
              <a:rPr lang="ko-KR" altLang="en-US" sz="2400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 함수를 </a:t>
            </a:r>
            <a:r>
              <a:rPr lang="en-US" altLang="ko-KR" sz="2400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bool</a:t>
            </a:r>
            <a:r>
              <a:rPr lang="ko-KR" altLang="en-US" sz="2400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타입으로 만들어</a:t>
            </a:r>
            <a:endParaRPr lang="en-US" altLang="ko-KR" sz="2400" dirty="0">
              <a:solidFill>
                <a:prstClr val="black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Malgun Gothic Semilight" panose="020B0502040204020203" pitchFamily="50" charset="-127"/>
            </a:endParaRPr>
          </a:p>
          <a:p>
            <a:pPr lvl="0"/>
            <a:endParaRPr lang="en-US" altLang="ko-KR" sz="2400" b="1" u="sng" dirty="0">
              <a:solidFill>
                <a:prstClr val="black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Malgun Gothic Semilight" panose="020B0502040204020203" pitchFamily="50" charset="-127"/>
            </a:endParaRPr>
          </a:p>
          <a:p>
            <a:pPr lvl="0" algn="ctr"/>
            <a:r>
              <a:rPr lang="en-US" altLang="ko-KR" sz="2400" b="1" u="sng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Return </a:t>
            </a:r>
            <a:r>
              <a:rPr lang="ko-KR" altLang="en-US" sz="2400" b="1" u="sng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값을 활용하면 매우 쉽다</a:t>
            </a:r>
            <a:r>
              <a:rPr lang="en-US" altLang="ko-KR" sz="2400" b="1" u="sng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!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05D3EF74-714A-4DB0-8B76-18C82F81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89"/>
            <a:ext cx="10515600" cy="749300"/>
          </a:xfrm>
        </p:spPr>
        <p:txBody>
          <a:bodyPr/>
          <a:lstStyle/>
          <a:p>
            <a:r>
              <a:rPr lang="en-US" altLang="ko-KR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Bipartite Matching</a:t>
            </a:r>
            <a:endParaRPr lang="ko-KR" altLang="en-US" dirty="0">
              <a:latin typeface="휴먼엑스포" panose="02030504000101010101" pitchFamily="18" charset="-127"/>
              <a:ea typeface="휴먼엑스포" panose="02030504000101010101" pitchFamily="18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7222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FDE4C2-C89E-4CDE-B8F8-339C2EFA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Bipartite Matching – code</a:t>
            </a:r>
            <a:endParaRPr lang="ko-KR" altLang="en-US" b="1" dirty="0"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5B9A59A-AFBF-44E1-9ED6-9BC6E4D9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7189"/>
            <a:ext cx="5301085" cy="4532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B4E110-10BE-4AC8-8531-D439F5A7EC2A}"/>
              </a:ext>
            </a:extLst>
          </p:cNvPr>
          <p:cNvSpPr txBox="1"/>
          <p:nvPr/>
        </p:nvSpPr>
        <p:spPr>
          <a:xfrm>
            <a:off x="6139285" y="2834154"/>
            <a:ext cx="63401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2400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match </a:t>
            </a:r>
            <a:r>
              <a:rPr lang="ko-KR" altLang="en-US" sz="2400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배열</a:t>
            </a:r>
            <a:r>
              <a:rPr lang="en-US" altLang="ko-KR" sz="2400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: </a:t>
            </a:r>
            <a:r>
              <a:rPr lang="ko-KR" altLang="en-US" sz="2400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누구와 매칭되어 있는지 저장 </a:t>
            </a:r>
            <a:endParaRPr lang="en-US" altLang="ko-KR" sz="2400" dirty="0">
              <a:solidFill>
                <a:prstClr val="black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Malgun Gothic Semilight" panose="020B0502040204020203" pitchFamily="50" charset="-127"/>
            </a:endParaRPr>
          </a:p>
          <a:p>
            <a:pPr lvl="0"/>
            <a:r>
              <a:rPr lang="en-US" altLang="ko-KR" sz="2400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이 코드에서 초기 값은 </a:t>
            </a:r>
            <a:r>
              <a:rPr lang="en-US" altLang="ko-KR" sz="2400" dirty="0">
                <a:solidFill>
                  <a:prstClr val="black"/>
                </a:solidFill>
                <a:latin typeface="Consolas" panose="020B0609020204030204" pitchFamily="49" charset="0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0</a:t>
            </a:r>
            <a:r>
              <a:rPr lang="en-US" altLang="ko-KR" sz="2400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) </a:t>
            </a:r>
          </a:p>
          <a:p>
            <a:pPr lvl="0"/>
            <a:endParaRPr lang="en-US" altLang="ko-KR" sz="2400" dirty="0">
              <a:solidFill>
                <a:prstClr val="black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Malgun Gothic Semilight" panose="020B0502040204020203" pitchFamily="50" charset="-127"/>
            </a:endParaRPr>
          </a:p>
          <a:p>
            <a:pPr lvl="0"/>
            <a:r>
              <a:rPr lang="en-US" altLang="ko-KR" sz="2400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visit </a:t>
            </a:r>
            <a:r>
              <a:rPr lang="ko-KR" altLang="en-US" sz="2400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배열은 매번 초기화</a:t>
            </a:r>
            <a:r>
              <a:rPr lang="en-US" altLang="ko-KR" sz="2400" dirty="0">
                <a:solidFill>
                  <a:prstClr val="black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 </a:t>
            </a:r>
          </a:p>
          <a:p>
            <a:pPr lvl="0"/>
            <a:endParaRPr lang="en-US" altLang="ko-KR" sz="2400" dirty="0">
              <a:solidFill>
                <a:prstClr val="black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367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A38FC9D-EC13-460C-AA04-051EA12D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9" y="1597886"/>
            <a:ext cx="1162050" cy="117157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ECBFBD61-CB59-4622-B0BE-4DD0E4736376}"/>
              </a:ext>
            </a:extLst>
          </p:cNvPr>
          <p:cNvSpPr/>
          <p:nvPr/>
        </p:nvSpPr>
        <p:spPr>
          <a:xfrm>
            <a:off x="3317966" y="2264229"/>
            <a:ext cx="3857897" cy="28215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74C324-2532-4770-9E9F-2AC6CE848396}"/>
              </a:ext>
            </a:extLst>
          </p:cNvPr>
          <p:cNvSpPr txBox="1"/>
          <p:nvPr/>
        </p:nvSpPr>
        <p:spPr>
          <a:xfrm>
            <a:off x="1339755" y="1915886"/>
            <a:ext cx="3936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2188</a:t>
            </a:r>
            <a:r>
              <a:rPr lang="ko-KR" altLang="en-US" sz="4400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축사배정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2E34F2D-4FFF-4B7F-9AC7-FD8C1575F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798" y="3256130"/>
            <a:ext cx="1162050" cy="117157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00F28EF-108C-46A8-A9F5-16C508E20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9" y="4763701"/>
            <a:ext cx="1162050" cy="11715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EA1D92-E5CE-47F7-BD87-9920CE492BC9}"/>
              </a:ext>
            </a:extLst>
          </p:cNvPr>
          <p:cNvSpPr txBox="1"/>
          <p:nvPr/>
        </p:nvSpPr>
        <p:spPr>
          <a:xfrm>
            <a:off x="1268282" y="5002914"/>
            <a:ext cx="5038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9525</a:t>
            </a:r>
            <a:r>
              <a:rPr lang="ko-KR" altLang="en-US" sz="44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룩 배치하기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E0B08-2D06-4D2E-A178-D363DD12E58E}"/>
              </a:ext>
            </a:extLst>
          </p:cNvPr>
          <p:cNvSpPr txBox="1"/>
          <p:nvPr/>
        </p:nvSpPr>
        <p:spPr>
          <a:xfrm>
            <a:off x="7430351" y="3509234"/>
            <a:ext cx="4112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1017</a:t>
            </a:r>
            <a:r>
              <a:rPr lang="ko-KR" altLang="en-US" sz="44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소수 쌍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61F11B-1DBE-4063-A731-945CDFFE4CEF}"/>
              </a:ext>
            </a:extLst>
          </p:cNvPr>
          <p:cNvSpPr txBox="1"/>
          <p:nvPr/>
        </p:nvSpPr>
        <p:spPr>
          <a:xfrm>
            <a:off x="8353460" y="6056313"/>
            <a:ext cx="5038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Red: hard!</a:t>
            </a:r>
            <a:endParaRPr lang="ko-KR" altLang="en-US" sz="44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9A567893-EC1F-4654-9773-901DC85BC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798" y="4829069"/>
            <a:ext cx="1162050" cy="11715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87E996C-E2B8-4154-AC26-4D938E37347E}"/>
              </a:ext>
            </a:extLst>
          </p:cNvPr>
          <p:cNvSpPr txBox="1"/>
          <p:nvPr/>
        </p:nvSpPr>
        <p:spPr>
          <a:xfrm>
            <a:off x="7468986" y="5085806"/>
            <a:ext cx="5038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2570 </a:t>
            </a:r>
            <a:r>
              <a:rPr lang="ko-KR" altLang="en-US" sz="4400" dirty="0" err="1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비숍</a:t>
            </a:r>
            <a:r>
              <a:rPr lang="en-US" altLang="ko-KR" sz="44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</a:t>
            </a:r>
            <a:endParaRPr lang="ko-KR" altLang="en-US" sz="44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8AE409-B02E-483E-9AD0-B2AE32F02DA7}"/>
              </a:ext>
            </a:extLst>
          </p:cNvPr>
          <p:cNvSpPr txBox="1"/>
          <p:nvPr/>
        </p:nvSpPr>
        <p:spPr>
          <a:xfrm>
            <a:off x="0" y="6021479"/>
            <a:ext cx="4112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Blue:</a:t>
            </a:r>
            <a:r>
              <a:rPr lang="ko-KR" altLang="en-US" sz="4400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en-US" altLang="ko-KR" sz="4400" dirty="0" err="1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ez</a:t>
            </a:r>
            <a:endParaRPr lang="ko-KR" altLang="en-US" sz="4400" dirty="0">
              <a:solidFill>
                <a:srgbClr val="082EB8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BAAE6-224E-46C9-8F36-363C04A13546}"/>
              </a:ext>
            </a:extLst>
          </p:cNvPr>
          <p:cNvSpPr txBox="1"/>
          <p:nvPr/>
        </p:nvSpPr>
        <p:spPr>
          <a:xfrm>
            <a:off x="7499886" y="1843903"/>
            <a:ext cx="4112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11375</a:t>
            </a:r>
            <a:r>
              <a:rPr lang="ko-KR" altLang="en-US" sz="4400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열혈강호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5B56704D-93BC-48CE-B607-B0959C81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798" y="1592238"/>
            <a:ext cx="1162050" cy="117157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F34AD77-6772-41FC-92F8-84CB6C5C4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6" y="3272661"/>
            <a:ext cx="1162050" cy="11715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72184C2-63BC-4C9C-9038-16A7D8ECCD7B}"/>
              </a:ext>
            </a:extLst>
          </p:cNvPr>
          <p:cNvSpPr txBox="1"/>
          <p:nvPr/>
        </p:nvSpPr>
        <p:spPr>
          <a:xfrm>
            <a:off x="1316590" y="3509234"/>
            <a:ext cx="4112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1671</a:t>
            </a:r>
            <a:r>
              <a:rPr lang="ko-KR" altLang="en-US" sz="44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상어 저녁</a:t>
            </a:r>
          </a:p>
        </p:txBody>
      </p:sp>
    </p:spTree>
    <p:extLst>
      <p:ext uri="{BB962C8B-B14F-4D97-AF65-F5344CB8AC3E}">
        <p14:creationId xmlns:p14="http://schemas.microsoft.com/office/powerpoint/2010/main" val="163179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FDE4C2-C89E-4CDE-B8F8-339C2EFA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Bipartite Matching</a:t>
            </a:r>
            <a:endParaRPr lang="ko-KR" altLang="en-US" dirty="0">
              <a:latin typeface="휴먼엑스포" panose="02030504000101010101" pitchFamily="18" charset="-127"/>
              <a:ea typeface="휴먼엑스포" panose="02030504000101010101" pitchFamily="18" charset="-127"/>
              <a:cs typeface="Malgun Gothic Semilight" panose="020B0502040204020203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1487" y="2834161"/>
            <a:ext cx="7209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2400" b="1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Malgun Gothic Semilight" panose="020B0502040204020203" pitchFamily="50" charset="-127"/>
              </a:rPr>
              <a:t>Logic: </a:t>
            </a:r>
            <a:r>
              <a:rPr lang="ko-KR" altLang="en-US" sz="2400" b="1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Malgun Gothic Semilight" panose="020B0502040204020203" pitchFamily="50" charset="-127"/>
              </a:rPr>
              <a:t>일단 아무나 매칭시켜 놓고 나중에 바꾸자</a:t>
            </a:r>
            <a:r>
              <a:rPr lang="en-US" altLang="ko-KR" sz="2400" b="1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Malgun Gothic Semilight" panose="020B0502040204020203" pitchFamily="50" charset="-127"/>
              </a:rPr>
              <a:t>!</a:t>
            </a:r>
            <a:endParaRPr lang="en-US" altLang="ko-KR" sz="2400" b="1" u="sng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Malgun Gothic Semilight" panose="020B0502040204020203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DA8C9-D16A-4CC5-AE09-981ECA1C02C0}"/>
              </a:ext>
            </a:extLst>
          </p:cNvPr>
          <p:cNvSpPr txBox="1"/>
          <p:nvPr/>
        </p:nvSpPr>
        <p:spPr>
          <a:xfrm>
            <a:off x="3820377" y="3793006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Malgun Gothic Semilight" panose="020B0502040204020203" pitchFamily="50" charset="-127"/>
              </a:rPr>
              <a:t>그림으로 이해하는게 훨씬 쉽다</a:t>
            </a:r>
            <a:r>
              <a:rPr lang="en-US" altLang="ko-KR" sz="2400" b="1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Malgun Gothic Semilight" panose="020B0502040204020203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998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FDE4C2-C89E-4CDE-B8F8-339C2EFA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Network Flow</a:t>
            </a:r>
            <a:endParaRPr lang="ko-KR" altLang="en-US" b="1" dirty="0"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AE214-910D-4BF6-BCD2-BD1B1B274669}"/>
              </a:ext>
            </a:extLst>
          </p:cNvPr>
          <p:cNvSpPr txBox="1"/>
          <p:nvPr/>
        </p:nvSpPr>
        <p:spPr>
          <a:xfrm>
            <a:off x="838200" y="1696085"/>
            <a:ext cx="11413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/>
                </a:solidFill>
                <a:latin typeface="+mn-ea"/>
                <a:cs typeface="Malgun Gothic Semilight" panose="020B0502040204020203" pitchFamily="50" charset="-127"/>
              </a:rPr>
              <a:t>그래프의 간선을 용량에 제한이 있는 파이프라고 생각하자</a:t>
            </a:r>
            <a:r>
              <a:rPr lang="en-US" altLang="ko-KR" sz="2400" dirty="0">
                <a:solidFill>
                  <a:prstClr val="black"/>
                </a:solidFill>
                <a:latin typeface="+mn-ea"/>
                <a:cs typeface="Malgun Gothic Semilight" panose="020B0502040204020203" pitchFamily="50" charset="-127"/>
              </a:rPr>
              <a:t>.</a:t>
            </a:r>
          </a:p>
          <a:p>
            <a:pPr lvl="0"/>
            <a:endParaRPr lang="en-US" altLang="ko-KR" sz="2400" dirty="0">
              <a:solidFill>
                <a:prstClr val="black"/>
              </a:solidFill>
              <a:latin typeface="+mn-ea"/>
              <a:cs typeface="Malgun Gothic Semilight" panose="020B0502040204020203" pitchFamily="50" charset="-127"/>
            </a:endParaRPr>
          </a:p>
          <a:p>
            <a:pPr lvl="0"/>
            <a:r>
              <a:rPr lang="ko-KR" altLang="en-US" sz="2400" dirty="0">
                <a:solidFill>
                  <a:prstClr val="black"/>
                </a:solidFill>
                <a:latin typeface="+mn-ea"/>
                <a:cs typeface="Malgun Gothic Semilight" panose="020B0502040204020203" pitchFamily="50" charset="-127"/>
              </a:rPr>
              <a:t>이 때 어떤 노드 </a:t>
            </a:r>
            <a:r>
              <a:rPr lang="en-US" altLang="ko-KR" sz="2400" dirty="0">
                <a:solidFill>
                  <a:prstClr val="black"/>
                </a:solidFill>
                <a:latin typeface="+mn-ea"/>
                <a:cs typeface="Malgun Gothic Semilight" panose="020B0502040204020203" pitchFamily="50" charset="-127"/>
              </a:rPr>
              <a:t>u</a:t>
            </a:r>
            <a:r>
              <a:rPr lang="ko-KR" altLang="en-US" sz="2400" dirty="0">
                <a:solidFill>
                  <a:prstClr val="black"/>
                </a:solidFill>
                <a:latin typeface="+mn-ea"/>
                <a:cs typeface="Malgun Gothic Semilight" panose="020B0502040204020203" pitchFamily="50" charset="-127"/>
              </a:rPr>
              <a:t>에서 </a:t>
            </a:r>
            <a:r>
              <a:rPr lang="en-US" altLang="ko-KR" sz="2400" dirty="0">
                <a:solidFill>
                  <a:prstClr val="black"/>
                </a:solidFill>
                <a:latin typeface="+mn-ea"/>
                <a:cs typeface="Malgun Gothic Semilight" panose="020B0502040204020203" pitchFamily="50" charset="-127"/>
              </a:rPr>
              <a:t>v</a:t>
            </a:r>
            <a:r>
              <a:rPr lang="ko-KR" altLang="en-US" sz="2400" dirty="0">
                <a:solidFill>
                  <a:prstClr val="black"/>
                </a:solidFill>
                <a:latin typeface="+mn-ea"/>
                <a:cs typeface="Malgun Gothic Semilight" panose="020B0502040204020203" pitchFamily="50" charset="-127"/>
              </a:rPr>
              <a:t>로 물을 흘려 보낼 때 동시에 보낼 수 있는 물의 최대양은</a:t>
            </a:r>
            <a:r>
              <a:rPr lang="en-US" altLang="ko-KR" sz="2400" dirty="0">
                <a:solidFill>
                  <a:prstClr val="black"/>
                </a:solidFill>
                <a:latin typeface="+mn-ea"/>
                <a:cs typeface="Malgun Gothic Semilight" panose="020B0502040204020203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3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FDE4C2-C89E-4CDE-B8F8-339C2EFA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89"/>
            <a:ext cx="10515600" cy="749300"/>
          </a:xfrm>
        </p:spPr>
        <p:txBody>
          <a:bodyPr/>
          <a:lstStyle/>
          <a:p>
            <a:r>
              <a:rPr lang="en-US" altLang="ko-KR" b="1"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Network Flow</a:t>
            </a:r>
            <a:endParaRPr lang="ko-KR" altLang="en-US" b="1" dirty="0"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1026" name="Picture 2" descr="C:\Users\ploff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C69E83BD-D601-4DB4-B0B6-422C9A33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537190"/>
            <a:ext cx="7184752" cy="47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99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1489AA-D1CF-4784-B02F-8427644B7F6D}"/>
              </a:ext>
            </a:extLst>
          </p:cNvPr>
          <p:cNvSpPr txBox="1"/>
          <p:nvPr/>
        </p:nvSpPr>
        <p:spPr>
          <a:xfrm>
            <a:off x="838200" y="4870760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/>
              <a:t>파란색 노드</a:t>
            </a:r>
            <a:r>
              <a:rPr lang="en-US" altLang="ko-KR" dirty="0"/>
              <a:t>(Source, </a:t>
            </a:r>
            <a:r>
              <a:rPr lang="ko-KR" altLang="en-US" dirty="0"/>
              <a:t>소스</a:t>
            </a:r>
            <a:r>
              <a:rPr lang="en-US" altLang="ko-KR" dirty="0"/>
              <a:t>): </a:t>
            </a:r>
            <a:r>
              <a:rPr lang="ko-KR" altLang="en-US" dirty="0"/>
              <a:t>유량을 흘리는 곳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빨간색 노드</a:t>
            </a:r>
            <a:r>
              <a:rPr lang="en-US" altLang="ko-KR" dirty="0"/>
              <a:t>(Sink, </a:t>
            </a:r>
            <a:r>
              <a:rPr lang="ko-KR" altLang="en-US" dirty="0"/>
              <a:t>싱크</a:t>
            </a:r>
            <a:r>
              <a:rPr lang="en-US" altLang="ko-KR" dirty="0"/>
              <a:t>): </a:t>
            </a:r>
            <a:r>
              <a:rPr lang="ko-KR" altLang="en-US" dirty="0"/>
              <a:t>유량을 받는 곳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Sink</a:t>
            </a:r>
            <a:r>
              <a:rPr lang="ko-KR" altLang="en-US" dirty="0"/>
              <a:t>와 </a:t>
            </a:r>
            <a:r>
              <a:rPr lang="en-US" altLang="ko-KR" dirty="0"/>
              <a:t>Source</a:t>
            </a:r>
            <a:r>
              <a:rPr lang="ko-KR" altLang="en-US" dirty="0"/>
              <a:t>를 제외한 곳에서는 </a:t>
            </a:r>
            <a:r>
              <a:rPr lang="en-US" altLang="ko-KR" dirty="0"/>
              <a:t>(</a:t>
            </a:r>
            <a:r>
              <a:rPr lang="ko-KR" altLang="en-US" dirty="0"/>
              <a:t>들어오는 유량의 합</a:t>
            </a:r>
            <a:r>
              <a:rPr lang="en-US" altLang="ko-KR" dirty="0"/>
              <a:t>) = (</a:t>
            </a:r>
            <a:r>
              <a:rPr lang="ko-KR" altLang="en-US" dirty="0"/>
              <a:t>나가는 유량의 합</a:t>
            </a:r>
            <a:r>
              <a:rPr lang="en-US" altLang="ko-KR" dirty="0"/>
              <a:t>) </a:t>
            </a:r>
            <a:r>
              <a:rPr lang="ko-KR" altLang="en-US" dirty="0"/>
              <a:t>이 성립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노드 </a:t>
            </a:r>
            <a:r>
              <a:rPr lang="en-US" altLang="ko-KR" dirty="0"/>
              <a:t>u</a:t>
            </a:r>
            <a:r>
              <a:rPr lang="ko-KR" altLang="en-US" dirty="0"/>
              <a:t>에서 </a:t>
            </a:r>
            <a:r>
              <a:rPr lang="en-US" altLang="ko-KR" dirty="0"/>
              <a:t>v</a:t>
            </a:r>
            <a:r>
              <a:rPr lang="ko-KR" altLang="en-US" dirty="0"/>
              <a:t>로 유량 </a:t>
            </a:r>
            <a:r>
              <a:rPr lang="en-US" altLang="ko-KR" dirty="0"/>
              <a:t>w</a:t>
            </a:r>
            <a:r>
              <a:rPr lang="ko-KR" altLang="en-US" dirty="0"/>
              <a:t>가 흐를 때 </a:t>
            </a:r>
            <a:r>
              <a:rPr lang="en-US" altLang="ko-KR" dirty="0"/>
              <a:t>v</a:t>
            </a:r>
            <a:r>
              <a:rPr lang="ko-KR" altLang="en-US" dirty="0"/>
              <a:t>에서 </a:t>
            </a:r>
            <a:r>
              <a:rPr lang="en-US" altLang="ko-KR" dirty="0"/>
              <a:t>u</a:t>
            </a:r>
            <a:r>
              <a:rPr lang="ko-KR" altLang="en-US" dirty="0"/>
              <a:t>로 유량이 </a:t>
            </a:r>
            <a:r>
              <a:rPr lang="en-US" altLang="ko-KR" dirty="0"/>
              <a:t>–w</a:t>
            </a:r>
            <a:r>
              <a:rPr lang="ko-KR" altLang="en-US" dirty="0"/>
              <a:t>만큼 흐른다고 생각해도 된다</a:t>
            </a:r>
            <a:r>
              <a:rPr lang="en-US" altLang="ko-KR" dirty="0"/>
              <a:t>.</a:t>
            </a:r>
          </a:p>
        </p:txBody>
      </p:sp>
      <p:pic>
        <p:nvPicPr>
          <p:cNvPr id="2049" name="Picture 1" descr="C:\Users\ploff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F54B5056-70A8-4A78-B132-19DC652CA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43" y="468575"/>
            <a:ext cx="6053552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55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1489AA-D1CF-4784-B02F-8427644B7F6D}"/>
              </a:ext>
            </a:extLst>
          </p:cNvPr>
          <p:cNvSpPr txBox="1"/>
          <p:nvPr/>
        </p:nvSpPr>
        <p:spPr>
          <a:xfrm>
            <a:off x="1238250" y="544226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가장 중요한 것</a:t>
            </a:r>
            <a:r>
              <a:rPr lang="en-US" altLang="ko-KR" b="1" dirty="0"/>
              <a:t>: </a:t>
            </a:r>
            <a:r>
              <a:rPr lang="ko-KR" altLang="en-US" b="1" dirty="0"/>
              <a:t>지금 어떻게 유량을 흘리던 마지막에는 </a:t>
            </a:r>
            <a:r>
              <a:rPr lang="en-US" altLang="ko-KR" b="1" dirty="0"/>
              <a:t>“</a:t>
            </a:r>
            <a:r>
              <a:rPr lang="ko-KR" altLang="en-US" b="1" dirty="0"/>
              <a:t>최대 유량</a:t>
            </a:r>
            <a:r>
              <a:rPr lang="en-US" altLang="ko-KR" b="1" dirty="0"/>
              <a:t>“ </a:t>
            </a:r>
            <a:r>
              <a:rPr lang="ko-KR" altLang="en-US" b="1" dirty="0"/>
              <a:t>에 도달할 수 있다는 확신</a:t>
            </a:r>
            <a:endParaRPr lang="en-US" altLang="ko-KR" b="1" dirty="0"/>
          </a:p>
          <a:p>
            <a:endParaRPr lang="en-US" altLang="ko-KR" b="1" dirty="0"/>
          </a:p>
        </p:txBody>
      </p:sp>
      <p:pic>
        <p:nvPicPr>
          <p:cNvPr id="2049" name="Picture 1" descr="C:\Users\ploff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F54B5056-70A8-4A78-B132-19DC652CA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18" y="935300"/>
            <a:ext cx="6053552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42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ploff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B8E884A4-379B-4734-8910-858CD020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2" y="565521"/>
            <a:ext cx="8693624" cy="57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64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ploff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B8E884A4-379B-4734-8910-858CD020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2" y="565521"/>
            <a:ext cx="8693624" cy="57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ploff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D56D3FB1-9D8B-4972-A670-FA5BA9A7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47" y="565520"/>
            <a:ext cx="8693624" cy="57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88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ploff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B8E884A4-379B-4734-8910-858CD020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2" y="565521"/>
            <a:ext cx="8693624" cy="57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ploff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D56D3FB1-9D8B-4972-A670-FA5BA9A7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47" y="565520"/>
            <a:ext cx="8693624" cy="57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ploff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A6096AA9-ABEB-4F78-820B-1465A3DD0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2" y="565519"/>
            <a:ext cx="8693624" cy="57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D93CEA-905D-4B7E-BE90-E0D954EC2E69}"/>
              </a:ext>
            </a:extLst>
          </p:cNvPr>
          <p:cNvSpPr txBox="1"/>
          <p:nvPr/>
        </p:nvSpPr>
        <p:spPr>
          <a:xfrm>
            <a:off x="348146" y="1108037"/>
            <a:ext cx="479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/>
              <a:t>이게 끝</a:t>
            </a:r>
            <a:r>
              <a:rPr lang="en-US" altLang="ko-KR" sz="3600" b="1" dirty="0"/>
              <a:t>…..??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CFC97-B850-466B-83E1-0E10B714C077}"/>
              </a:ext>
            </a:extLst>
          </p:cNvPr>
          <p:cNvSpPr txBox="1"/>
          <p:nvPr/>
        </p:nvSpPr>
        <p:spPr>
          <a:xfrm>
            <a:off x="4922293" y="1819830"/>
            <a:ext cx="5372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</a:rPr>
              <a:t>여기 간선을 쓰면 더  </a:t>
            </a:r>
            <a:endParaRPr lang="en-US" altLang="ko-KR" sz="2800" b="1" dirty="0">
              <a:solidFill>
                <a:srgbClr val="FF0000"/>
              </a:solidFill>
            </a:endParaRPr>
          </a:p>
          <a:p>
            <a:r>
              <a:rPr lang="ko-KR" altLang="en-US" sz="2800" b="1" dirty="0">
                <a:solidFill>
                  <a:srgbClr val="FF0000"/>
                </a:solidFill>
              </a:rPr>
              <a:t>흘릴 수 있을 거 같은데</a:t>
            </a:r>
            <a:r>
              <a:rPr lang="en-US" altLang="ko-KR" sz="2800" b="1" dirty="0">
                <a:solidFill>
                  <a:srgbClr val="FF0000"/>
                </a:solidFill>
              </a:rPr>
              <a:t>..?</a:t>
            </a:r>
          </a:p>
        </p:txBody>
      </p:sp>
    </p:spTree>
    <p:extLst>
      <p:ext uri="{BB962C8B-B14F-4D97-AF65-F5344CB8AC3E}">
        <p14:creationId xmlns:p14="http://schemas.microsoft.com/office/powerpoint/2010/main" val="1611685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6315B2-C69C-4F04-8143-436220C86A6C}"/>
              </a:ext>
            </a:extLst>
          </p:cNvPr>
          <p:cNvSpPr txBox="1"/>
          <p:nvPr/>
        </p:nvSpPr>
        <p:spPr>
          <a:xfrm>
            <a:off x="1473958" y="1874728"/>
            <a:ext cx="98400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맨처음</a:t>
            </a:r>
            <a:r>
              <a:rPr lang="ko-KR" altLang="en-US" sz="2800" b="1" dirty="0"/>
              <a:t> 정의에서</a:t>
            </a:r>
            <a:r>
              <a:rPr lang="en-US" altLang="ko-KR" sz="2800" b="1" dirty="0"/>
              <a:t>..</a:t>
            </a:r>
          </a:p>
          <a:p>
            <a:endParaRPr lang="en-US" altLang="ko-KR" sz="2800" b="1" dirty="0"/>
          </a:p>
          <a:p>
            <a:r>
              <a:rPr lang="ko-KR" altLang="en-US" sz="2800" b="1" dirty="0"/>
              <a:t>노드 </a:t>
            </a:r>
            <a:r>
              <a:rPr lang="en-US" altLang="ko-KR" sz="2800" b="1" dirty="0"/>
              <a:t>u</a:t>
            </a:r>
            <a:r>
              <a:rPr lang="ko-KR" altLang="en-US" sz="2800" b="1" dirty="0"/>
              <a:t>에서 노드 </a:t>
            </a:r>
            <a:r>
              <a:rPr lang="en-US" altLang="ko-KR" sz="2800" b="1" dirty="0"/>
              <a:t>v</a:t>
            </a:r>
            <a:r>
              <a:rPr lang="ko-KR" altLang="en-US" sz="2800" b="1" dirty="0"/>
              <a:t>로 유량 </a:t>
            </a:r>
            <a:r>
              <a:rPr lang="en-US" altLang="ko-KR" sz="2800" b="1" dirty="0"/>
              <a:t>w</a:t>
            </a:r>
            <a:r>
              <a:rPr lang="ko-KR" altLang="en-US" sz="2800" b="1" dirty="0"/>
              <a:t>가 흐르는 것</a:t>
            </a:r>
            <a:endParaRPr lang="en-US" altLang="ko-KR" sz="2800" b="1" dirty="0"/>
          </a:p>
          <a:p>
            <a:r>
              <a:rPr lang="en-US" altLang="ko-KR" sz="2800" b="1" dirty="0"/>
              <a:t>= </a:t>
            </a:r>
            <a:r>
              <a:rPr lang="ko-KR" altLang="en-US" sz="2800" b="1" dirty="0"/>
              <a:t>노드 </a:t>
            </a:r>
            <a:r>
              <a:rPr lang="en-US" altLang="ko-KR" sz="2800" b="1" dirty="0"/>
              <a:t>v</a:t>
            </a:r>
            <a:r>
              <a:rPr lang="ko-KR" altLang="en-US" sz="2800" b="1" dirty="0"/>
              <a:t>에서 노드 </a:t>
            </a:r>
            <a:r>
              <a:rPr lang="en-US" altLang="ko-KR" sz="2800" b="1" dirty="0"/>
              <a:t>u</a:t>
            </a:r>
            <a:r>
              <a:rPr lang="ko-KR" altLang="en-US" sz="2800" b="1" dirty="0"/>
              <a:t>로 유량 </a:t>
            </a:r>
            <a:r>
              <a:rPr lang="en-US" altLang="ko-KR" sz="2800" b="1" dirty="0"/>
              <a:t>–w</a:t>
            </a:r>
            <a:r>
              <a:rPr lang="ko-KR" altLang="en-US" sz="2800" b="1" dirty="0"/>
              <a:t>가 흐르는 것</a:t>
            </a:r>
            <a:endParaRPr lang="en-US" altLang="ko-KR" sz="2800" b="1" dirty="0"/>
          </a:p>
          <a:p>
            <a:r>
              <a:rPr lang="en-US" altLang="ko-KR" sz="2800" b="1" dirty="0"/>
              <a:t>f(u, v) = -f(v, u)</a:t>
            </a:r>
          </a:p>
          <a:p>
            <a:endParaRPr lang="en-US" altLang="ko-KR" sz="2800" b="1" dirty="0"/>
          </a:p>
          <a:p>
            <a:r>
              <a:rPr lang="en-US" altLang="ko-KR" sz="2800" b="1" dirty="0">
                <a:sym typeface="Wingdings" panose="05000000000000000000" pitchFamily="2" charset="2"/>
              </a:rPr>
              <a:t> </a:t>
            </a:r>
            <a:r>
              <a:rPr lang="ko-KR" altLang="en-US" sz="2800" b="1" dirty="0">
                <a:sym typeface="Wingdings" panose="05000000000000000000" pitchFamily="2" charset="2"/>
              </a:rPr>
              <a:t>역방향 간선이 존재한다고 생각</a:t>
            </a:r>
            <a:r>
              <a:rPr lang="en-US" altLang="ko-KR" sz="2800" b="1" dirty="0">
                <a:sym typeface="Wingdings" panose="05000000000000000000" pitchFamily="2" charset="2"/>
              </a:rPr>
              <a:t>!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947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ploff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ACEC070A-921D-483D-9B19-47EDD41B8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63" y="494731"/>
            <a:ext cx="8908547" cy="58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84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ploff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ACEC070A-921D-483D-9B19-47EDD41B8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63" y="494731"/>
            <a:ext cx="8908547" cy="58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C:\Users\ploff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A46B0AAF-F7F8-4DA7-BF2D-C7BCB08A3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22" y="494730"/>
            <a:ext cx="9014288" cy="58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D8A746-127F-4F8C-BFA6-95C6B0C1B701}"/>
              </a:ext>
            </a:extLst>
          </p:cNvPr>
          <p:cNvSpPr txBox="1"/>
          <p:nvPr/>
        </p:nvSpPr>
        <p:spPr>
          <a:xfrm>
            <a:off x="4425713" y="3059667"/>
            <a:ext cx="47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간선에 유량을 흘릴 때 역방향도 항상 고려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8295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F52486CE-326B-44A3-AD09-E19E48C9F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64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ploff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ACEC070A-921D-483D-9B19-47EDD41B8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63" y="494731"/>
            <a:ext cx="8908547" cy="58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C:\Users\ploff\AppData\Local\Packages\Microsoft.Office.OneNote_8wekyb3d8bbwe\TempState\msohtmlclip\clip_image001.png">
            <a:extLst>
              <a:ext uri="{FF2B5EF4-FFF2-40B4-BE49-F238E27FC236}">
                <a16:creationId xmlns:a16="http://schemas.microsoft.com/office/drawing/2014/main" id="{A46B0AAF-F7F8-4DA7-BF2D-C7BCB08A3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22" y="494730"/>
            <a:ext cx="9014288" cy="58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D8A746-127F-4F8C-BFA6-95C6B0C1B701}"/>
              </a:ext>
            </a:extLst>
          </p:cNvPr>
          <p:cNvSpPr txBox="1"/>
          <p:nvPr/>
        </p:nvSpPr>
        <p:spPr>
          <a:xfrm>
            <a:off x="348146" y="1108037"/>
            <a:ext cx="4791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/>
              <a:t>정말 끝</a:t>
            </a:r>
            <a:r>
              <a:rPr lang="en-US" altLang="ko-KR" sz="3600" b="1" dirty="0"/>
              <a:t>!</a:t>
            </a:r>
          </a:p>
          <a:p>
            <a:endParaRPr lang="en-US" altLang="ko-KR" sz="3600" b="1" dirty="0"/>
          </a:p>
          <a:p>
            <a:r>
              <a:rPr lang="ko-KR" altLang="en-US" sz="3600" b="1" dirty="0"/>
              <a:t>최대유량 </a:t>
            </a:r>
            <a:r>
              <a:rPr lang="en-US" altLang="ko-KR" sz="3600" b="1" dirty="0"/>
              <a:t>: 30</a:t>
            </a:r>
          </a:p>
        </p:txBody>
      </p:sp>
    </p:spTree>
    <p:extLst>
      <p:ext uri="{BB962C8B-B14F-4D97-AF65-F5344CB8AC3E}">
        <p14:creationId xmlns:p14="http://schemas.microsoft.com/office/powerpoint/2010/main" val="66427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1F3DBCC-26B1-4CDF-8D24-FC5F5324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89"/>
            <a:ext cx="10515600" cy="749300"/>
          </a:xfrm>
        </p:spPr>
        <p:txBody>
          <a:bodyPr/>
          <a:lstStyle/>
          <a:p>
            <a:r>
              <a:rPr lang="ko-KR" altLang="en-US" b="1" dirty="0"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알고리즘은</a:t>
            </a:r>
            <a:r>
              <a:rPr lang="en-US" altLang="ko-KR" b="1" dirty="0"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..?</a:t>
            </a:r>
            <a:endParaRPr lang="ko-KR" altLang="en-US" b="1" dirty="0"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459749AC-72CD-493F-B92A-CF7F3B859910}"/>
              </a:ext>
            </a:extLst>
          </p:cNvPr>
          <p:cNvSpPr txBox="1">
            <a:spLocks/>
          </p:cNvSpPr>
          <p:nvPr/>
        </p:nvSpPr>
        <p:spPr>
          <a:xfrm>
            <a:off x="838200" y="1745507"/>
            <a:ext cx="10515600" cy="3590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ko-KR" altLang="en-US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포드 </a:t>
            </a:r>
            <a:r>
              <a:rPr lang="ko-KR" altLang="en-US" b="1" dirty="0" err="1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폴커슨</a:t>
            </a:r>
            <a:r>
              <a:rPr lang="ko-KR" altLang="en-US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 알고리즘 </a:t>
            </a:r>
            <a:r>
              <a:rPr lang="en-US" altLang="ko-KR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O(</a:t>
            </a:r>
            <a:r>
              <a:rPr lang="en-US" altLang="ko-KR" b="1" dirty="0" err="1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fE</a:t>
            </a:r>
            <a:r>
              <a:rPr lang="en-US" altLang="ko-KR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)</a:t>
            </a:r>
          </a:p>
          <a:p>
            <a:pPr marL="742950" indent="-742950">
              <a:buAutoNum type="arabicPeriod"/>
            </a:pPr>
            <a:endParaRPr lang="en-US" altLang="ko-KR" b="1" dirty="0">
              <a:latin typeface="휴먼엑스포" panose="02030504000101010101" pitchFamily="18" charset="-127"/>
              <a:ea typeface="휴먼엑스포" panose="02030504000101010101" pitchFamily="18" charset="-127"/>
              <a:cs typeface="Malgun Gothic Semilight" panose="020B0502040204020203" pitchFamily="50" charset="-127"/>
            </a:endParaRPr>
          </a:p>
          <a:p>
            <a:pPr marL="742950" indent="-742950">
              <a:buAutoNum type="arabicPeriod"/>
            </a:pPr>
            <a:r>
              <a:rPr lang="ko-KR" altLang="en-US" b="1" dirty="0" err="1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에드몬드</a:t>
            </a:r>
            <a:r>
              <a:rPr lang="ko-KR" altLang="en-US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 카프 알고리즘 </a:t>
            </a:r>
            <a:r>
              <a:rPr lang="en-US" altLang="ko-KR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O(</a:t>
            </a:r>
            <a:r>
              <a:rPr lang="en-US" altLang="ko-KR" b="1" dirty="0" err="1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VE^2</a:t>
            </a:r>
            <a:r>
              <a:rPr lang="en-US" altLang="ko-KR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)</a:t>
            </a:r>
          </a:p>
          <a:p>
            <a:pPr marL="742950" indent="-742950">
              <a:buAutoNum type="arabicPeriod"/>
            </a:pPr>
            <a:endParaRPr lang="en-US" altLang="ko-KR" b="1" dirty="0">
              <a:latin typeface="휴먼엑스포" panose="02030504000101010101" pitchFamily="18" charset="-127"/>
              <a:ea typeface="휴먼엑스포" panose="02030504000101010101" pitchFamily="18" charset="-127"/>
              <a:cs typeface="Malgun Gothic Semilight" panose="020B0502040204020203" pitchFamily="50" charset="-127"/>
            </a:endParaRPr>
          </a:p>
          <a:p>
            <a:pPr marL="742950" indent="-742950">
              <a:buAutoNum type="arabicPeriod"/>
            </a:pPr>
            <a:r>
              <a:rPr lang="ko-KR" altLang="en-US" b="1" dirty="0" err="1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디닉</a:t>
            </a:r>
            <a:r>
              <a:rPr lang="ko-KR" altLang="en-US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 알고리즘 </a:t>
            </a:r>
            <a:r>
              <a:rPr lang="en-US" altLang="ko-KR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O(</a:t>
            </a:r>
            <a:r>
              <a:rPr lang="en-US" altLang="ko-KR" b="1" dirty="0" err="1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V^2E</a:t>
            </a:r>
            <a:r>
              <a:rPr lang="en-US" altLang="ko-KR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)</a:t>
            </a:r>
            <a:endParaRPr lang="ko-KR" altLang="en-US" b="1" dirty="0">
              <a:latin typeface="휴먼엑스포" panose="02030504000101010101" pitchFamily="18" charset="-127"/>
              <a:ea typeface="휴먼엑스포" panose="02030504000101010101" pitchFamily="18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4184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1F3DBCC-26B1-4CDF-8D24-FC5F5324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89"/>
            <a:ext cx="10515600" cy="749300"/>
          </a:xfrm>
        </p:spPr>
        <p:txBody>
          <a:bodyPr/>
          <a:lstStyle/>
          <a:p>
            <a:r>
              <a:rPr lang="ko-KR" altLang="en-US" b="1" dirty="0"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알고리즘은</a:t>
            </a:r>
            <a:r>
              <a:rPr lang="en-US" altLang="ko-KR" b="1" dirty="0"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..?</a:t>
            </a:r>
            <a:endParaRPr lang="ko-KR" altLang="en-US" b="1" dirty="0"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459749AC-72CD-493F-B92A-CF7F3B859910}"/>
              </a:ext>
            </a:extLst>
          </p:cNvPr>
          <p:cNvSpPr txBox="1">
            <a:spLocks/>
          </p:cNvSpPr>
          <p:nvPr/>
        </p:nvSpPr>
        <p:spPr>
          <a:xfrm>
            <a:off x="838200" y="1745507"/>
            <a:ext cx="10515600" cy="3590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ko-KR" altLang="en-US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포드 </a:t>
            </a:r>
            <a:r>
              <a:rPr lang="ko-KR" altLang="en-US" b="1" dirty="0" err="1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폴커슨</a:t>
            </a:r>
            <a:r>
              <a:rPr lang="ko-KR" altLang="en-US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 알고리즘 </a:t>
            </a:r>
            <a:r>
              <a:rPr lang="en-US" altLang="ko-KR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O(</a:t>
            </a:r>
            <a:r>
              <a:rPr lang="en-US" altLang="ko-KR" b="1" dirty="0" err="1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fE</a:t>
            </a:r>
            <a:r>
              <a:rPr lang="en-US" altLang="ko-KR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)</a:t>
            </a:r>
          </a:p>
          <a:p>
            <a:pPr marL="742950" indent="-742950">
              <a:buAutoNum type="arabicPeriod"/>
            </a:pPr>
            <a:endParaRPr lang="en-US" altLang="ko-KR" b="1" dirty="0">
              <a:latin typeface="휴먼엑스포" panose="02030504000101010101" pitchFamily="18" charset="-127"/>
              <a:ea typeface="휴먼엑스포" panose="02030504000101010101" pitchFamily="18" charset="-127"/>
              <a:cs typeface="Malgun Gothic Semilight" panose="020B0502040204020203" pitchFamily="50" charset="-127"/>
            </a:endParaRPr>
          </a:p>
          <a:p>
            <a:pPr marL="742950" indent="-742950">
              <a:buAutoNum type="arabicPeriod"/>
            </a:pPr>
            <a:r>
              <a:rPr lang="ko-KR" altLang="en-US" b="1" dirty="0" err="1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에드몬드</a:t>
            </a:r>
            <a:r>
              <a:rPr lang="ko-KR" altLang="en-US" b="1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 카프 알고리즘 </a:t>
            </a:r>
            <a:r>
              <a:rPr lang="en-US" altLang="ko-KR" b="1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O(</a:t>
            </a:r>
            <a:r>
              <a:rPr lang="en-US" altLang="ko-KR" b="1" dirty="0" err="1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VE^2</a:t>
            </a:r>
            <a:r>
              <a:rPr lang="en-US" altLang="ko-KR" b="1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)</a:t>
            </a:r>
          </a:p>
          <a:p>
            <a:pPr marL="742950" indent="-742950">
              <a:buAutoNum type="arabicPeriod"/>
            </a:pPr>
            <a:endParaRPr lang="en-US" altLang="ko-KR" b="1" dirty="0">
              <a:solidFill>
                <a:srgbClr val="082EB8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Malgun Gothic Semilight" panose="020B0502040204020203" pitchFamily="50" charset="-127"/>
            </a:endParaRPr>
          </a:p>
          <a:p>
            <a:pPr marL="742950" indent="-742950">
              <a:buAutoNum type="arabicPeriod"/>
            </a:pPr>
            <a:r>
              <a:rPr lang="ko-KR" altLang="en-US" b="1" dirty="0" err="1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디닉</a:t>
            </a:r>
            <a:r>
              <a:rPr lang="ko-KR" altLang="en-US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 알고리즘 </a:t>
            </a:r>
            <a:r>
              <a:rPr lang="en-US" altLang="ko-KR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O(</a:t>
            </a:r>
            <a:r>
              <a:rPr lang="en-US" altLang="ko-KR" b="1" dirty="0" err="1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V^2E</a:t>
            </a:r>
            <a:r>
              <a:rPr lang="en-US" altLang="ko-KR" b="1" dirty="0">
                <a:latin typeface="휴먼엑스포" panose="02030504000101010101" pitchFamily="18" charset="-127"/>
                <a:ea typeface="휴먼엑스포" panose="02030504000101010101" pitchFamily="18" charset="-127"/>
                <a:cs typeface="Malgun Gothic Semilight" panose="020B0502040204020203" pitchFamily="50" charset="-127"/>
              </a:rPr>
              <a:t>)</a:t>
            </a:r>
            <a:endParaRPr lang="ko-KR" altLang="en-US" b="1" dirty="0">
              <a:latin typeface="휴먼엑스포" panose="02030504000101010101" pitchFamily="18" charset="-127"/>
              <a:ea typeface="휴먼엑스포" panose="02030504000101010101" pitchFamily="18" charset="-127"/>
              <a:cs typeface="Malgun Gothic Semilight" panose="020B0502040204020203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A0DDA07-5E76-4024-8DDD-54FFC32F1DD0}"/>
              </a:ext>
            </a:extLst>
          </p:cNvPr>
          <p:cNvSpPr/>
          <p:nvPr/>
        </p:nvSpPr>
        <p:spPr>
          <a:xfrm flipV="1">
            <a:off x="627797" y="2302934"/>
            <a:ext cx="898022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58908D4-C9E7-4807-B922-5ABB6EA035E6}"/>
              </a:ext>
            </a:extLst>
          </p:cNvPr>
          <p:cNvSpPr/>
          <p:nvPr/>
        </p:nvSpPr>
        <p:spPr>
          <a:xfrm flipV="1">
            <a:off x="627797" y="4632232"/>
            <a:ext cx="898022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CA7DA-F43B-40D9-8DA1-AAA32CB518A1}"/>
              </a:ext>
            </a:extLst>
          </p:cNvPr>
          <p:cNvSpPr txBox="1"/>
          <p:nvPr/>
        </p:nvSpPr>
        <p:spPr>
          <a:xfrm>
            <a:off x="4490113" y="1333567"/>
            <a:ext cx="4085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f</a:t>
            </a:r>
            <a:r>
              <a:rPr lang="ko-KR" altLang="en-US" sz="2000" b="1" dirty="0">
                <a:solidFill>
                  <a:srgbClr val="FF0000"/>
                </a:solidFill>
              </a:rPr>
              <a:t>는 간선의 유량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r>
              <a:rPr lang="ko-KR" altLang="en-US" sz="2000" b="1" dirty="0">
                <a:solidFill>
                  <a:srgbClr val="FF0000"/>
                </a:solidFill>
              </a:rPr>
              <a:t>최악이 너무 안 좋음</a:t>
            </a:r>
            <a:r>
              <a:rPr lang="en-US" altLang="ko-KR" sz="2000" b="1" dirty="0">
                <a:solidFill>
                  <a:srgbClr val="FF0000"/>
                </a:solidFill>
              </a:rPr>
              <a:t>!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3DC19-7002-4BFD-A601-93187E95C71C}"/>
              </a:ext>
            </a:extLst>
          </p:cNvPr>
          <p:cNvSpPr txBox="1"/>
          <p:nvPr/>
        </p:nvSpPr>
        <p:spPr>
          <a:xfrm>
            <a:off x="4490113" y="5244836"/>
            <a:ext cx="4085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대부분의 상황에서 좋음</a:t>
            </a:r>
            <a:r>
              <a:rPr lang="en-US" altLang="ko-KR" sz="2000" b="1" dirty="0">
                <a:solidFill>
                  <a:srgbClr val="FF0000"/>
                </a:solidFill>
              </a:rPr>
              <a:t>!</a:t>
            </a:r>
          </a:p>
          <a:p>
            <a:r>
              <a:rPr lang="ko-KR" altLang="en-US" sz="2000" b="1" dirty="0">
                <a:solidFill>
                  <a:srgbClr val="FF0000"/>
                </a:solidFill>
              </a:rPr>
              <a:t>다음주에 배워요</a:t>
            </a:r>
            <a:r>
              <a:rPr lang="en-US" altLang="ko-KR" sz="2000" b="1" dirty="0">
                <a:solidFill>
                  <a:srgbClr val="FF0000"/>
                </a:solidFill>
              </a:rPr>
              <a:t>!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8F247-B78D-4890-924C-FE293AE89D22}"/>
              </a:ext>
            </a:extLst>
          </p:cNvPr>
          <p:cNvSpPr txBox="1"/>
          <p:nvPr/>
        </p:nvSpPr>
        <p:spPr>
          <a:xfrm>
            <a:off x="10490579" y="3340835"/>
            <a:ext cx="4085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오늘 배울 것</a:t>
            </a:r>
            <a:endParaRPr lang="en-US" altLang="ko-KR" sz="2000" b="1" dirty="0">
              <a:solidFill>
                <a:srgbClr val="082EB8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05310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1F3DBCC-26B1-4CDF-8D24-FC5F5324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89"/>
            <a:ext cx="10515600" cy="749300"/>
          </a:xfrm>
        </p:spPr>
        <p:txBody>
          <a:bodyPr/>
          <a:lstStyle/>
          <a:p>
            <a:r>
              <a:rPr lang="en-US" altLang="ko-KR" b="1" dirty="0"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SHUT UP AND GIVE ME CODE</a:t>
            </a:r>
            <a:endParaRPr lang="ko-KR" altLang="en-US" b="1" dirty="0"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D4917-887D-4299-A795-574FB824A672}"/>
              </a:ext>
            </a:extLst>
          </p:cNvPr>
          <p:cNvSpPr txBox="1"/>
          <p:nvPr/>
        </p:nvSpPr>
        <p:spPr>
          <a:xfrm>
            <a:off x="749553" y="2729257"/>
            <a:ext cx="10692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/>
              <a:t>에드몬드</a:t>
            </a:r>
            <a:r>
              <a:rPr lang="ko-KR" altLang="en-US" sz="3600" b="1" dirty="0"/>
              <a:t> 카프 알고리즘의 로직은 판서로 대체</a:t>
            </a:r>
            <a:r>
              <a:rPr lang="en-US" altLang="ko-KR" sz="3600" b="1" dirty="0"/>
              <a:t>!</a:t>
            </a:r>
          </a:p>
          <a:p>
            <a:endParaRPr lang="en-US" altLang="ko-KR" sz="3600" b="1" dirty="0"/>
          </a:p>
          <a:p>
            <a:r>
              <a:rPr lang="ko-KR" altLang="en-US" sz="3600" b="1" dirty="0"/>
              <a:t>코드는 백준 게시판</a:t>
            </a:r>
            <a:endParaRPr lang="en-US" altLang="ko-KR" sz="3600" b="1" dirty="0"/>
          </a:p>
        </p:txBody>
      </p:sp>
    </p:spTree>
    <p:extLst>
      <p:ext uri="{BB962C8B-B14F-4D97-AF65-F5344CB8AC3E}">
        <p14:creationId xmlns:p14="http://schemas.microsoft.com/office/powerpoint/2010/main" val="993680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A38FC9D-EC13-460C-AA04-051EA12D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43" y="1993671"/>
            <a:ext cx="1162050" cy="117157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ECBFBD61-CB59-4622-B0BE-4DD0E4736376}"/>
              </a:ext>
            </a:extLst>
          </p:cNvPr>
          <p:cNvSpPr/>
          <p:nvPr/>
        </p:nvSpPr>
        <p:spPr>
          <a:xfrm>
            <a:off x="3536330" y="2660014"/>
            <a:ext cx="3857897" cy="28215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74C324-2532-4770-9E9F-2AC6CE848396}"/>
              </a:ext>
            </a:extLst>
          </p:cNvPr>
          <p:cNvSpPr txBox="1"/>
          <p:nvPr/>
        </p:nvSpPr>
        <p:spPr>
          <a:xfrm>
            <a:off x="1558119" y="2311671"/>
            <a:ext cx="3936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2188</a:t>
            </a:r>
            <a:r>
              <a:rPr lang="ko-KR" altLang="en-US" sz="4400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축사배정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2E34F2D-4FFF-4B7F-9AC7-FD8C1575F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162" y="3651915"/>
            <a:ext cx="1162050" cy="11715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2E0B08-2D06-4D2E-A178-D363DD12E58E}"/>
              </a:ext>
            </a:extLst>
          </p:cNvPr>
          <p:cNvSpPr txBox="1"/>
          <p:nvPr/>
        </p:nvSpPr>
        <p:spPr>
          <a:xfrm>
            <a:off x="7648715" y="3905019"/>
            <a:ext cx="5398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1017</a:t>
            </a:r>
            <a:r>
              <a:rPr lang="ko-KR" altLang="en-US" sz="44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도시 왕복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BAAE6-224E-46C9-8F36-363C04A13546}"/>
              </a:ext>
            </a:extLst>
          </p:cNvPr>
          <p:cNvSpPr txBox="1"/>
          <p:nvPr/>
        </p:nvSpPr>
        <p:spPr>
          <a:xfrm>
            <a:off x="7718250" y="2239688"/>
            <a:ext cx="4610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11375</a:t>
            </a:r>
            <a:r>
              <a:rPr lang="ko-KR" altLang="en-US" sz="4400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열혈강호</a:t>
            </a:r>
            <a:r>
              <a:rPr lang="en-US" altLang="ko-KR" sz="4400" dirty="0">
                <a:solidFill>
                  <a:srgbClr val="082EB8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</a:t>
            </a:r>
            <a:endParaRPr lang="ko-KR" altLang="en-US" sz="4400" dirty="0">
              <a:solidFill>
                <a:srgbClr val="082EB8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5B56704D-93BC-48CE-B607-B0959C81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162" y="1988023"/>
            <a:ext cx="1162050" cy="117157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F34AD77-6772-41FC-92F8-84CB6C5C4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0" y="3668446"/>
            <a:ext cx="1162050" cy="11715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72184C2-63BC-4C9C-9038-16A7D8ECCD7B}"/>
              </a:ext>
            </a:extLst>
          </p:cNvPr>
          <p:cNvSpPr txBox="1"/>
          <p:nvPr/>
        </p:nvSpPr>
        <p:spPr>
          <a:xfrm>
            <a:off x="1534954" y="3905019"/>
            <a:ext cx="4524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6086</a:t>
            </a:r>
            <a:r>
              <a:rPr lang="ko-KR" altLang="en-US" sz="44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최대 유량</a:t>
            </a:r>
          </a:p>
        </p:txBody>
      </p:sp>
    </p:spTree>
    <p:extLst>
      <p:ext uri="{BB962C8B-B14F-4D97-AF65-F5344CB8AC3E}">
        <p14:creationId xmlns:p14="http://schemas.microsoft.com/office/powerpoint/2010/main" val="33074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6EA11ABC-725C-49FD-846A-D7B114F9D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5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183E9D8-50F3-498D-B9B3-69D6C4E65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0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5C1CE40-DE23-4C12-8CCB-15900A26C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4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BDFDF01-C49D-4BAD-8201-6F6D894CC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3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C349A76-172D-4AAF-9924-CC1E890D0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63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1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3">
      <a:majorFont>
        <a:latin typeface="나눔스퀘어 Bold"/>
        <a:ea typeface="나눔스퀘어 Bold"/>
        <a:cs typeface=""/>
      </a:majorFont>
      <a:minorFont>
        <a:latin typeface="나눔스퀘어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11472</TotalTime>
  <Words>414</Words>
  <Application>Microsoft Office PowerPoint</Application>
  <PresentationFormat>와이드스크린</PresentationFormat>
  <Paragraphs>83</Paragraphs>
  <Slides>44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53" baseType="lpstr">
      <vt:lpstr>HY견고딕</vt:lpstr>
      <vt:lpstr>Malgun Gothic Semilight</vt:lpstr>
      <vt:lpstr>나눔스퀘어</vt:lpstr>
      <vt:lpstr>나눔스퀘어 Bold</vt:lpstr>
      <vt:lpstr>맑은 고딕</vt:lpstr>
      <vt:lpstr>휴먼엑스포</vt:lpstr>
      <vt:lpstr>Arial</vt:lpstr>
      <vt:lpstr>Consolas</vt:lpstr>
      <vt:lpstr>Office 테마</vt:lpstr>
      <vt:lpstr>PowerPoint 프레젠테이션</vt:lpstr>
      <vt:lpstr>Bipartite Matching</vt:lpstr>
      <vt:lpstr>Bipartite Matching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Bipartite Matching</vt:lpstr>
      <vt:lpstr>Bipartite Matching – code</vt:lpstr>
      <vt:lpstr>PowerPoint 프레젠테이션</vt:lpstr>
      <vt:lpstr>Network Flow</vt:lpstr>
      <vt:lpstr>Network Flow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알고리즘은..?</vt:lpstr>
      <vt:lpstr>알고리즘은..?</vt:lpstr>
      <vt:lpstr>SHUT UP AND GIVE ME CODE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 정호</dc:creator>
  <cp:lastModifiedBy>김 준호</cp:lastModifiedBy>
  <cp:revision>125</cp:revision>
  <dcterms:created xsi:type="dcterms:W3CDTF">2019-02-27T06:10:10Z</dcterms:created>
  <dcterms:modified xsi:type="dcterms:W3CDTF">2019-08-14T11:15:15Z</dcterms:modified>
</cp:coreProperties>
</file>