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6" r:id="rId8"/>
    <p:sldId id="262" r:id="rId9"/>
    <p:sldId id="277" r:id="rId10"/>
    <p:sldId id="263" r:id="rId11"/>
    <p:sldId id="264" r:id="rId12"/>
    <p:sldId id="265" r:id="rId13"/>
    <p:sldId id="266" r:id="rId14"/>
    <p:sldId id="267" r:id="rId15"/>
    <p:sldId id="268" r:id="rId16"/>
    <p:sldId id="270" r:id="rId17"/>
    <p:sldId id="271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8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20E6B5-07BE-4098-AA27-A7CAE596F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56B97D2-F72D-4E72-922A-AD85AB321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76CF2B4-7196-4321-9C15-B5C0542A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2721694-61DD-4B24-AFFA-24C0B14A5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84E4747-87BB-472B-A4A3-496CD7E92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375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0E906D8-19BF-4C9F-8006-283691627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F25BE06-61F6-4AAC-B490-60CFB8B00B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5409AE-1AA0-4601-B20A-63EF440CE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2F0183-1F43-46F7-84B7-23E34394B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8A38A87-9460-45C1-B60B-25BB2C55E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357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40BA2694-691E-43CE-B1E8-244C1DD2BC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3764F5A-E4B0-4A53-865F-BC73A1D63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3D85A0D-54D2-41FA-A646-B3FB43FF7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6B7383D-2CE6-43F4-84C3-AD516D7AC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C5DFC61-7FBF-4EEC-A3BD-AC46609A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8117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46B908-06C4-4242-A3AD-2362F4F41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FD2B2B-995E-46F4-A04B-AF9BF429B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578C38-B11B-4AE8-A9B0-567603381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7B616B6-8280-4A7E-8E34-58F758D5B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F9518EA-51D8-4EE6-BC6B-1046BC60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7572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8172BF2-8D97-406F-BA35-FA90E1D2D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A34AF9-4224-487F-812D-D9823CA98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6B1946E-9D4B-4E9B-BA6E-8F366C944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B41EFE-1D8A-4E3E-9E83-D21128410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E8EE53E-874F-4B45-9B1C-E98F78629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997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C51906-B508-43A1-821A-31E5EDFC7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808E8F2-A756-4E44-BC29-91A3B72395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A84C288B-C3DA-48B9-A69C-F9391E0DF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46FBA1D-16BF-4396-8DFA-1F2E0EB3A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FAAD3EA-DAF4-47C5-ABCA-52E903816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61E7F5E-E9EF-4F05-A3B7-F3F3AFDC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541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518DD0-DDE0-4E60-B21A-055F34BB1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262B77A-A614-40AE-9682-128CA6135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3EA8A37-415C-45FC-8B10-21374EF419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539ADD7-79E3-438F-BAF3-563FDD14B4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C139C23-7C91-4B63-9058-3EC40F70A9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EDC2E4D-0552-4D3D-9E11-836D27627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41D13CD-7913-4531-A143-3222BC9DB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BA858AE-64A1-4DF2-BA6B-95D7F76E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83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E011B7-4A51-457F-A01D-7658E347F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9687FF4-CC47-4861-B810-C325ECE13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1827F82-E4F5-4D6D-B705-7B40AB643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0A8563D-FE10-495E-8590-8543CC7EA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780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9765F86-A4C3-4025-B49D-307BD94F7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62768CF-ECB4-4101-A433-DA733A5AF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B3A32AF-CA0F-4040-8190-974A3ABB2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2474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807B06-7259-4091-B89C-683B4778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7DCC7A1-4099-43FD-92E6-D758E2F73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E57511F-FE7C-480E-8103-E0740E3F2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73AE8C-FD7E-4ED7-85DB-006D00DF4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7C8B8F5-5C56-4ECF-9D5A-20E12B408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E1512C2-248B-42FE-B63C-9B63AFFD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104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1BDECE-33BA-4611-A3AC-9E50C02B6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8193134-7180-46D6-8B5B-D7B306410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6CAF36D-A95D-479B-A3BC-AC43999C01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234105-1726-4DA3-84B9-401CD52F8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8EAC595-2B98-4633-B572-729FAE234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F7F5FB2-D5BB-4DBC-B319-D2165230D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3826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E44230C-87F7-4F04-AB75-5A320FF33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F533A0E-9F5A-4EFB-8C70-875DCD53E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89992CE-CBA2-4246-8996-4B98D0753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F5A6B-D54B-4BC4-B605-C0E7C41C2F64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D647C1-BA87-456B-A273-3A5B916B8D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94A5AA0-FD7F-4995-9AD8-B986FD4BA1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11334-7D3D-4277-AD26-AA1DB3587C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893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68530D-D9BE-4B73-BE6D-E81C965B73BB}"/>
              </a:ext>
            </a:extLst>
          </p:cNvPr>
          <p:cNvSpPr txBox="1"/>
          <p:nvPr/>
        </p:nvSpPr>
        <p:spPr>
          <a:xfrm>
            <a:off x="614855" y="772511"/>
            <a:ext cx="4824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EDIT DISTANCE ALGORITHM</a:t>
            </a:r>
          </a:p>
          <a:p>
            <a:r>
              <a:rPr lang="ko-KR" altLang="en-US" sz="2400" dirty="0"/>
              <a:t>문자열 유사도 측정 방법</a:t>
            </a:r>
          </a:p>
        </p:txBody>
      </p:sp>
    </p:spTree>
    <p:extLst>
      <p:ext uri="{BB962C8B-B14F-4D97-AF65-F5344CB8AC3E}">
        <p14:creationId xmlns:p14="http://schemas.microsoft.com/office/powerpoint/2010/main" val="40999931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78F6B53-43FD-4FF5-BBF7-FB14CD680E88}"/>
              </a:ext>
            </a:extLst>
          </p:cNvPr>
          <p:cNvSpPr/>
          <p:nvPr/>
        </p:nvSpPr>
        <p:spPr>
          <a:xfrm>
            <a:off x="3546804" y="2867783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798BDBAA-3A8B-486A-A65A-7FF23F47447F}"/>
              </a:ext>
            </a:extLst>
          </p:cNvPr>
          <p:cNvSpPr/>
          <p:nvPr/>
        </p:nvSpPr>
        <p:spPr>
          <a:xfrm>
            <a:off x="3546804" y="4190597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16B1DE0-7594-4D8A-961E-D023F45273BA}"/>
              </a:ext>
            </a:extLst>
          </p:cNvPr>
          <p:cNvSpPr/>
          <p:nvPr/>
        </p:nvSpPr>
        <p:spPr>
          <a:xfrm>
            <a:off x="8087269" y="2867783"/>
            <a:ext cx="483472" cy="42555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2494A8B6-0639-4AE9-B55C-C1480ADECE72}"/>
              </a:ext>
            </a:extLst>
          </p:cNvPr>
          <p:cNvSpPr/>
          <p:nvPr/>
        </p:nvSpPr>
        <p:spPr>
          <a:xfrm>
            <a:off x="8087269" y="4190597"/>
            <a:ext cx="483472" cy="42555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B43CE9-D5B4-4141-909A-A2958DECEBAE}"/>
              </a:ext>
            </a:extLst>
          </p:cNvPr>
          <p:cNvSpPr txBox="1"/>
          <p:nvPr/>
        </p:nvSpPr>
        <p:spPr>
          <a:xfrm>
            <a:off x="3026545" y="4157154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A</a:t>
            </a:r>
            <a:endParaRPr lang="ko-KR" altLang="en-US" sz="2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9F854C-3BE9-4923-ABF7-E1377BDF96AA}"/>
              </a:ext>
            </a:extLst>
          </p:cNvPr>
          <p:cNvSpPr txBox="1"/>
          <p:nvPr/>
        </p:nvSpPr>
        <p:spPr>
          <a:xfrm>
            <a:off x="3026545" y="2834340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B</a:t>
            </a:r>
            <a:endParaRPr lang="ko-KR" altLang="en-US" sz="2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D0754C-0B92-4BA0-87C3-E00789E570F1}"/>
              </a:ext>
            </a:extLst>
          </p:cNvPr>
          <p:cNvSpPr txBox="1"/>
          <p:nvPr/>
        </p:nvSpPr>
        <p:spPr>
          <a:xfrm>
            <a:off x="614853" y="772511"/>
            <a:ext cx="68781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/>
              <a:t>3. </a:t>
            </a:r>
            <a:r>
              <a:rPr lang="ko-KR" altLang="en-US" sz="2200" dirty="0"/>
              <a:t>대체</a:t>
            </a:r>
            <a:endParaRPr lang="en-US" altLang="ko-KR" sz="2200" dirty="0"/>
          </a:p>
          <a:p>
            <a:r>
              <a:rPr lang="en-US" altLang="ko-KR" sz="2200" dirty="0"/>
              <a:t>A</a:t>
            </a:r>
            <a:r>
              <a:rPr lang="ko-KR" altLang="en-US" sz="2200" dirty="0"/>
              <a:t>의 마지막 문자를 </a:t>
            </a:r>
            <a:r>
              <a:rPr lang="en-US" altLang="ko-KR" sz="2200" dirty="0"/>
              <a:t>B</a:t>
            </a:r>
            <a:r>
              <a:rPr lang="ko-KR" altLang="en-US" sz="2200" dirty="0"/>
              <a:t>의 마지막 문자로 대체하는 연산</a:t>
            </a:r>
            <a:endParaRPr lang="en-US" altLang="ko-KR" sz="2200" dirty="0"/>
          </a:p>
          <a:p>
            <a:r>
              <a:rPr lang="en-US" altLang="ko-KR" sz="2200" dirty="0"/>
              <a:t>+ A</a:t>
            </a:r>
            <a:r>
              <a:rPr lang="ko-KR" altLang="en-US" sz="2200" dirty="0"/>
              <a:t> </a:t>
            </a:r>
            <a:r>
              <a:rPr lang="en-US" altLang="ko-KR" sz="2200" dirty="0"/>
              <a:t>-</a:t>
            </a:r>
            <a:r>
              <a:rPr lang="ko-KR" altLang="en-US" sz="2200" dirty="0"/>
              <a:t> </a:t>
            </a:r>
            <a:r>
              <a:rPr lang="en-US" altLang="ko-KR" sz="2200" dirty="0"/>
              <a:t>1</a:t>
            </a:r>
            <a:r>
              <a:rPr lang="ko-KR" altLang="en-US" sz="2200" dirty="0"/>
              <a:t>을 </a:t>
            </a:r>
            <a:r>
              <a:rPr lang="en-US" altLang="ko-KR" sz="2200" dirty="0"/>
              <a:t>B - 1</a:t>
            </a:r>
            <a:r>
              <a:rPr lang="ko-KR" altLang="en-US" sz="2200" dirty="0"/>
              <a:t>으로 만들기 위한 최소 편집 비용</a:t>
            </a:r>
            <a:endParaRPr lang="en-US" altLang="ko-KR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3CDB4C-61D4-4755-B522-340B40730DD1}"/>
              </a:ext>
            </a:extLst>
          </p:cNvPr>
          <p:cNvSpPr txBox="1"/>
          <p:nvPr/>
        </p:nvSpPr>
        <p:spPr>
          <a:xfrm>
            <a:off x="5309257" y="2849087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B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EF0741-B4A0-4B03-BCEE-6EBF01B8A967}"/>
              </a:ext>
            </a:extLst>
          </p:cNvPr>
          <p:cNvSpPr txBox="1"/>
          <p:nvPr/>
        </p:nvSpPr>
        <p:spPr>
          <a:xfrm>
            <a:off x="5309257" y="4172542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A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18" name="화살표: 위로 구부러짐 17">
            <a:extLst>
              <a:ext uri="{FF2B5EF4-FFF2-40B4-BE49-F238E27FC236}">
                <a16:creationId xmlns:a16="http://schemas.microsoft.com/office/drawing/2014/main" id="{A1CAA73F-ADED-43E6-8194-F5ADF544845B}"/>
              </a:ext>
            </a:extLst>
          </p:cNvPr>
          <p:cNvSpPr/>
          <p:nvPr/>
        </p:nvSpPr>
        <p:spPr>
          <a:xfrm rot="16200000">
            <a:off x="8504869" y="3438384"/>
            <a:ext cx="984842" cy="483474"/>
          </a:xfrm>
          <a:prstGeom prst="curvedUp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3787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A0310BD-8B55-4D16-A749-328B924BF627}"/>
              </a:ext>
            </a:extLst>
          </p:cNvPr>
          <p:cNvSpPr txBox="1"/>
          <p:nvPr/>
        </p:nvSpPr>
        <p:spPr>
          <a:xfrm>
            <a:off x="2510876" y="1935539"/>
            <a:ext cx="72210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/>
              <a:t>현재 문제를 풀 수 있는 방법 </a:t>
            </a:r>
            <a:r>
              <a:rPr lang="en-US" altLang="ko-KR" sz="2200" dirty="0"/>
              <a:t>:</a:t>
            </a:r>
          </a:p>
          <a:p>
            <a:endParaRPr lang="en-US" altLang="ko-KR" sz="2200" dirty="0"/>
          </a:p>
          <a:p>
            <a:r>
              <a:rPr lang="en-US" altLang="ko-KR" sz="2200" dirty="0"/>
              <a:t>IF       (A</a:t>
            </a:r>
            <a:r>
              <a:rPr lang="ko-KR" altLang="en-US" sz="2200" dirty="0"/>
              <a:t>의 마지막 문자</a:t>
            </a:r>
            <a:r>
              <a:rPr lang="en-US" altLang="ko-KR" sz="2200" dirty="0"/>
              <a:t> == B</a:t>
            </a:r>
            <a:r>
              <a:rPr lang="ko-KR" altLang="en-US" sz="2200" dirty="0"/>
              <a:t>의 마지막 문자</a:t>
            </a:r>
            <a:r>
              <a:rPr lang="en-US" altLang="ko-KR" sz="2200" dirty="0"/>
              <a:t>)</a:t>
            </a:r>
          </a:p>
          <a:p>
            <a:r>
              <a:rPr lang="en-US" altLang="ko-KR" sz="2200" dirty="0"/>
              <a:t>THEN  </a:t>
            </a:r>
          </a:p>
          <a:p>
            <a:r>
              <a:rPr lang="en-US" altLang="ko-KR" sz="2200" dirty="0"/>
              <a:t>	EDIT_DIST(A, B) = EDIT_DIST(A – 1, B – 1) </a:t>
            </a:r>
          </a:p>
          <a:p>
            <a:r>
              <a:rPr lang="en-US" altLang="ko-KR" sz="2200" dirty="0"/>
              <a:t>ELSE</a:t>
            </a:r>
          </a:p>
          <a:p>
            <a:r>
              <a:rPr lang="en-US" altLang="ko-KR" sz="2200" dirty="0"/>
              <a:t>	EDIT_DIST(A, B) = MIN(EDIT_DIST(A – 1, B – 1),</a:t>
            </a:r>
          </a:p>
          <a:p>
            <a:r>
              <a:rPr lang="en-US" altLang="ko-KR" sz="2200" dirty="0"/>
              <a:t>				   EDIT_DIST(A, B – 1),</a:t>
            </a:r>
          </a:p>
          <a:p>
            <a:r>
              <a:rPr lang="en-US" altLang="ko-KR" sz="2200" dirty="0"/>
              <a:t>				   EDIT_DIST(A – 1, B)) + 1</a:t>
            </a:r>
          </a:p>
        </p:txBody>
      </p:sp>
    </p:spTree>
    <p:extLst>
      <p:ext uri="{BB962C8B-B14F-4D97-AF65-F5344CB8AC3E}">
        <p14:creationId xmlns:p14="http://schemas.microsoft.com/office/powerpoint/2010/main" val="3041751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>
            <a:extLst>
              <a:ext uri="{FF2B5EF4-FFF2-40B4-BE49-F238E27FC236}">
                <a16:creationId xmlns:a16="http://schemas.microsoft.com/office/drawing/2014/main" id="{FA664337-71E1-4240-997D-BC91CD078411}"/>
              </a:ext>
            </a:extLst>
          </p:cNvPr>
          <p:cNvCxnSpPr>
            <a:cxnSpLocks/>
          </p:cNvCxnSpPr>
          <p:nvPr/>
        </p:nvCxnSpPr>
        <p:spPr>
          <a:xfrm flipV="1">
            <a:off x="6096000" y="3175000"/>
            <a:ext cx="0" cy="8763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F6A484DA-2865-4BA0-8DC7-E1680F36191C}"/>
              </a:ext>
            </a:extLst>
          </p:cNvPr>
          <p:cNvCxnSpPr>
            <a:cxnSpLocks/>
          </p:cNvCxnSpPr>
          <p:nvPr/>
        </p:nvCxnSpPr>
        <p:spPr>
          <a:xfrm flipH="1" flipV="1">
            <a:off x="6832602" y="3175000"/>
            <a:ext cx="1494110" cy="8763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9B5744A4-7CD6-4102-8353-7CAEFF081BDC}"/>
              </a:ext>
            </a:extLst>
          </p:cNvPr>
          <p:cNvSpPr txBox="1"/>
          <p:nvPr/>
        </p:nvSpPr>
        <p:spPr>
          <a:xfrm>
            <a:off x="2510876" y="1097339"/>
            <a:ext cx="3585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/>
              <a:t>문제를 트리로 나타내자면 </a:t>
            </a:r>
            <a:r>
              <a:rPr lang="en-US" altLang="ko-KR" sz="2200" dirty="0"/>
              <a:t>?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733F8EC3-FE7D-4E80-89D0-A0EC4C01BB65}"/>
              </a:ext>
            </a:extLst>
          </p:cNvPr>
          <p:cNvSpPr/>
          <p:nvPr/>
        </p:nvSpPr>
        <p:spPr>
          <a:xfrm>
            <a:off x="5219700" y="4051300"/>
            <a:ext cx="1752600" cy="965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EDIT_DIST</a:t>
            </a:r>
          </a:p>
          <a:p>
            <a:pPr algn="ctr"/>
            <a:r>
              <a:rPr lang="en-US" altLang="ko-KR" sz="1600" dirty="0"/>
              <a:t>(A, B - 1)</a:t>
            </a:r>
            <a:endParaRPr lang="ko-KR" altLang="en-US" sz="1600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F53F0145-94FE-4FC0-B504-BED897AFC537}"/>
              </a:ext>
            </a:extLst>
          </p:cNvPr>
          <p:cNvSpPr/>
          <p:nvPr/>
        </p:nvSpPr>
        <p:spPr>
          <a:xfrm>
            <a:off x="7450411" y="4051300"/>
            <a:ext cx="1752600" cy="965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EDIT_DIST</a:t>
            </a:r>
          </a:p>
          <a:p>
            <a:pPr algn="ctr"/>
            <a:r>
              <a:rPr lang="en-US" altLang="ko-KR" sz="1600" dirty="0"/>
              <a:t>(A - 1, B)</a:t>
            </a:r>
            <a:endParaRPr lang="ko-KR" altLang="en-US" sz="1600" dirty="0"/>
          </a:p>
        </p:txBody>
      </p:sp>
      <p:cxnSp>
        <p:nvCxnSpPr>
          <p:cNvPr id="13" name="직선 연결선 12">
            <a:extLst>
              <a:ext uri="{FF2B5EF4-FFF2-40B4-BE49-F238E27FC236}">
                <a16:creationId xmlns:a16="http://schemas.microsoft.com/office/drawing/2014/main" id="{B09E86CD-81B8-43DB-AA86-5FB0F6FBD26D}"/>
              </a:ext>
            </a:extLst>
          </p:cNvPr>
          <p:cNvCxnSpPr>
            <a:cxnSpLocks/>
            <a:stCxn id="7" idx="0"/>
          </p:cNvCxnSpPr>
          <p:nvPr/>
        </p:nvCxnSpPr>
        <p:spPr>
          <a:xfrm flipV="1">
            <a:off x="3865289" y="3175000"/>
            <a:ext cx="1494111" cy="876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>
            <a:extLst>
              <a:ext uri="{FF2B5EF4-FFF2-40B4-BE49-F238E27FC236}">
                <a16:creationId xmlns:a16="http://schemas.microsoft.com/office/drawing/2014/main" id="{3A73100A-C83B-4D2F-AD20-06500A1D1BCB}"/>
              </a:ext>
            </a:extLst>
          </p:cNvPr>
          <p:cNvSpPr/>
          <p:nvPr/>
        </p:nvSpPr>
        <p:spPr>
          <a:xfrm>
            <a:off x="2988989" y="4051300"/>
            <a:ext cx="1752600" cy="9652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EDIT_DIST</a:t>
            </a:r>
          </a:p>
          <a:p>
            <a:pPr algn="ctr"/>
            <a:r>
              <a:rPr lang="en-US" altLang="ko-KR" sz="1600" dirty="0"/>
              <a:t>(A - 1, B - 1)</a:t>
            </a:r>
            <a:endParaRPr lang="ko-KR" altLang="en-US" sz="1600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F757902C-90EC-4816-BC6F-BDB975E5362E}"/>
              </a:ext>
            </a:extLst>
          </p:cNvPr>
          <p:cNvSpPr/>
          <p:nvPr/>
        </p:nvSpPr>
        <p:spPr>
          <a:xfrm>
            <a:off x="5219700" y="2307163"/>
            <a:ext cx="1752600" cy="9652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EDIT_DIST(A, B)</a:t>
            </a:r>
            <a:endParaRPr lang="ko-KR" altLang="en-US" sz="16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6C5B2D8-2200-48E5-8B33-95BDC6E3768D}"/>
              </a:ext>
            </a:extLst>
          </p:cNvPr>
          <p:cNvSpPr txBox="1"/>
          <p:nvPr/>
        </p:nvSpPr>
        <p:spPr>
          <a:xfrm>
            <a:off x="5505450" y="5398868"/>
            <a:ext cx="118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삽입 연산</a:t>
            </a:r>
            <a:endParaRPr lang="en-US" altLang="ko-KR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F6CD3AF-1597-4ABD-B10D-5F4683286024}"/>
              </a:ext>
            </a:extLst>
          </p:cNvPr>
          <p:cNvSpPr txBox="1"/>
          <p:nvPr/>
        </p:nvSpPr>
        <p:spPr>
          <a:xfrm>
            <a:off x="3274739" y="5398868"/>
            <a:ext cx="1181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대체 연산</a:t>
            </a:r>
            <a:endParaRPr lang="en-US" altLang="ko-KR" dirty="0"/>
          </a:p>
          <a:p>
            <a:r>
              <a:rPr lang="ko-KR" altLang="en-US" dirty="0"/>
              <a:t>연산 </a:t>
            </a:r>
            <a:r>
              <a:rPr lang="en-US" altLang="ko-KR" dirty="0"/>
              <a:t>X</a:t>
            </a:r>
            <a:endParaRPr lang="ko-KR" alt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2303544-2F68-41DB-B298-C514EB2F9295}"/>
              </a:ext>
            </a:extLst>
          </p:cNvPr>
          <p:cNvSpPr txBox="1"/>
          <p:nvPr/>
        </p:nvSpPr>
        <p:spPr>
          <a:xfrm>
            <a:off x="7736161" y="5398868"/>
            <a:ext cx="118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삭제 연산</a:t>
            </a:r>
            <a:endParaRPr lang="en-US" altLang="ko-KR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5AC422-DA7D-4B70-AE27-13105BD80DFE}"/>
              </a:ext>
            </a:extLst>
          </p:cNvPr>
          <p:cNvSpPr txBox="1"/>
          <p:nvPr/>
        </p:nvSpPr>
        <p:spPr>
          <a:xfrm>
            <a:off x="1002206" y="5391329"/>
            <a:ext cx="1986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데이터 필요 이유</a:t>
            </a:r>
            <a:r>
              <a:rPr lang="en-US" altLang="ko-KR" dirty="0"/>
              <a:t>: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5747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1" name="직선 연결선 50">
            <a:extLst>
              <a:ext uri="{FF2B5EF4-FFF2-40B4-BE49-F238E27FC236}">
                <a16:creationId xmlns:a16="http://schemas.microsoft.com/office/drawing/2014/main" id="{5F851D7D-82E8-4E3D-B8F4-A2B6EF79BBCC}"/>
              </a:ext>
            </a:extLst>
          </p:cNvPr>
          <p:cNvCxnSpPr>
            <a:cxnSpLocks/>
          </p:cNvCxnSpPr>
          <p:nvPr/>
        </p:nvCxnSpPr>
        <p:spPr>
          <a:xfrm flipV="1">
            <a:off x="8147842" y="4864096"/>
            <a:ext cx="593223" cy="419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>
            <a:extLst>
              <a:ext uri="{FF2B5EF4-FFF2-40B4-BE49-F238E27FC236}">
                <a16:creationId xmlns:a16="http://schemas.microsoft.com/office/drawing/2014/main" id="{2743BB11-7AA4-4529-A209-F0EBABE6797B}"/>
              </a:ext>
            </a:extLst>
          </p:cNvPr>
          <p:cNvCxnSpPr>
            <a:cxnSpLocks/>
          </p:cNvCxnSpPr>
          <p:nvPr/>
        </p:nvCxnSpPr>
        <p:spPr>
          <a:xfrm flipV="1">
            <a:off x="5094004" y="4864096"/>
            <a:ext cx="593223" cy="419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>
            <a:extLst>
              <a:ext uri="{FF2B5EF4-FFF2-40B4-BE49-F238E27FC236}">
                <a16:creationId xmlns:a16="http://schemas.microsoft.com/office/drawing/2014/main" id="{37F6B1FE-407E-48D9-9AD4-1EA20C67E6D0}"/>
              </a:ext>
            </a:extLst>
          </p:cNvPr>
          <p:cNvCxnSpPr>
            <a:cxnSpLocks/>
          </p:cNvCxnSpPr>
          <p:nvPr/>
        </p:nvCxnSpPr>
        <p:spPr>
          <a:xfrm>
            <a:off x="9560478" y="4861976"/>
            <a:ext cx="588443" cy="4032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직선 연결선 47">
            <a:extLst>
              <a:ext uri="{FF2B5EF4-FFF2-40B4-BE49-F238E27FC236}">
                <a16:creationId xmlns:a16="http://schemas.microsoft.com/office/drawing/2014/main" id="{CCECD7CB-C7EE-498D-A71C-0FEDAB3EC34B}"/>
              </a:ext>
            </a:extLst>
          </p:cNvPr>
          <p:cNvCxnSpPr>
            <a:cxnSpLocks/>
          </p:cNvCxnSpPr>
          <p:nvPr/>
        </p:nvCxnSpPr>
        <p:spPr>
          <a:xfrm>
            <a:off x="6498957" y="4861976"/>
            <a:ext cx="588443" cy="4032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>
            <a:extLst>
              <a:ext uri="{FF2B5EF4-FFF2-40B4-BE49-F238E27FC236}">
                <a16:creationId xmlns:a16="http://schemas.microsoft.com/office/drawing/2014/main" id="{DB18A94E-CD97-4919-837D-0EBA57FDE641}"/>
              </a:ext>
            </a:extLst>
          </p:cNvPr>
          <p:cNvCxnSpPr>
            <a:cxnSpLocks/>
          </p:cNvCxnSpPr>
          <p:nvPr/>
        </p:nvCxnSpPr>
        <p:spPr>
          <a:xfrm>
            <a:off x="3455714" y="4877856"/>
            <a:ext cx="588443" cy="4032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직선 연결선 38">
            <a:extLst>
              <a:ext uri="{FF2B5EF4-FFF2-40B4-BE49-F238E27FC236}">
                <a16:creationId xmlns:a16="http://schemas.microsoft.com/office/drawing/2014/main" id="{57EE6D0E-27FD-49CF-939C-69FA2FB8001C}"/>
              </a:ext>
            </a:extLst>
          </p:cNvPr>
          <p:cNvCxnSpPr>
            <a:cxnSpLocks/>
          </p:cNvCxnSpPr>
          <p:nvPr/>
        </p:nvCxnSpPr>
        <p:spPr>
          <a:xfrm flipV="1">
            <a:off x="2047580" y="4864096"/>
            <a:ext cx="593223" cy="419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연결선 34">
            <a:extLst>
              <a:ext uri="{FF2B5EF4-FFF2-40B4-BE49-F238E27FC236}">
                <a16:creationId xmlns:a16="http://schemas.microsoft.com/office/drawing/2014/main" id="{803467BE-84AC-4BDA-B0D9-B5939DC48FDA}"/>
              </a:ext>
            </a:extLst>
          </p:cNvPr>
          <p:cNvCxnSpPr>
            <a:cxnSpLocks/>
            <a:stCxn id="14" idx="0"/>
            <a:endCxn id="3" idx="2"/>
          </p:cNvCxnSpPr>
          <p:nvPr/>
        </p:nvCxnSpPr>
        <p:spPr>
          <a:xfrm flipV="1">
            <a:off x="3038475" y="4891616"/>
            <a:ext cx="0" cy="3640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C3A56C72-3E27-498C-A726-729B5B514F1F}"/>
              </a:ext>
            </a:extLst>
          </p:cNvPr>
          <p:cNvCxnSpPr>
            <a:cxnSpLocks/>
          </p:cNvCxnSpPr>
          <p:nvPr/>
        </p:nvCxnSpPr>
        <p:spPr>
          <a:xfrm flipV="1">
            <a:off x="3417293" y="3862918"/>
            <a:ext cx="2260796" cy="419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2AD270AF-C787-4797-80E2-09F04E682DFD}"/>
              </a:ext>
            </a:extLst>
          </p:cNvPr>
          <p:cNvCxnSpPr>
            <a:cxnSpLocks/>
          </p:cNvCxnSpPr>
          <p:nvPr/>
        </p:nvCxnSpPr>
        <p:spPr>
          <a:xfrm flipH="1" flipV="1">
            <a:off x="6521449" y="3862918"/>
            <a:ext cx="2292352" cy="4191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>
            <a:extLst>
              <a:ext uri="{FF2B5EF4-FFF2-40B4-BE49-F238E27FC236}">
                <a16:creationId xmlns:a16="http://schemas.microsoft.com/office/drawing/2014/main" id="{DB97E635-CD19-4EB4-989E-92C28C727E1E}"/>
              </a:ext>
            </a:extLst>
          </p:cNvPr>
          <p:cNvCxnSpPr>
            <a:cxnSpLocks/>
          </p:cNvCxnSpPr>
          <p:nvPr/>
        </p:nvCxnSpPr>
        <p:spPr>
          <a:xfrm flipV="1">
            <a:off x="6096000" y="3748618"/>
            <a:ext cx="0" cy="18034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BABEA2D8-8ED2-4783-B953-E7F8884931C5}"/>
              </a:ext>
            </a:extLst>
          </p:cNvPr>
          <p:cNvSpPr/>
          <p:nvPr/>
        </p:nvSpPr>
        <p:spPr>
          <a:xfrm>
            <a:off x="5657850" y="3249081"/>
            <a:ext cx="876300" cy="63923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(A, B)</a:t>
            </a:r>
            <a:endParaRPr lang="ko-KR" altLang="en-US" sz="1000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2D475BE6-896A-4651-8538-C7E04BF02A8A}"/>
              </a:ext>
            </a:extLst>
          </p:cNvPr>
          <p:cNvSpPr/>
          <p:nvPr/>
        </p:nvSpPr>
        <p:spPr>
          <a:xfrm>
            <a:off x="2600325" y="4252378"/>
            <a:ext cx="876300" cy="6392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- 1, B - 1)</a:t>
            </a:r>
            <a:endParaRPr lang="ko-KR" altLang="en-US" sz="1000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A41FF3C1-9AAB-47DD-99F6-46ACC5FED28E}"/>
              </a:ext>
            </a:extLst>
          </p:cNvPr>
          <p:cNvSpPr/>
          <p:nvPr/>
        </p:nvSpPr>
        <p:spPr>
          <a:xfrm>
            <a:off x="5657850" y="4252378"/>
            <a:ext cx="876299" cy="63923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(A, B - 1)</a:t>
            </a:r>
            <a:endParaRPr lang="ko-KR" altLang="en-US" sz="1000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A715EA2-E635-467B-BD71-221930863DCE}"/>
              </a:ext>
            </a:extLst>
          </p:cNvPr>
          <p:cNvSpPr/>
          <p:nvPr/>
        </p:nvSpPr>
        <p:spPr>
          <a:xfrm>
            <a:off x="8715374" y="4252378"/>
            <a:ext cx="876299" cy="63923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- 1, B)</a:t>
            </a:r>
            <a:endParaRPr lang="ko-KR" altLang="en-US" sz="1000" dirty="0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D056150F-2165-4A6D-A9FF-ED94C9644D0A}"/>
              </a:ext>
            </a:extLst>
          </p:cNvPr>
          <p:cNvSpPr/>
          <p:nvPr/>
        </p:nvSpPr>
        <p:spPr>
          <a:xfrm>
            <a:off x="5657849" y="5255676"/>
            <a:ext cx="876300" cy="63923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(A, B - 2)</a:t>
            </a:r>
            <a:endParaRPr lang="ko-KR" altLang="en-US" sz="1000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DC7AF8D-94A2-4F83-B60B-590086598223}"/>
              </a:ext>
            </a:extLst>
          </p:cNvPr>
          <p:cNvSpPr/>
          <p:nvPr/>
        </p:nvSpPr>
        <p:spPr>
          <a:xfrm>
            <a:off x="4652167" y="5255676"/>
            <a:ext cx="876300" cy="6392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- 1, B - 2)</a:t>
            </a:r>
            <a:endParaRPr lang="ko-KR" altLang="en-US" sz="1000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D60EC8D-07DF-47E5-A16B-48BFE1412EDD}"/>
              </a:ext>
            </a:extLst>
          </p:cNvPr>
          <p:cNvSpPr/>
          <p:nvPr/>
        </p:nvSpPr>
        <p:spPr>
          <a:xfrm>
            <a:off x="2600325" y="5255676"/>
            <a:ext cx="876300" cy="6392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- 1, B - 2)</a:t>
            </a:r>
            <a:endParaRPr lang="ko-KR" altLang="en-US" sz="1000" dirty="0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1B6205C2-549E-4249-98EF-CF0DE507AAC8}"/>
              </a:ext>
            </a:extLst>
          </p:cNvPr>
          <p:cNvSpPr/>
          <p:nvPr/>
        </p:nvSpPr>
        <p:spPr>
          <a:xfrm>
            <a:off x="3606007" y="5255676"/>
            <a:ext cx="876300" cy="6392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- 2, B - 1)</a:t>
            </a:r>
            <a:endParaRPr lang="ko-KR" altLang="en-US" sz="1000" dirty="0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AFCD1D93-6D4E-49E4-B62B-024335E6A0BE}"/>
              </a:ext>
            </a:extLst>
          </p:cNvPr>
          <p:cNvSpPr/>
          <p:nvPr/>
        </p:nvSpPr>
        <p:spPr>
          <a:xfrm>
            <a:off x="1594643" y="5255676"/>
            <a:ext cx="876300" cy="63923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- 2, B - 2)</a:t>
            </a:r>
            <a:endParaRPr lang="ko-KR" altLang="en-US" sz="1000" dirty="0"/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3AEF2BFE-C403-4B39-BC64-DEE703E4D673}"/>
              </a:ext>
            </a:extLst>
          </p:cNvPr>
          <p:cNvSpPr/>
          <p:nvPr/>
        </p:nvSpPr>
        <p:spPr>
          <a:xfrm>
            <a:off x="6663531" y="5255676"/>
            <a:ext cx="876300" cy="6392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- 1, B - 1)</a:t>
            </a:r>
            <a:endParaRPr lang="ko-KR" altLang="en-US" sz="100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09891A87-5AF0-409E-B472-0D19709B75B7}"/>
              </a:ext>
            </a:extLst>
          </p:cNvPr>
          <p:cNvSpPr/>
          <p:nvPr/>
        </p:nvSpPr>
        <p:spPr>
          <a:xfrm>
            <a:off x="8715374" y="5255676"/>
            <a:ext cx="876300" cy="6392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/>
              <a:t>EDIT_DIST</a:t>
            </a:r>
          </a:p>
          <a:p>
            <a:pPr algn="ctr"/>
            <a:r>
              <a:rPr lang="en-US" altLang="ko-KR" sz="1000"/>
              <a:t>(A - 1, B - 1)</a:t>
            </a:r>
            <a:endParaRPr lang="ko-KR" altLang="en-US" sz="1000" dirty="0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703BEBE6-41C4-4ADC-B6A1-50C22711A07F}"/>
              </a:ext>
            </a:extLst>
          </p:cNvPr>
          <p:cNvSpPr/>
          <p:nvPr/>
        </p:nvSpPr>
        <p:spPr>
          <a:xfrm>
            <a:off x="7709692" y="5255676"/>
            <a:ext cx="876300" cy="639238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- 2, B - 1)</a:t>
            </a:r>
            <a:endParaRPr lang="ko-KR" altLang="en-US" sz="1000" dirty="0"/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061345F7-F1CF-4EC8-A17A-7F82AC9AC397}"/>
              </a:ext>
            </a:extLst>
          </p:cNvPr>
          <p:cNvSpPr/>
          <p:nvPr/>
        </p:nvSpPr>
        <p:spPr>
          <a:xfrm>
            <a:off x="9721056" y="5255676"/>
            <a:ext cx="876300" cy="63923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dirty="0"/>
              <a:t>EDIT_DIST</a:t>
            </a:r>
          </a:p>
          <a:p>
            <a:pPr algn="ctr"/>
            <a:r>
              <a:rPr lang="en-US" altLang="ko-KR" sz="1000" dirty="0"/>
              <a:t>(A - 2, B)</a:t>
            </a:r>
            <a:endParaRPr lang="ko-KR" altLang="en-US" sz="1000" dirty="0"/>
          </a:p>
        </p:txBody>
      </p:sp>
      <p:cxnSp>
        <p:nvCxnSpPr>
          <p:cNvPr id="52" name="직선 연결선 51">
            <a:extLst>
              <a:ext uri="{FF2B5EF4-FFF2-40B4-BE49-F238E27FC236}">
                <a16:creationId xmlns:a16="http://schemas.microsoft.com/office/drawing/2014/main" id="{1B359043-85F0-4EEF-92A1-9FAE35554B9F}"/>
              </a:ext>
            </a:extLst>
          </p:cNvPr>
          <p:cNvCxnSpPr>
            <a:cxnSpLocks/>
          </p:cNvCxnSpPr>
          <p:nvPr/>
        </p:nvCxnSpPr>
        <p:spPr>
          <a:xfrm flipV="1">
            <a:off x="9153523" y="4891616"/>
            <a:ext cx="0" cy="3640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>
            <a:extLst>
              <a:ext uri="{FF2B5EF4-FFF2-40B4-BE49-F238E27FC236}">
                <a16:creationId xmlns:a16="http://schemas.microsoft.com/office/drawing/2014/main" id="{270DAB05-F1A2-4913-B6E0-C797A5C032FC}"/>
              </a:ext>
            </a:extLst>
          </p:cNvPr>
          <p:cNvCxnSpPr>
            <a:cxnSpLocks/>
          </p:cNvCxnSpPr>
          <p:nvPr/>
        </p:nvCxnSpPr>
        <p:spPr>
          <a:xfrm flipV="1">
            <a:off x="3038475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>
            <a:extLst>
              <a:ext uri="{FF2B5EF4-FFF2-40B4-BE49-F238E27FC236}">
                <a16:creationId xmlns:a16="http://schemas.microsoft.com/office/drawing/2014/main" id="{E5C0FE7B-F62C-4FCF-81FE-F05446014AC6}"/>
              </a:ext>
            </a:extLst>
          </p:cNvPr>
          <p:cNvCxnSpPr>
            <a:cxnSpLocks/>
          </p:cNvCxnSpPr>
          <p:nvPr/>
        </p:nvCxnSpPr>
        <p:spPr>
          <a:xfrm flipV="1">
            <a:off x="2047580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>
            <a:extLst>
              <a:ext uri="{FF2B5EF4-FFF2-40B4-BE49-F238E27FC236}">
                <a16:creationId xmlns:a16="http://schemas.microsoft.com/office/drawing/2014/main" id="{55823FE3-1622-477C-A770-01438FE6A48B}"/>
              </a:ext>
            </a:extLst>
          </p:cNvPr>
          <p:cNvCxnSpPr>
            <a:cxnSpLocks/>
          </p:cNvCxnSpPr>
          <p:nvPr/>
        </p:nvCxnSpPr>
        <p:spPr>
          <a:xfrm flipV="1">
            <a:off x="4044157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4F6A5D05-1EDF-4DE6-828C-A98F2FF50440}"/>
              </a:ext>
            </a:extLst>
          </p:cNvPr>
          <p:cNvCxnSpPr>
            <a:cxnSpLocks/>
          </p:cNvCxnSpPr>
          <p:nvPr/>
        </p:nvCxnSpPr>
        <p:spPr>
          <a:xfrm flipV="1">
            <a:off x="5046379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>
            <a:extLst>
              <a:ext uri="{FF2B5EF4-FFF2-40B4-BE49-F238E27FC236}">
                <a16:creationId xmlns:a16="http://schemas.microsoft.com/office/drawing/2014/main" id="{374E26E4-4715-4FC5-B9C2-087FEEF3B151}"/>
              </a:ext>
            </a:extLst>
          </p:cNvPr>
          <p:cNvCxnSpPr>
            <a:cxnSpLocks/>
          </p:cNvCxnSpPr>
          <p:nvPr/>
        </p:nvCxnSpPr>
        <p:spPr>
          <a:xfrm flipV="1">
            <a:off x="6096000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>
            <a:extLst>
              <a:ext uri="{FF2B5EF4-FFF2-40B4-BE49-F238E27FC236}">
                <a16:creationId xmlns:a16="http://schemas.microsoft.com/office/drawing/2014/main" id="{56A176F3-352F-4050-9984-292230876291}"/>
              </a:ext>
            </a:extLst>
          </p:cNvPr>
          <p:cNvCxnSpPr>
            <a:cxnSpLocks/>
          </p:cNvCxnSpPr>
          <p:nvPr/>
        </p:nvCxnSpPr>
        <p:spPr>
          <a:xfrm flipV="1">
            <a:off x="7090575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>
            <a:extLst>
              <a:ext uri="{FF2B5EF4-FFF2-40B4-BE49-F238E27FC236}">
                <a16:creationId xmlns:a16="http://schemas.microsoft.com/office/drawing/2014/main" id="{D7EC6BFD-443E-49AA-B680-5D3F160AAAB5}"/>
              </a:ext>
            </a:extLst>
          </p:cNvPr>
          <p:cNvCxnSpPr>
            <a:cxnSpLocks/>
          </p:cNvCxnSpPr>
          <p:nvPr/>
        </p:nvCxnSpPr>
        <p:spPr>
          <a:xfrm flipV="1">
            <a:off x="8147842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>
            <a:extLst>
              <a:ext uri="{FF2B5EF4-FFF2-40B4-BE49-F238E27FC236}">
                <a16:creationId xmlns:a16="http://schemas.microsoft.com/office/drawing/2014/main" id="{477DE059-46EB-481E-8295-7CA2F8EB76E0}"/>
              </a:ext>
            </a:extLst>
          </p:cNvPr>
          <p:cNvCxnSpPr>
            <a:cxnSpLocks/>
          </p:cNvCxnSpPr>
          <p:nvPr/>
        </p:nvCxnSpPr>
        <p:spPr>
          <a:xfrm flipV="1">
            <a:off x="9153523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>
            <a:extLst>
              <a:ext uri="{FF2B5EF4-FFF2-40B4-BE49-F238E27FC236}">
                <a16:creationId xmlns:a16="http://schemas.microsoft.com/office/drawing/2014/main" id="{F68A6263-633B-461A-860F-756348C8ADD0}"/>
              </a:ext>
            </a:extLst>
          </p:cNvPr>
          <p:cNvCxnSpPr>
            <a:cxnSpLocks/>
          </p:cNvCxnSpPr>
          <p:nvPr/>
        </p:nvCxnSpPr>
        <p:spPr>
          <a:xfrm flipV="1">
            <a:off x="10148921" y="5894914"/>
            <a:ext cx="0" cy="457204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D54BE0CA-04E1-4198-AB08-2FB2528CB4D4}"/>
              </a:ext>
            </a:extLst>
          </p:cNvPr>
          <p:cNvSpPr txBox="1"/>
          <p:nvPr/>
        </p:nvSpPr>
        <p:spPr>
          <a:xfrm>
            <a:off x="2278122" y="505882"/>
            <a:ext cx="76357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최악의 경우</a:t>
            </a:r>
            <a:endParaRPr lang="en-US" altLang="ko-KR" dirty="0"/>
          </a:p>
          <a:p>
            <a:r>
              <a:rPr lang="en-US" altLang="ko-KR" dirty="0"/>
              <a:t>(</a:t>
            </a:r>
            <a:r>
              <a:rPr lang="ko-KR" altLang="en-US" dirty="0"/>
              <a:t>모든 부분 문자열 쌍 간의 마지막 문자가 모두 다른 경우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ko-KR" altLang="en-US" dirty="0"/>
              <a:t>부분 문제의 발생 양상은</a:t>
            </a:r>
            <a:endParaRPr lang="en-US" altLang="ko-KR" dirty="0"/>
          </a:p>
          <a:p>
            <a:r>
              <a:rPr lang="ko-KR" altLang="en-US" dirty="0"/>
              <a:t>포화 삼진 트리에 가까운 모양일 것</a:t>
            </a:r>
            <a:r>
              <a:rPr lang="en-US" altLang="ko-KR" dirty="0"/>
              <a:t>. (</a:t>
            </a:r>
            <a:r>
              <a:rPr lang="ko-KR" altLang="en-US" dirty="0"/>
              <a:t>그럴까</a:t>
            </a:r>
            <a:r>
              <a:rPr lang="en-US" altLang="ko-KR" dirty="0"/>
              <a:t>?)</a:t>
            </a:r>
          </a:p>
          <a:p>
            <a:endParaRPr lang="en-US" altLang="ko-KR" dirty="0"/>
          </a:p>
          <a:p>
            <a:r>
              <a:rPr lang="ko-KR" altLang="en-US" dirty="0"/>
              <a:t>분할 정복법으로 접근 시 </a:t>
            </a:r>
            <a:endParaRPr lang="en-US" altLang="ko-KR" dirty="0"/>
          </a:p>
          <a:p>
            <a:r>
              <a:rPr lang="ko-KR" altLang="en-US" dirty="0"/>
              <a:t>부분 문제 중복 발생</a:t>
            </a:r>
            <a:r>
              <a:rPr lang="en-US" altLang="ko-KR" dirty="0"/>
              <a:t>. (</a:t>
            </a:r>
            <a:r>
              <a:rPr lang="ko-KR" altLang="en-US" dirty="0"/>
              <a:t>시간초과의 주범</a:t>
            </a:r>
            <a:r>
              <a:rPr lang="en-US" altLang="ko-K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07020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9DD0AC8-D21C-467E-8B00-6FF562181CAD}"/>
              </a:ext>
            </a:extLst>
          </p:cNvPr>
          <p:cNvSpPr txBox="1"/>
          <p:nvPr/>
        </p:nvSpPr>
        <p:spPr>
          <a:xfrm>
            <a:off x="1317074" y="1690062"/>
            <a:ext cx="446142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/>
              <a:t>현재 상황 </a:t>
            </a:r>
            <a:r>
              <a:rPr lang="en-US" altLang="ko-KR" sz="2200" dirty="0"/>
              <a:t>?</a:t>
            </a:r>
          </a:p>
          <a:p>
            <a:endParaRPr lang="en-US" altLang="ko-KR" sz="2200" dirty="0"/>
          </a:p>
          <a:p>
            <a:r>
              <a:rPr lang="en-US" altLang="ko-KR" sz="2200" dirty="0"/>
              <a:t>1. </a:t>
            </a:r>
            <a:r>
              <a:rPr lang="ko-KR" altLang="en-US" sz="2200" dirty="0"/>
              <a:t>문제의 최적해가</a:t>
            </a:r>
            <a:endParaRPr lang="en-US" altLang="ko-KR" sz="2200" dirty="0"/>
          </a:p>
          <a:p>
            <a:r>
              <a:rPr lang="ko-KR" altLang="en-US" sz="2200" dirty="0"/>
              <a:t>   부분 문제의 최적해로 구해진다</a:t>
            </a:r>
            <a:r>
              <a:rPr lang="en-US" altLang="ko-KR" sz="2200" dirty="0"/>
              <a:t>.</a:t>
            </a:r>
          </a:p>
          <a:p>
            <a:endParaRPr lang="en-US" altLang="ko-KR" sz="2200" dirty="0"/>
          </a:p>
          <a:p>
            <a:r>
              <a:rPr lang="en-US" altLang="ko-KR" sz="2200" dirty="0"/>
              <a:t>2. </a:t>
            </a:r>
            <a:r>
              <a:rPr lang="ko-KR" altLang="en-US" sz="2200" dirty="0"/>
              <a:t>문제의 구조가 서로 같다</a:t>
            </a:r>
            <a:r>
              <a:rPr lang="en-US" altLang="ko-KR" sz="2200" dirty="0"/>
              <a:t>.</a:t>
            </a:r>
          </a:p>
          <a:p>
            <a:endParaRPr lang="en-US" altLang="ko-KR" sz="2200" dirty="0"/>
          </a:p>
          <a:p>
            <a:r>
              <a:rPr lang="en-US" altLang="ko-KR" sz="2200" dirty="0"/>
              <a:t>3. </a:t>
            </a:r>
            <a:r>
              <a:rPr lang="ko-KR" altLang="en-US" sz="2200" dirty="0"/>
              <a:t>같은 문제가 중복 발생한다</a:t>
            </a:r>
            <a:r>
              <a:rPr lang="en-US" altLang="ko-KR" sz="2200" dirty="0"/>
              <a:t>.</a:t>
            </a:r>
          </a:p>
          <a:p>
            <a:endParaRPr lang="en-US" altLang="ko-KR" sz="2200" dirty="0"/>
          </a:p>
          <a:p>
            <a:r>
              <a:rPr lang="en-US" altLang="ko-KR" sz="2200" dirty="0"/>
              <a:t>4. </a:t>
            </a:r>
            <a:r>
              <a:rPr lang="ko-KR" altLang="en-US" sz="2200" dirty="0"/>
              <a:t>기저 사례를 구했다</a:t>
            </a:r>
            <a:r>
              <a:rPr lang="en-US" altLang="ko-KR" sz="22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49B88C-3F39-4114-9DAA-51ED59ECDE3D}"/>
              </a:ext>
            </a:extLst>
          </p:cNvPr>
          <p:cNvSpPr txBox="1"/>
          <p:nvPr/>
        </p:nvSpPr>
        <p:spPr>
          <a:xfrm>
            <a:off x="6413502" y="3167390"/>
            <a:ext cx="4461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/>
              <a:t>모두가 아는 </a:t>
            </a:r>
            <a:r>
              <a:rPr lang="en-US" altLang="ko-KR" sz="2800" b="1" dirty="0"/>
              <a:t>‘</a:t>
            </a:r>
            <a:r>
              <a:rPr lang="ko-KR" altLang="en-US" sz="2800" b="1" dirty="0"/>
              <a:t>그 방법</a:t>
            </a:r>
            <a:r>
              <a:rPr lang="en-US" altLang="ko-KR" sz="2800" b="1" dirty="0"/>
              <a:t>’</a:t>
            </a:r>
            <a:r>
              <a:rPr lang="ko-KR" altLang="en-US" sz="2800" b="1" dirty="0"/>
              <a:t> 사용</a:t>
            </a:r>
            <a:r>
              <a:rPr lang="en-US" altLang="ko-KR" sz="2800" b="1" dirty="0"/>
              <a:t>.</a:t>
            </a: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93284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D77B8E-FF24-4B9C-850C-6FF23075CE03}"/>
              </a:ext>
            </a:extLst>
          </p:cNvPr>
          <p:cNvSpPr txBox="1"/>
          <p:nvPr/>
        </p:nvSpPr>
        <p:spPr>
          <a:xfrm>
            <a:off x="1355176" y="3228945"/>
            <a:ext cx="2937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strike="sngStrike" dirty="0"/>
              <a:t>자세한 설명은 생략한다</a:t>
            </a:r>
            <a:r>
              <a:rPr lang="en-US" altLang="ko-KR" sz="2000" b="1" strike="sngStrike" dirty="0"/>
              <a:t>.</a:t>
            </a:r>
          </a:p>
        </p:txBody>
      </p:sp>
      <p:pic>
        <p:nvPicPr>
          <p:cNvPr id="4" name="그림 3" descr="스크린샷, 텍스트이(가) 표시된 사진&#10;&#10;자동 생성된 설명">
            <a:extLst>
              <a:ext uri="{FF2B5EF4-FFF2-40B4-BE49-F238E27FC236}">
                <a16:creationId xmlns:a16="http://schemas.microsoft.com/office/drawing/2014/main" id="{32F9C4D1-55B0-43BC-A3B0-9452983DA4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8299" y="0"/>
            <a:ext cx="67443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9558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4C8B4A64-E76F-4A4A-983D-3E35B4777F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86" y="651510"/>
            <a:ext cx="6842760" cy="55549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497ACB5-DD9E-4297-936E-5BDC4BD701F0}"/>
              </a:ext>
            </a:extLst>
          </p:cNvPr>
          <p:cNvSpPr txBox="1"/>
          <p:nvPr/>
        </p:nvSpPr>
        <p:spPr>
          <a:xfrm>
            <a:off x="1535482" y="3075057"/>
            <a:ext cx="2328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strike="sngStrike" dirty="0"/>
              <a:t>recursion tree </a:t>
            </a:r>
            <a:r>
              <a:rPr lang="ko-KR" altLang="en-US" sz="2000" b="1" strike="sngStrike" dirty="0"/>
              <a:t>는</a:t>
            </a:r>
            <a:endParaRPr lang="en-US" altLang="ko-KR" sz="2000" b="1" strike="sngStrike" dirty="0"/>
          </a:p>
          <a:p>
            <a:r>
              <a:rPr lang="ko-KR" altLang="en-US" sz="2000" b="1" strike="sngStrike" dirty="0"/>
              <a:t>직접 찾아보시지</a:t>
            </a:r>
            <a:endParaRPr lang="en-US" altLang="ko-KR" sz="2000" b="1" strike="sngStrike" dirty="0"/>
          </a:p>
        </p:txBody>
      </p:sp>
    </p:spTree>
    <p:extLst>
      <p:ext uri="{BB962C8B-B14F-4D97-AF65-F5344CB8AC3E}">
        <p14:creationId xmlns:p14="http://schemas.microsoft.com/office/powerpoint/2010/main" val="901556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DF5963-85DC-4AA7-9BB2-8B55E5A933B7}"/>
              </a:ext>
            </a:extLst>
          </p:cNvPr>
          <p:cNvSpPr txBox="1"/>
          <p:nvPr/>
        </p:nvSpPr>
        <p:spPr>
          <a:xfrm>
            <a:off x="614855" y="772511"/>
            <a:ext cx="501321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END</a:t>
            </a:r>
            <a:r>
              <a:rPr lang="ko-KR" altLang="en-US" sz="2400" dirty="0"/>
              <a:t> </a:t>
            </a:r>
            <a:r>
              <a:rPr lang="en-US" altLang="ko-KR" sz="2400" dirty="0"/>
              <a:t>PRESENTATION.</a:t>
            </a:r>
          </a:p>
          <a:p>
            <a:endParaRPr lang="en-US" altLang="ko-KR" sz="2400" dirty="0"/>
          </a:p>
          <a:p>
            <a:r>
              <a:rPr lang="en-US" altLang="ko-KR" sz="2000" b="1" i="1" dirty="0" err="1"/>
              <a:t>p.s</a:t>
            </a:r>
            <a:r>
              <a:rPr lang="en-US" altLang="ko-KR" sz="2000" b="1" i="1" dirty="0"/>
              <a:t> </a:t>
            </a:r>
            <a:r>
              <a:rPr lang="ko-KR" altLang="en-US" sz="2000" b="1" i="1" dirty="0"/>
              <a:t>이 알고리즘의 시간 복잡도는 </a:t>
            </a:r>
            <a:r>
              <a:rPr lang="en-US" altLang="ko-KR" sz="2000" b="1" i="1" dirty="0"/>
              <a:t>O(NM) !</a:t>
            </a:r>
            <a:endParaRPr lang="ko-KR" alt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204471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5E195B2-94FF-4686-ACA3-AF73C3A7445A}"/>
              </a:ext>
            </a:extLst>
          </p:cNvPr>
          <p:cNvSpPr txBox="1"/>
          <p:nvPr/>
        </p:nvSpPr>
        <p:spPr>
          <a:xfrm>
            <a:off x="777765" y="3198162"/>
            <a:ext cx="4035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두 문자열 간의 유사도 측정</a:t>
            </a:r>
            <a:r>
              <a:rPr lang="en-US" altLang="ko-KR" sz="2400" dirty="0"/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FD2C76-CEF0-4774-B4F5-3EF648A506C1}"/>
              </a:ext>
            </a:extLst>
          </p:cNvPr>
          <p:cNvSpPr txBox="1"/>
          <p:nvPr/>
        </p:nvSpPr>
        <p:spPr>
          <a:xfrm>
            <a:off x="6096000" y="2828831"/>
            <a:ext cx="53182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문자열 </a:t>
            </a:r>
            <a:r>
              <a:rPr lang="en-US" altLang="ko-KR" sz="2400" dirty="0"/>
              <a:t>A </a:t>
            </a:r>
            <a:r>
              <a:rPr lang="ko-KR" altLang="en-US" sz="2400" dirty="0"/>
              <a:t>가 </a:t>
            </a:r>
            <a:endParaRPr lang="en-US" altLang="ko-KR" sz="2400" dirty="0"/>
          </a:p>
          <a:p>
            <a:r>
              <a:rPr lang="ko-KR" altLang="en-US" sz="2400" dirty="0"/>
              <a:t>문자열 </a:t>
            </a:r>
            <a:r>
              <a:rPr lang="en-US" altLang="ko-KR" sz="2400" dirty="0"/>
              <a:t>B </a:t>
            </a:r>
            <a:r>
              <a:rPr lang="ko-KR" altLang="en-US" sz="2400" dirty="0"/>
              <a:t>가 되기 위해 </a:t>
            </a:r>
            <a:endParaRPr lang="en-US" altLang="ko-KR" sz="2400" dirty="0"/>
          </a:p>
          <a:p>
            <a:r>
              <a:rPr lang="ko-KR" altLang="en-US" sz="2400" dirty="0"/>
              <a:t>최소 몇번의 문자 편집을 해야 하는지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8378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1C4911-6282-400E-9E15-AD4DE1302DE7}"/>
              </a:ext>
            </a:extLst>
          </p:cNvPr>
          <p:cNvSpPr txBox="1"/>
          <p:nvPr/>
        </p:nvSpPr>
        <p:spPr>
          <a:xfrm>
            <a:off x="3968969" y="2921168"/>
            <a:ext cx="42540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>
                <a:solidFill>
                  <a:srgbClr val="C00000"/>
                </a:solidFill>
              </a:rPr>
              <a:t>as-is</a:t>
            </a:r>
            <a:r>
              <a:rPr lang="ko-KR" altLang="en-US" sz="2800" dirty="0"/>
              <a:t> </a:t>
            </a:r>
            <a:r>
              <a:rPr lang="en-US" altLang="ko-KR" sz="6000" dirty="0"/>
              <a:t>A </a:t>
            </a:r>
            <a:r>
              <a:rPr lang="ko-KR" altLang="en-US" sz="6000" dirty="0"/>
              <a:t>→ </a:t>
            </a:r>
            <a:r>
              <a:rPr lang="en-US" altLang="ko-KR" sz="2800" dirty="0">
                <a:solidFill>
                  <a:schemeClr val="accent5">
                    <a:lumMod val="75000"/>
                  </a:schemeClr>
                </a:solidFill>
              </a:rPr>
              <a:t>to-be</a:t>
            </a:r>
            <a:r>
              <a:rPr lang="ko-KR" altLang="en-US" sz="2800" dirty="0"/>
              <a:t> </a:t>
            </a:r>
            <a:r>
              <a:rPr lang="en-US" altLang="ko-KR" sz="6000" dirty="0"/>
              <a:t>B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402398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DAD9F51-AD39-475E-AC03-C0D583CFB9FA}"/>
              </a:ext>
            </a:extLst>
          </p:cNvPr>
          <p:cNvSpPr txBox="1"/>
          <p:nvPr/>
        </p:nvSpPr>
        <p:spPr>
          <a:xfrm>
            <a:off x="614855" y="772511"/>
            <a:ext cx="4035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당장 알 수 있는 것</a:t>
            </a:r>
            <a:r>
              <a:rPr lang="en-US" altLang="ko-KR" sz="2400" dirty="0"/>
              <a:t>?</a:t>
            </a:r>
          </a:p>
          <a:p>
            <a:r>
              <a:rPr lang="en-US" altLang="ko-KR" sz="2400" dirty="0"/>
              <a:t>BASE CASE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36E7E2B-058B-4FEC-82DD-38A2CB63181A}"/>
              </a:ext>
            </a:extLst>
          </p:cNvPr>
          <p:cNvSpPr txBox="1"/>
          <p:nvPr/>
        </p:nvSpPr>
        <p:spPr>
          <a:xfrm>
            <a:off x="614854" y="2347988"/>
            <a:ext cx="5773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IF         A ==</a:t>
            </a:r>
            <a:r>
              <a:rPr lang="ko-KR" altLang="en-US" sz="2400" dirty="0"/>
              <a:t> </a:t>
            </a:r>
            <a:r>
              <a:rPr lang="en-US" altLang="ko-KR" sz="2400" dirty="0"/>
              <a:t>EMPTY &amp;&amp; B == !EMPTY</a:t>
            </a:r>
          </a:p>
          <a:p>
            <a:r>
              <a:rPr lang="en-US" altLang="ko-KR" sz="2400" dirty="0"/>
              <a:t>THEN    EDIT_DIST(A, B) = LEN(B)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E18DCA-F512-4550-B0D9-D915B6F7A5D6}"/>
              </a:ext>
            </a:extLst>
          </p:cNvPr>
          <p:cNvSpPr txBox="1"/>
          <p:nvPr/>
        </p:nvSpPr>
        <p:spPr>
          <a:xfrm>
            <a:off x="614854" y="4292797"/>
            <a:ext cx="5773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IF         A ==</a:t>
            </a:r>
            <a:r>
              <a:rPr lang="ko-KR" altLang="en-US" sz="2400" dirty="0"/>
              <a:t> </a:t>
            </a:r>
            <a:r>
              <a:rPr lang="en-US" altLang="ko-KR" sz="2400" dirty="0"/>
              <a:t>!EMPTY &amp;&amp; B == EMPTY</a:t>
            </a:r>
          </a:p>
          <a:p>
            <a:r>
              <a:rPr lang="en-US" altLang="ko-KR" sz="2400" dirty="0"/>
              <a:t>THEN    EDIT_DIST(A, B) = LEN(A)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42AF01-1D59-4398-95CC-4F7EDF585C6C}"/>
              </a:ext>
            </a:extLst>
          </p:cNvPr>
          <p:cNvSpPr txBox="1"/>
          <p:nvPr/>
        </p:nvSpPr>
        <p:spPr>
          <a:xfrm>
            <a:off x="7693576" y="2209168"/>
            <a:ext cx="3231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/>
              <a:t>“” -&gt; “         ”</a:t>
            </a:r>
            <a:endParaRPr lang="ko-KR" alt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D1196B-26E1-402D-8A5F-F08354353119}"/>
              </a:ext>
            </a:extLst>
          </p:cNvPr>
          <p:cNvSpPr txBox="1"/>
          <p:nvPr/>
        </p:nvSpPr>
        <p:spPr>
          <a:xfrm>
            <a:off x="7693576" y="4155829"/>
            <a:ext cx="2690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/>
              <a:t>“         ” -&gt; “”</a:t>
            </a:r>
            <a:endParaRPr lang="ko-KR" altLang="en-US" sz="3200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AB93102D-BF56-42B0-9CBD-75F2BAABCEC2}"/>
              </a:ext>
            </a:extLst>
          </p:cNvPr>
          <p:cNvSpPr/>
          <p:nvPr/>
        </p:nvSpPr>
        <p:spPr>
          <a:xfrm>
            <a:off x="9038900" y="2348275"/>
            <a:ext cx="1208686" cy="42555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FCAFD33-AB0E-4343-8B1A-33D63026F74C}"/>
              </a:ext>
            </a:extLst>
          </p:cNvPr>
          <p:cNvSpPr/>
          <p:nvPr/>
        </p:nvSpPr>
        <p:spPr>
          <a:xfrm>
            <a:off x="7993121" y="4306323"/>
            <a:ext cx="1208686" cy="42555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050F8D8-35BC-49CE-9A8D-177098E7FBB4}"/>
              </a:ext>
            </a:extLst>
          </p:cNvPr>
          <p:cNvSpPr txBox="1"/>
          <p:nvPr/>
        </p:nvSpPr>
        <p:spPr>
          <a:xfrm>
            <a:off x="7638394" y="2919946"/>
            <a:ext cx="2924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</a:t>
            </a:r>
            <a:r>
              <a:rPr lang="ko-KR" altLang="en-US" dirty="0"/>
              <a:t>에 </a:t>
            </a:r>
            <a:r>
              <a:rPr lang="en-US" altLang="ko-KR" dirty="0"/>
              <a:t>B</a:t>
            </a:r>
            <a:r>
              <a:rPr lang="ko-KR" altLang="en-US" dirty="0"/>
              <a:t>의 문자를 모두 </a:t>
            </a:r>
            <a:r>
              <a:rPr lang="en-US" altLang="ko-KR" dirty="0"/>
              <a:t>‘</a:t>
            </a:r>
            <a:r>
              <a:rPr lang="ko-KR" altLang="en-US" dirty="0"/>
              <a:t>삽입</a:t>
            </a:r>
            <a:r>
              <a:rPr lang="en-US" altLang="ko-KR" dirty="0"/>
              <a:t>’</a:t>
            </a:r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4067CF3-CEFC-4E94-AA69-58226773CE8E}"/>
              </a:ext>
            </a:extLst>
          </p:cNvPr>
          <p:cNvSpPr txBox="1"/>
          <p:nvPr/>
        </p:nvSpPr>
        <p:spPr>
          <a:xfrm>
            <a:off x="7362497" y="4969926"/>
            <a:ext cx="35393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</a:t>
            </a:r>
            <a:r>
              <a:rPr lang="ko-KR" altLang="en-US" dirty="0"/>
              <a:t>의 문자를 모두 </a:t>
            </a:r>
            <a:r>
              <a:rPr lang="en-US" altLang="ko-KR" dirty="0"/>
              <a:t>‘</a:t>
            </a:r>
            <a:r>
              <a:rPr lang="ko-KR" altLang="en-US" dirty="0"/>
              <a:t>삭제</a:t>
            </a:r>
            <a:r>
              <a:rPr lang="en-US" altLang="ko-KR" dirty="0"/>
              <a:t>’.</a:t>
            </a:r>
            <a:r>
              <a:rPr lang="ko-KR" altLang="en-US" dirty="0"/>
              <a:t> </a:t>
            </a:r>
            <a:r>
              <a:rPr lang="en-US" altLang="ko-KR" dirty="0"/>
              <a:t>B</a:t>
            </a:r>
            <a:r>
              <a:rPr lang="ko-KR" altLang="en-US" dirty="0"/>
              <a:t>로 만듦</a:t>
            </a:r>
          </a:p>
        </p:txBody>
      </p:sp>
    </p:spTree>
    <p:extLst>
      <p:ext uri="{BB962C8B-B14F-4D97-AF65-F5344CB8AC3E}">
        <p14:creationId xmlns:p14="http://schemas.microsoft.com/office/powerpoint/2010/main" val="232727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65D616-BB95-48F9-82F2-293BEAC4627D}"/>
              </a:ext>
            </a:extLst>
          </p:cNvPr>
          <p:cNvSpPr txBox="1"/>
          <p:nvPr/>
        </p:nvSpPr>
        <p:spPr>
          <a:xfrm>
            <a:off x="614854" y="772511"/>
            <a:ext cx="4757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/>
              <a:t>본 문제는 어떻게 </a:t>
            </a:r>
            <a:r>
              <a:rPr lang="en-US" altLang="ko-KR" sz="2400" dirty="0"/>
              <a:t>?</a:t>
            </a:r>
          </a:p>
          <a:p>
            <a:r>
              <a:rPr lang="ko-KR" altLang="en-US" sz="2400" dirty="0"/>
              <a:t>재귀적으로 두 부분 문자열의 </a:t>
            </a:r>
            <a:endParaRPr lang="en-US" altLang="ko-KR" sz="2400" dirty="0"/>
          </a:p>
          <a:p>
            <a:r>
              <a:rPr lang="en-US" altLang="ko-KR" sz="2400" dirty="0"/>
              <a:t>‘</a:t>
            </a:r>
            <a:r>
              <a:rPr lang="ko-KR" altLang="en-US" sz="2400" dirty="0"/>
              <a:t>마지막 문자</a:t>
            </a:r>
            <a:r>
              <a:rPr lang="en-US" altLang="ko-KR" sz="2400" dirty="0"/>
              <a:t>’</a:t>
            </a:r>
            <a:r>
              <a:rPr lang="ko-KR" altLang="en-US" sz="2400" dirty="0"/>
              <a:t>를</a:t>
            </a:r>
            <a:r>
              <a:rPr lang="en-US" altLang="ko-KR" sz="2400" dirty="0"/>
              <a:t> </a:t>
            </a:r>
            <a:r>
              <a:rPr lang="ko-KR" altLang="en-US" sz="2400" dirty="0"/>
              <a:t>비교</a:t>
            </a:r>
            <a:endParaRPr lang="en-US" altLang="ko-KR" sz="2400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2098C950-2C0A-4A39-BFC3-BEF5620627D6}"/>
              </a:ext>
            </a:extLst>
          </p:cNvPr>
          <p:cNvSpPr/>
          <p:nvPr/>
        </p:nvSpPr>
        <p:spPr>
          <a:xfrm>
            <a:off x="3546804" y="2867783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361C5E6-022C-4EF0-AB04-1D543D82E99E}"/>
              </a:ext>
            </a:extLst>
          </p:cNvPr>
          <p:cNvSpPr/>
          <p:nvPr/>
        </p:nvSpPr>
        <p:spPr>
          <a:xfrm>
            <a:off x="3546804" y="4190597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0DB5586-2EB1-42F0-93B1-E3E186D4CFA3}"/>
              </a:ext>
            </a:extLst>
          </p:cNvPr>
          <p:cNvSpPr/>
          <p:nvPr/>
        </p:nvSpPr>
        <p:spPr>
          <a:xfrm>
            <a:off x="8087269" y="2867783"/>
            <a:ext cx="483472" cy="4255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58C16554-1E36-446A-A8D4-361EDC1C2680}"/>
              </a:ext>
            </a:extLst>
          </p:cNvPr>
          <p:cNvSpPr/>
          <p:nvPr/>
        </p:nvSpPr>
        <p:spPr>
          <a:xfrm>
            <a:off x="8087269" y="4190597"/>
            <a:ext cx="483472" cy="4255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43B9E0-CB99-4044-958B-50AFF512E2EE}"/>
              </a:ext>
            </a:extLst>
          </p:cNvPr>
          <p:cNvSpPr txBox="1"/>
          <p:nvPr/>
        </p:nvSpPr>
        <p:spPr>
          <a:xfrm>
            <a:off x="3026545" y="4157154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A</a:t>
            </a:r>
            <a:endParaRPr lang="ko-KR" altLang="en-US" sz="2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E3FC76D-31FB-4E4F-B361-7F60C2564133}"/>
              </a:ext>
            </a:extLst>
          </p:cNvPr>
          <p:cNvSpPr txBox="1"/>
          <p:nvPr/>
        </p:nvSpPr>
        <p:spPr>
          <a:xfrm>
            <a:off x="3026545" y="2834340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B</a:t>
            </a:r>
            <a:endParaRPr lang="ko-KR" altLang="en-US" sz="2600" dirty="0"/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7E1EE2A4-7CA9-4B6D-BFDC-BB6ACF158889}"/>
              </a:ext>
            </a:extLst>
          </p:cNvPr>
          <p:cNvCxnSpPr>
            <a:cxnSpLocks/>
          </p:cNvCxnSpPr>
          <p:nvPr/>
        </p:nvCxnSpPr>
        <p:spPr>
          <a:xfrm>
            <a:off x="8323744" y="3460532"/>
            <a:ext cx="0" cy="49661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5675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9006A58-01E7-4816-973B-067605F34AB4}"/>
              </a:ext>
            </a:extLst>
          </p:cNvPr>
          <p:cNvSpPr/>
          <p:nvPr/>
        </p:nvSpPr>
        <p:spPr>
          <a:xfrm>
            <a:off x="6264166" y="2647066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613169E6-E102-4376-80E5-CD9214FA905F}"/>
              </a:ext>
            </a:extLst>
          </p:cNvPr>
          <p:cNvSpPr/>
          <p:nvPr/>
        </p:nvSpPr>
        <p:spPr>
          <a:xfrm>
            <a:off x="6264166" y="3969880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9C289F8-2E40-4C9A-9894-E70EC86FF6CE}"/>
              </a:ext>
            </a:extLst>
          </p:cNvPr>
          <p:cNvSpPr/>
          <p:nvPr/>
        </p:nvSpPr>
        <p:spPr>
          <a:xfrm>
            <a:off x="10804631" y="2647066"/>
            <a:ext cx="483472" cy="4255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2FE7440-798D-4705-9CAA-BE13B35D2099}"/>
              </a:ext>
            </a:extLst>
          </p:cNvPr>
          <p:cNvSpPr/>
          <p:nvPr/>
        </p:nvSpPr>
        <p:spPr>
          <a:xfrm>
            <a:off x="10804631" y="3969880"/>
            <a:ext cx="483472" cy="4255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B453C4-48D8-4613-8936-25EA734CA9EB}"/>
              </a:ext>
            </a:extLst>
          </p:cNvPr>
          <p:cNvSpPr txBox="1"/>
          <p:nvPr/>
        </p:nvSpPr>
        <p:spPr>
          <a:xfrm>
            <a:off x="5743907" y="3936437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A</a:t>
            </a:r>
            <a:endParaRPr lang="ko-KR" altLang="en-US" sz="2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C2020-98B6-418B-A96E-D010F198E6F4}"/>
              </a:ext>
            </a:extLst>
          </p:cNvPr>
          <p:cNvSpPr txBox="1"/>
          <p:nvPr/>
        </p:nvSpPr>
        <p:spPr>
          <a:xfrm>
            <a:off x="5743907" y="2613623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B</a:t>
            </a:r>
            <a:endParaRPr lang="ko-KR" altLang="en-US" sz="2600" dirty="0"/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6B807806-5E16-48DD-943F-B808EA528AA8}"/>
              </a:ext>
            </a:extLst>
          </p:cNvPr>
          <p:cNvCxnSpPr>
            <a:cxnSpLocks/>
          </p:cNvCxnSpPr>
          <p:nvPr/>
        </p:nvCxnSpPr>
        <p:spPr>
          <a:xfrm>
            <a:off x="11041106" y="3239815"/>
            <a:ext cx="0" cy="49661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9D3457F-64BD-4663-B2FE-8DCCB7D62A94}"/>
              </a:ext>
            </a:extLst>
          </p:cNvPr>
          <p:cNvSpPr txBox="1"/>
          <p:nvPr/>
        </p:nvSpPr>
        <p:spPr>
          <a:xfrm>
            <a:off x="1150893" y="2456071"/>
            <a:ext cx="41410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/>
              <a:t>마지막 문자가 </a:t>
            </a:r>
            <a:r>
              <a:rPr lang="en-US" altLang="ko-KR" sz="2200" dirty="0"/>
              <a:t>‘</a:t>
            </a:r>
            <a:r>
              <a:rPr lang="ko-KR" altLang="en-US" sz="2200" dirty="0"/>
              <a:t>서로 같다</a:t>
            </a:r>
            <a:r>
              <a:rPr lang="en-US" altLang="ko-KR" sz="2200" dirty="0"/>
              <a:t>’</a:t>
            </a:r>
            <a:r>
              <a:rPr lang="ko-KR" altLang="en-US" sz="2200" dirty="0"/>
              <a:t>면</a:t>
            </a:r>
            <a:endParaRPr lang="en-US" altLang="ko-KR" sz="2200" dirty="0"/>
          </a:p>
          <a:p>
            <a:r>
              <a:rPr lang="ko-KR" altLang="en-US" sz="2200" dirty="0"/>
              <a:t>편집이 발생하지 않는다</a:t>
            </a:r>
            <a:r>
              <a:rPr lang="en-US" altLang="ko-KR" sz="2200" dirty="0"/>
              <a:t>.</a:t>
            </a:r>
          </a:p>
          <a:p>
            <a:endParaRPr lang="en-US" altLang="ko-KR" sz="2200" dirty="0"/>
          </a:p>
          <a:p>
            <a:r>
              <a:rPr lang="en-US" altLang="ko-KR" sz="2200" dirty="0"/>
              <a:t>A - 1</a:t>
            </a:r>
            <a:r>
              <a:rPr lang="ko-KR" altLang="en-US" sz="2200" dirty="0"/>
              <a:t>이</a:t>
            </a:r>
            <a:endParaRPr lang="en-US" altLang="ko-KR" sz="2200" dirty="0"/>
          </a:p>
          <a:p>
            <a:r>
              <a:rPr lang="en-US" altLang="ko-KR" sz="2200" dirty="0"/>
              <a:t>B - 1</a:t>
            </a:r>
            <a:r>
              <a:rPr lang="ko-KR" altLang="en-US" sz="2200" dirty="0"/>
              <a:t>이 되기 위한 </a:t>
            </a:r>
            <a:endParaRPr lang="en-US" altLang="ko-KR" sz="2200" dirty="0"/>
          </a:p>
          <a:p>
            <a:r>
              <a:rPr lang="ko-KR" altLang="en-US" sz="2200" dirty="0"/>
              <a:t>최소 편집 비용만을 알면 됨</a:t>
            </a:r>
            <a:r>
              <a:rPr lang="en-US" altLang="ko-KR" sz="2200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FF4526-E77A-4B1D-BD87-BD541BEDC721}"/>
              </a:ext>
            </a:extLst>
          </p:cNvPr>
          <p:cNvSpPr txBox="1"/>
          <p:nvPr/>
        </p:nvSpPr>
        <p:spPr>
          <a:xfrm>
            <a:off x="8026619" y="3951825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A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869CA-6DFD-4BCA-8BD5-2BB314968538}"/>
              </a:ext>
            </a:extLst>
          </p:cNvPr>
          <p:cNvSpPr txBox="1"/>
          <p:nvPr/>
        </p:nvSpPr>
        <p:spPr>
          <a:xfrm>
            <a:off x="8026619" y="2629011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B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237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E9006A58-01E7-4816-973B-067605F34AB4}"/>
              </a:ext>
            </a:extLst>
          </p:cNvPr>
          <p:cNvSpPr/>
          <p:nvPr/>
        </p:nvSpPr>
        <p:spPr>
          <a:xfrm>
            <a:off x="6264166" y="2647066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613169E6-E102-4376-80E5-CD9214FA905F}"/>
              </a:ext>
            </a:extLst>
          </p:cNvPr>
          <p:cNvSpPr/>
          <p:nvPr/>
        </p:nvSpPr>
        <p:spPr>
          <a:xfrm>
            <a:off x="6264166" y="3969880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9C289F8-2E40-4C9A-9894-E70EC86FF6CE}"/>
              </a:ext>
            </a:extLst>
          </p:cNvPr>
          <p:cNvSpPr/>
          <p:nvPr/>
        </p:nvSpPr>
        <p:spPr>
          <a:xfrm>
            <a:off x="10804631" y="2647066"/>
            <a:ext cx="483472" cy="4255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2FE7440-798D-4705-9CAA-BE13B35D2099}"/>
              </a:ext>
            </a:extLst>
          </p:cNvPr>
          <p:cNvSpPr/>
          <p:nvPr/>
        </p:nvSpPr>
        <p:spPr>
          <a:xfrm>
            <a:off x="10804631" y="3969880"/>
            <a:ext cx="483472" cy="4255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B453C4-48D8-4613-8936-25EA734CA9EB}"/>
              </a:ext>
            </a:extLst>
          </p:cNvPr>
          <p:cNvSpPr txBox="1"/>
          <p:nvPr/>
        </p:nvSpPr>
        <p:spPr>
          <a:xfrm>
            <a:off x="5743907" y="3936437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A</a:t>
            </a:r>
            <a:endParaRPr lang="ko-KR" altLang="en-US" sz="2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C2020-98B6-418B-A96E-D010F198E6F4}"/>
              </a:ext>
            </a:extLst>
          </p:cNvPr>
          <p:cNvSpPr txBox="1"/>
          <p:nvPr/>
        </p:nvSpPr>
        <p:spPr>
          <a:xfrm>
            <a:off x="5743907" y="2613623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B</a:t>
            </a:r>
            <a:endParaRPr lang="ko-KR" altLang="en-US" sz="2600" dirty="0"/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6B807806-5E16-48DD-943F-B808EA528AA8}"/>
              </a:ext>
            </a:extLst>
          </p:cNvPr>
          <p:cNvCxnSpPr>
            <a:cxnSpLocks/>
          </p:cNvCxnSpPr>
          <p:nvPr/>
        </p:nvCxnSpPr>
        <p:spPr>
          <a:xfrm>
            <a:off x="11041106" y="3239815"/>
            <a:ext cx="0" cy="49661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9D3457F-64BD-4663-B2FE-8DCCB7D62A94}"/>
              </a:ext>
            </a:extLst>
          </p:cNvPr>
          <p:cNvSpPr txBox="1"/>
          <p:nvPr/>
        </p:nvSpPr>
        <p:spPr>
          <a:xfrm>
            <a:off x="1150893" y="2257015"/>
            <a:ext cx="414106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dirty="0"/>
              <a:t>마지막 문자가 </a:t>
            </a:r>
            <a:r>
              <a:rPr lang="en-US" altLang="ko-KR" sz="2200" dirty="0"/>
              <a:t>‘</a:t>
            </a:r>
            <a:r>
              <a:rPr lang="ko-KR" altLang="en-US" sz="2200" dirty="0"/>
              <a:t>서로 다르다</a:t>
            </a:r>
            <a:r>
              <a:rPr lang="en-US" altLang="ko-KR" sz="2200" dirty="0"/>
              <a:t>’</a:t>
            </a:r>
            <a:r>
              <a:rPr lang="ko-KR" altLang="en-US" sz="2200" dirty="0"/>
              <a:t>면</a:t>
            </a:r>
            <a:endParaRPr lang="en-US" altLang="ko-KR" sz="2200" dirty="0"/>
          </a:p>
          <a:p>
            <a:endParaRPr lang="en-US" altLang="ko-KR" sz="2200" dirty="0"/>
          </a:p>
          <a:p>
            <a:r>
              <a:rPr lang="ko-KR" altLang="en-US" sz="2200" dirty="0"/>
              <a:t>마지막 문자에 대한</a:t>
            </a:r>
            <a:endParaRPr lang="en-US" altLang="ko-KR" sz="2200" dirty="0"/>
          </a:p>
          <a:p>
            <a:r>
              <a:rPr lang="ko-KR" altLang="en-US" sz="2200" dirty="0"/>
              <a:t>편집 연산이 필요하다</a:t>
            </a:r>
            <a:r>
              <a:rPr lang="en-US" altLang="ko-KR" sz="2200" dirty="0"/>
              <a:t>.</a:t>
            </a:r>
          </a:p>
          <a:p>
            <a:endParaRPr lang="en-US" altLang="ko-KR" sz="2200" dirty="0"/>
          </a:p>
          <a:p>
            <a:r>
              <a:rPr lang="ko-KR" altLang="en-US" sz="2200" dirty="0"/>
              <a:t>어떤 편집을</a:t>
            </a:r>
            <a:r>
              <a:rPr lang="en-US" altLang="ko-KR" sz="2200" dirty="0"/>
              <a:t> </a:t>
            </a:r>
            <a:r>
              <a:rPr lang="ko-KR" altLang="en-US" sz="2200" dirty="0"/>
              <a:t>실행 해야</a:t>
            </a:r>
            <a:endParaRPr lang="en-US" altLang="ko-KR" sz="2200" dirty="0"/>
          </a:p>
          <a:p>
            <a:r>
              <a:rPr lang="ko-KR" altLang="en-US" sz="2200" dirty="0"/>
              <a:t>최적해를 구할 수 있을까</a:t>
            </a:r>
            <a:r>
              <a:rPr lang="en-US" altLang="ko-KR" sz="2200" dirty="0"/>
              <a:t>?</a:t>
            </a:r>
            <a:r>
              <a:rPr lang="ko-KR" altLang="en-US" sz="2200" dirty="0"/>
              <a:t> </a:t>
            </a:r>
            <a:endParaRPr lang="en-US" altLang="ko-KR" sz="2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FF4526-E77A-4B1D-BD87-BD541BEDC721}"/>
              </a:ext>
            </a:extLst>
          </p:cNvPr>
          <p:cNvSpPr txBox="1"/>
          <p:nvPr/>
        </p:nvSpPr>
        <p:spPr>
          <a:xfrm>
            <a:off x="8026619" y="3951825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A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869CA-6DFD-4BCA-8BD5-2BB314968538}"/>
              </a:ext>
            </a:extLst>
          </p:cNvPr>
          <p:cNvSpPr txBox="1"/>
          <p:nvPr/>
        </p:nvSpPr>
        <p:spPr>
          <a:xfrm>
            <a:off x="8026619" y="2629011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B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258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>
            <a:extLst>
              <a:ext uri="{FF2B5EF4-FFF2-40B4-BE49-F238E27FC236}">
                <a16:creationId xmlns:a16="http://schemas.microsoft.com/office/drawing/2014/main" id="{D1BA90FF-456B-40C1-B9A0-941BE0E900C2}"/>
              </a:ext>
            </a:extLst>
          </p:cNvPr>
          <p:cNvSpPr/>
          <p:nvPr/>
        </p:nvSpPr>
        <p:spPr>
          <a:xfrm>
            <a:off x="3546804" y="2867783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BE8792CE-0BF7-4B62-A2DB-1E606D0F1DC9}"/>
              </a:ext>
            </a:extLst>
          </p:cNvPr>
          <p:cNvSpPr/>
          <p:nvPr/>
        </p:nvSpPr>
        <p:spPr>
          <a:xfrm>
            <a:off x="3546803" y="4190597"/>
            <a:ext cx="5023935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CAF80E5C-D2DA-4573-9D78-F1A366E756B0}"/>
              </a:ext>
            </a:extLst>
          </p:cNvPr>
          <p:cNvSpPr/>
          <p:nvPr/>
        </p:nvSpPr>
        <p:spPr>
          <a:xfrm>
            <a:off x="8087269" y="2867783"/>
            <a:ext cx="483472" cy="42555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7EDA72-8DFE-4366-AB5D-B3964F3C5E0C}"/>
              </a:ext>
            </a:extLst>
          </p:cNvPr>
          <p:cNvSpPr txBox="1"/>
          <p:nvPr/>
        </p:nvSpPr>
        <p:spPr>
          <a:xfrm>
            <a:off x="3026545" y="4157154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A</a:t>
            </a:r>
            <a:endParaRPr lang="ko-KR" altLang="en-US" sz="2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2FB6F0-76FF-4CEB-B2E0-DD0B90E9F04A}"/>
              </a:ext>
            </a:extLst>
          </p:cNvPr>
          <p:cNvSpPr txBox="1"/>
          <p:nvPr/>
        </p:nvSpPr>
        <p:spPr>
          <a:xfrm>
            <a:off x="3026545" y="2834340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B</a:t>
            </a:r>
            <a:endParaRPr lang="ko-KR" altLang="en-US" sz="2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8B0AB-4F46-4014-8341-52371D1C8F80}"/>
              </a:ext>
            </a:extLst>
          </p:cNvPr>
          <p:cNvSpPr txBox="1"/>
          <p:nvPr/>
        </p:nvSpPr>
        <p:spPr>
          <a:xfrm>
            <a:off x="614853" y="772511"/>
            <a:ext cx="68781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/>
              <a:t>1. </a:t>
            </a:r>
            <a:r>
              <a:rPr lang="ko-KR" altLang="en-US" sz="2200" dirty="0"/>
              <a:t>삽입</a:t>
            </a:r>
            <a:endParaRPr lang="en-US" altLang="ko-KR" sz="2200" dirty="0"/>
          </a:p>
          <a:p>
            <a:r>
              <a:rPr lang="en-US" altLang="ko-KR" sz="2200" dirty="0"/>
              <a:t>A</a:t>
            </a:r>
            <a:r>
              <a:rPr lang="ko-KR" altLang="en-US" sz="2200" dirty="0"/>
              <a:t>를</a:t>
            </a:r>
            <a:r>
              <a:rPr lang="en-US" altLang="ko-KR" sz="2200" dirty="0"/>
              <a:t> B – 1</a:t>
            </a:r>
            <a:r>
              <a:rPr lang="ko-KR" altLang="en-US" sz="2200" dirty="0"/>
              <a:t>으로 만들기 위한 최소 편집 비용 </a:t>
            </a:r>
            <a:r>
              <a:rPr lang="en-US" altLang="ko-KR" sz="2200" dirty="0"/>
              <a:t>+</a:t>
            </a:r>
          </a:p>
          <a:p>
            <a:r>
              <a:rPr lang="en-US" altLang="ko-KR" sz="2200" dirty="0"/>
              <a:t>B</a:t>
            </a:r>
            <a:r>
              <a:rPr lang="ko-KR" altLang="en-US" sz="2200" dirty="0"/>
              <a:t>의 마지막 문자를 삽입하는 연산</a:t>
            </a:r>
            <a:r>
              <a:rPr lang="en-US" altLang="ko-KR" sz="2200" dirty="0"/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A4CA11-C65B-4008-A7C2-A822C2140AB8}"/>
              </a:ext>
            </a:extLst>
          </p:cNvPr>
          <p:cNvSpPr txBox="1"/>
          <p:nvPr/>
        </p:nvSpPr>
        <p:spPr>
          <a:xfrm>
            <a:off x="5853817" y="4172542"/>
            <a:ext cx="4099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A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3D0602-AC96-4020-BFF5-A02C5388CE2E}"/>
              </a:ext>
            </a:extLst>
          </p:cNvPr>
          <p:cNvSpPr txBox="1"/>
          <p:nvPr/>
        </p:nvSpPr>
        <p:spPr>
          <a:xfrm>
            <a:off x="5309257" y="2849087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B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28" name="화살표: 아래로 구부러짐 27">
            <a:extLst>
              <a:ext uri="{FF2B5EF4-FFF2-40B4-BE49-F238E27FC236}">
                <a16:creationId xmlns:a16="http://schemas.microsoft.com/office/drawing/2014/main" id="{45E37CF6-27E0-4DCE-A273-EA7022192551}"/>
              </a:ext>
            </a:extLst>
          </p:cNvPr>
          <p:cNvSpPr/>
          <p:nvPr/>
        </p:nvSpPr>
        <p:spPr>
          <a:xfrm>
            <a:off x="7772400" y="2412005"/>
            <a:ext cx="584200" cy="317500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6104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>
            <a:extLst>
              <a:ext uri="{FF2B5EF4-FFF2-40B4-BE49-F238E27FC236}">
                <a16:creationId xmlns:a16="http://schemas.microsoft.com/office/drawing/2014/main" id="{D1BA90FF-456B-40C1-B9A0-941BE0E900C2}"/>
              </a:ext>
            </a:extLst>
          </p:cNvPr>
          <p:cNvSpPr/>
          <p:nvPr/>
        </p:nvSpPr>
        <p:spPr>
          <a:xfrm>
            <a:off x="3546803" y="2867783"/>
            <a:ext cx="5023937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BE8792CE-0BF7-4B62-A2DB-1E606D0F1DC9}"/>
              </a:ext>
            </a:extLst>
          </p:cNvPr>
          <p:cNvSpPr/>
          <p:nvPr/>
        </p:nvSpPr>
        <p:spPr>
          <a:xfrm>
            <a:off x="3546804" y="4190597"/>
            <a:ext cx="4430110" cy="425558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7EDA72-8DFE-4366-AB5D-B3964F3C5E0C}"/>
              </a:ext>
            </a:extLst>
          </p:cNvPr>
          <p:cNvSpPr txBox="1"/>
          <p:nvPr/>
        </p:nvSpPr>
        <p:spPr>
          <a:xfrm>
            <a:off x="3026545" y="4157154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A</a:t>
            </a:r>
            <a:endParaRPr lang="ko-KR" altLang="en-US" sz="2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2FB6F0-76FF-4CEB-B2E0-DD0B90E9F04A}"/>
              </a:ext>
            </a:extLst>
          </p:cNvPr>
          <p:cNvSpPr txBox="1"/>
          <p:nvPr/>
        </p:nvSpPr>
        <p:spPr>
          <a:xfrm>
            <a:off x="3026545" y="2834340"/>
            <a:ext cx="4099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600" dirty="0"/>
              <a:t>B</a:t>
            </a:r>
            <a:endParaRPr lang="ko-KR" altLang="en-US" sz="2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4D8B0AB-4F46-4014-8341-52371D1C8F80}"/>
              </a:ext>
            </a:extLst>
          </p:cNvPr>
          <p:cNvSpPr txBox="1"/>
          <p:nvPr/>
        </p:nvSpPr>
        <p:spPr>
          <a:xfrm>
            <a:off x="614853" y="772511"/>
            <a:ext cx="68781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200" dirty="0"/>
              <a:t>2. </a:t>
            </a:r>
            <a:r>
              <a:rPr lang="ko-KR" altLang="en-US" sz="2200" dirty="0"/>
              <a:t>삭제</a:t>
            </a:r>
            <a:endParaRPr lang="en-US" altLang="ko-KR" sz="2200" dirty="0"/>
          </a:p>
          <a:p>
            <a:r>
              <a:rPr lang="en-US" altLang="ko-KR" sz="2200" dirty="0"/>
              <a:t>A</a:t>
            </a:r>
            <a:r>
              <a:rPr lang="ko-KR" altLang="en-US" sz="2200" dirty="0"/>
              <a:t>의 마지막 문자를 삭제하는 연산 </a:t>
            </a:r>
            <a:r>
              <a:rPr lang="en-US" altLang="ko-KR" sz="2200" dirty="0"/>
              <a:t>+</a:t>
            </a:r>
          </a:p>
          <a:p>
            <a:r>
              <a:rPr lang="en-US" altLang="ko-KR" sz="2200" dirty="0"/>
              <a:t>A - 1</a:t>
            </a:r>
            <a:r>
              <a:rPr lang="ko-KR" altLang="en-US" sz="2200" dirty="0"/>
              <a:t>을 </a:t>
            </a:r>
            <a:r>
              <a:rPr lang="en-US" altLang="ko-KR" sz="2200" dirty="0"/>
              <a:t>B</a:t>
            </a:r>
            <a:r>
              <a:rPr lang="ko-KR" altLang="en-US" sz="2200" dirty="0"/>
              <a:t>로 만들기 위한 최소 편집 비용</a:t>
            </a:r>
            <a:endParaRPr lang="en-US" altLang="ko-KR" sz="2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FA4CA11-C65B-4008-A7C2-A822C2140AB8}"/>
              </a:ext>
            </a:extLst>
          </p:cNvPr>
          <p:cNvSpPr txBox="1"/>
          <p:nvPr/>
        </p:nvSpPr>
        <p:spPr>
          <a:xfrm>
            <a:off x="5309257" y="4157154"/>
            <a:ext cx="9052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A - 1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63D0602-AC96-4020-BFF5-A02C5388CE2E}"/>
              </a:ext>
            </a:extLst>
          </p:cNvPr>
          <p:cNvSpPr txBox="1"/>
          <p:nvPr/>
        </p:nvSpPr>
        <p:spPr>
          <a:xfrm>
            <a:off x="5937578" y="2849728"/>
            <a:ext cx="316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/>
                </a:solidFill>
              </a:rPr>
              <a:t>B</a:t>
            </a:r>
            <a:endParaRPr lang="ko-KR" altLang="en-US" sz="2400" dirty="0">
              <a:solidFill>
                <a:schemeClr val="bg1"/>
              </a:solidFill>
            </a:endParaRPr>
          </a:p>
        </p:txBody>
      </p:sp>
      <p:sp>
        <p:nvSpPr>
          <p:cNvPr id="28" name="화살표: 아래로 구부러짐 27">
            <a:extLst>
              <a:ext uri="{FF2B5EF4-FFF2-40B4-BE49-F238E27FC236}">
                <a16:creationId xmlns:a16="http://schemas.microsoft.com/office/drawing/2014/main" id="{45E37CF6-27E0-4DCE-A273-EA7022192551}"/>
              </a:ext>
            </a:extLst>
          </p:cNvPr>
          <p:cNvSpPr/>
          <p:nvPr/>
        </p:nvSpPr>
        <p:spPr>
          <a:xfrm rot="2578902">
            <a:off x="8117091" y="4160177"/>
            <a:ext cx="584200" cy="317500"/>
          </a:xfrm>
          <a:prstGeom prst="curved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2D45FB4B-2F18-4A43-B399-A7E071363067}"/>
              </a:ext>
            </a:extLst>
          </p:cNvPr>
          <p:cNvSpPr/>
          <p:nvPr/>
        </p:nvSpPr>
        <p:spPr>
          <a:xfrm>
            <a:off x="8087269" y="4721983"/>
            <a:ext cx="483472" cy="42555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26948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612</Words>
  <Application>Microsoft Office PowerPoint</Application>
  <PresentationFormat>와이드스크린</PresentationFormat>
  <Paragraphs>137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0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rainmaker</dc:creator>
  <cp:lastModifiedBy>rainmaker</cp:lastModifiedBy>
  <cp:revision>77</cp:revision>
  <dcterms:created xsi:type="dcterms:W3CDTF">2019-08-14T04:00:47Z</dcterms:created>
  <dcterms:modified xsi:type="dcterms:W3CDTF">2019-08-14T09:50:51Z</dcterms:modified>
</cp:coreProperties>
</file>