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758" r:id="rId2"/>
    <p:sldId id="760" r:id="rId3"/>
    <p:sldId id="803" r:id="rId4"/>
    <p:sldId id="804" r:id="rId5"/>
    <p:sldId id="805" r:id="rId6"/>
    <p:sldId id="806" r:id="rId7"/>
    <p:sldId id="807" r:id="rId8"/>
    <p:sldId id="808" r:id="rId9"/>
    <p:sldId id="809" r:id="rId10"/>
    <p:sldId id="810" r:id="rId11"/>
    <p:sldId id="811" r:id="rId12"/>
    <p:sldId id="812" r:id="rId13"/>
    <p:sldId id="817" r:id="rId14"/>
    <p:sldId id="818" r:id="rId15"/>
    <p:sldId id="819" r:id="rId16"/>
    <p:sldId id="813" r:id="rId17"/>
    <p:sldId id="820" r:id="rId18"/>
    <p:sldId id="821" r:id="rId19"/>
    <p:sldId id="822" r:id="rId20"/>
    <p:sldId id="823" r:id="rId21"/>
    <p:sldId id="824" r:id="rId22"/>
    <p:sldId id="825" r:id="rId23"/>
    <p:sldId id="826" r:id="rId24"/>
    <p:sldId id="802" r:id="rId25"/>
  </p:sldIdLst>
  <p:sldSz cx="9144000" cy="6858000" type="screen4x3"/>
  <p:notesSz cx="10234613" cy="70993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anJu Yoo" initials="HY" lastIdx="1" clrIdx="0">
    <p:extLst>
      <p:ext uri="{19B8F6BF-5375-455C-9EA6-DF929625EA0E}">
        <p15:presenceInfo xmlns:p15="http://schemas.microsoft.com/office/powerpoint/2012/main" userId="54acea86c19a895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3162"/>
    <a:srgbClr val="FE4B52"/>
    <a:srgbClr val="FB9797"/>
    <a:srgbClr val="FFBB0A"/>
    <a:srgbClr val="D41F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보통 스타일 3 - 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75355" autoAdjust="0"/>
  </p:normalViewPr>
  <p:slideViewPr>
    <p:cSldViewPr snapToGrid="0">
      <p:cViewPr varScale="1">
        <p:scale>
          <a:sx n="68" d="100"/>
          <a:sy n="68" d="100"/>
        </p:scale>
        <p:origin x="19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23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434999" cy="356198"/>
          </a:xfrm>
          <a:prstGeom prst="rect">
            <a:avLst/>
          </a:prstGeom>
        </p:spPr>
        <p:txBody>
          <a:bodyPr vert="horz" lIns="94796" tIns="47399" rIns="94796" bIns="4739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797246" y="1"/>
            <a:ext cx="4434999" cy="356198"/>
          </a:xfrm>
          <a:prstGeom prst="rect">
            <a:avLst/>
          </a:prstGeom>
        </p:spPr>
        <p:txBody>
          <a:bodyPr vert="horz" lIns="94796" tIns="47399" rIns="94796" bIns="47399" rtlCol="0"/>
          <a:lstStyle>
            <a:lvl1pPr algn="r">
              <a:defRPr sz="1200"/>
            </a:lvl1pPr>
          </a:lstStyle>
          <a:p>
            <a:fld id="{D74EBE5F-3FFD-4273-B9C5-04087E8AA6DC}" type="datetimeFigureOut">
              <a:rPr lang="ko-KR" altLang="en-US" smtClean="0"/>
              <a:t>2019-08-14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6743104"/>
            <a:ext cx="4434999" cy="356197"/>
          </a:xfrm>
          <a:prstGeom prst="rect">
            <a:avLst/>
          </a:prstGeom>
        </p:spPr>
        <p:txBody>
          <a:bodyPr vert="horz" lIns="94796" tIns="47399" rIns="94796" bIns="4739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797246" y="6743104"/>
            <a:ext cx="4434999" cy="356197"/>
          </a:xfrm>
          <a:prstGeom prst="rect">
            <a:avLst/>
          </a:prstGeom>
        </p:spPr>
        <p:txBody>
          <a:bodyPr vert="horz" lIns="94796" tIns="47399" rIns="94796" bIns="47399" rtlCol="0" anchor="b"/>
          <a:lstStyle>
            <a:lvl1pPr algn="r">
              <a:defRPr sz="1200"/>
            </a:lvl1pPr>
          </a:lstStyle>
          <a:p>
            <a:fld id="{9F1266E2-95DA-4C42-AA0B-FDC43D341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1034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434999" cy="356198"/>
          </a:xfrm>
          <a:prstGeom prst="rect">
            <a:avLst/>
          </a:prstGeom>
        </p:spPr>
        <p:txBody>
          <a:bodyPr vert="horz" lIns="94796" tIns="47399" rIns="94796" bIns="4739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797246" y="1"/>
            <a:ext cx="4434999" cy="356198"/>
          </a:xfrm>
          <a:prstGeom prst="rect">
            <a:avLst/>
          </a:prstGeom>
        </p:spPr>
        <p:txBody>
          <a:bodyPr vert="horz" lIns="94796" tIns="47399" rIns="94796" bIns="47399" rtlCol="0"/>
          <a:lstStyle>
            <a:lvl1pPr algn="r">
              <a:defRPr sz="1200"/>
            </a:lvl1pPr>
          </a:lstStyle>
          <a:p>
            <a:fld id="{1375F395-60FC-4ED7-9C96-CEB0A1535EA7}" type="datetimeFigureOut">
              <a:rPr lang="ko-KR" altLang="en-US" smtClean="0"/>
              <a:t>2019-08-14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521075" y="887413"/>
            <a:ext cx="3192463" cy="23955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9" rIns="94796" bIns="47399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3462" y="3416538"/>
            <a:ext cx="8187690" cy="2795350"/>
          </a:xfrm>
          <a:prstGeom prst="rect">
            <a:avLst/>
          </a:prstGeom>
        </p:spPr>
        <p:txBody>
          <a:bodyPr vert="horz" lIns="94796" tIns="47399" rIns="94796" bIns="47399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6743104"/>
            <a:ext cx="4434999" cy="356197"/>
          </a:xfrm>
          <a:prstGeom prst="rect">
            <a:avLst/>
          </a:prstGeom>
        </p:spPr>
        <p:txBody>
          <a:bodyPr vert="horz" lIns="94796" tIns="47399" rIns="94796" bIns="4739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797246" y="6743104"/>
            <a:ext cx="4434999" cy="356197"/>
          </a:xfrm>
          <a:prstGeom prst="rect">
            <a:avLst/>
          </a:prstGeom>
        </p:spPr>
        <p:txBody>
          <a:bodyPr vert="horz" lIns="94796" tIns="47399" rIns="94796" bIns="47399" rtlCol="0" anchor="b"/>
          <a:lstStyle>
            <a:lvl1pPr algn="r">
              <a:defRPr sz="1200"/>
            </a:lvl1pPr>
          </a:lstStyle>
          <a:p>
            <a:fld id="{F85F8B53-9677-4027-B07A-D67F0579D3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4307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CNN</a:t>
            </a:r>
            <a:r>
              <a:rPr lang="ko-KR" altLang="en-US" dirty="0"/>
              <a:t>은 </a:t>
            </a:r>
            <a:r>
              <a:rPr lang="en-US" altLang="ko-KR" dirty="0"/>
              <a:t>shape</a:t>
            </a:r>
            <a:r>
              <a:rPr lang="ko-KR" altLang="en-US" dirty="0"/>
              <a:t>이 아닌 </a:t>
            </a:r>
            <a:r>
              <a:rPr lang="en-US" altLang="ko-KR" dirty="0"/>
              <a:t>texture</a:t>
            </a:r>
            <a:r>
              <a:rPr lang="ko-KR" altLang="en-US" dirty="0"/>
              <a:t>에 집중하는 경향이 있으며</a:t>
            </a:r>
            <a:r>
              <a:rPr lang="en-US" altLang="ko-KR" dirty="0"/>
              <a:t>, </a:t>
            </a:r>
            <a:r>
              <a:rPr lang="ko-KR" altLang="en-US" dirty="0"/>
              <a:t>사람과 원숭이는 기본적으로 같은 종이므로 대부분 그쪽 라벨로 편향됨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또한</a:t>
            </a:r>
            <a:r>
              <a:rPr lang="en-US" altLang="ko-KR" dirty="0"/>
              <a:t>, </a:t>
            </a:r>
            <a:r>
              <a:rPr lang="ko-KR" altLang="en-US" dirty="0"/>
              <a:t>일반적으로 실험하는 데이터셋의 크기도 채우지 못한것 같다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505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469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5784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900" dirty="0"/>
              <a:t>일단 </a:t>
            </a:r>
            <a:r>
              <a:rPr lang="en-US" altLang="ko-KR" sz="900" dirty="0"/>
              <a:t>cycle consistency</a:t>
            </a:r>
            <a:r>
              <a:rPr lang="ko-KR" altLang="en-US" sz="900" dirty="0"/>
              <a:t>를 가장 간단하게 생각해보면 아래와 같은 그림이 나오게 되는데</a:t>
            </a:r>
            <a:r>
              <a:rPr lang="en-US" altLang="ko-KR" sz="900" dirty="0"/>
              <a:t>, </a:t>
            </a:r>
            <a:r>
              <a:rPr lang="ko-KR" altLang="en-US" sz="900" dirty="0"/>
              <a:t>이는 몇가지 맹점이 있다</a:t>
            </a:r>
            <a:r>
              <a:rPr lang="en-US" altLang="ko-KR" sz="900" dirty="0"/>
              <a:t>.</a:t>
            </a:r>
          </a:p>
          <a:p>
            <a:r>
              <a:rPr lang="en-US" altLang="ko-KR" sz="900" dirty="0"/>
              <a:t>X</a:t>
            </a:r>
            <a:r>
              <a:rPr lang="ko-KR" altLang="en-US" sz="900" dirty="0"/>
              <a:t>에서 </a:t>
            </a:r>
            <a:r>
              <a:rPr lang="en-US" altLang="ko-KR" sz="900" dirty="0"/>
              <a:t>Y</a:t>
            </a:r>
            <a:r>
              <a:rPr lang="ko-KR" altLang="en-US" sz="900" dirty="0"/>
              <a:t>로 넘어갈 때</a:t>
            </a:r>
            <a:r>
              <a:rPr lang="en-US" altLang="ko-KR" sz="900" dirty="0"/>
              <a:t>, </a:t>
            </a:r>
            <a:r>
              <a:rPr lang="ko-KR" altLang="en-US" sz="900" dirty="0"/>
              <a:t>어쨌거나 </a:t>
            </a:r>
            <a:r>
              <a:rPr lang="en-US" altLang="ko-KR" sz="900" dirty="0"/>
              <a:t>Function G</a:t>
            </a:r>
            <a:r>
              <a:rPr lang="ko-KR" altLang="en-US" sz="900" dirty="0"/>
              <a:t>는 </a:t>
            </a:r>
            <a:r>
              <a:rPr lang="en-US" altLang="ko-KR" sz="900" dirty="0"/>
              <a:t>Y</a:t>
            </a:r>
            <a:r>
              <a:rPr lang="ko-KR" altLang="en-US" sz="900" dirty="0"/>
              <a:t>인척 하기만하면 되어서 </a:t>
            </a:r>
            <a:r>
              <a:rPr lang="en-US" altLang="ko-KR" sz="900" dirty="0"/>
              <a:t>X</a:t>
            </a:r>
            <a:r>
              <a:rPr lang="ko-KR" altLang="en-US" sz="900" dirty="0"/>
              <a:t>가 원래 가지고 있던 의미</a:t>
            </a:r>
            <a:r>
              <a:rPr lang="en-US" altLang="ko-KR" sz="900" dirty="0"/>
              <a:t>, </a:t>
            </a:r>
            <a:r>
              <a:rPr lang="ko-KR" altLang="en-US" sz="900" dirty="0"/>
              <a:t>예를 들어 </a:t>
            </a:r>
            <a:r>
              <a:rPr lang="en-US" altLang="ko-KR" sz="900" dirty="0"/>
              <a:t>X</a:t>
            </a:r>
            <a:r>
              <a:rPr lang="ko-KR" altLang="en-US" sz="900" dirty="0"/>
              <a:t>가 </a:t>
            </a:r>
            <a:r>
              <a:rPr lang="en-US" altLang="ko-KR" sz="900" dirty="0"/>
              <a:t>real city</a:t>
            </a:r>
            <a:r>
              <a:rPr lang="ko-KR" altLang="en-US" sz="900" dirty="0"/>
              <a:t>이고 </a:t>
            </a:r>
            <a:r>
              <a:rPr lang="en-US" altLang="ko-KR" sz="900" dirty="0"/>
              <a:t>Y</a:t>
            </a:r>
            <a:r>
              <a:rPr lang="ko-KR" altLang="en-US" sz="900" dirty="0"/>
              <a:t>가 </a:t>
            </a:r>
            <a:r>
              <a:rPr lang="en-US" altLang="ko-KR" sz="900" dirty="0"/>
              <a:t>label city</a:t>
            </a:r>
            <a:r>
              <a:rPr lang="ko-KR" altLang="en-US" sz="900" dirty="0"/>
              <a:t>라면 </a:t>
            </a:r>
            <a:r>
              <a:rPr lang="en-US" altLang="ko-KR" sz="900" dirty="0"/>
              <a:t>real city</a:t>
            </a:r>
            <a:r>
              <a:rPr lang="ko-KR" altLang="en-US" sz="900" dirty="0"/>
              <a:t>에서의 아이덴티티를 잃어버리고 아무렇게나 </a:t>
            </a:r>
            <a:r>
              <a:rPr lang="en-US" altLang="ko-KR" sz="900" dirty="0"/>
              <a:t>Y</a:t>
            </a:r>
            <a:r>
              <a:rPr lang="ko-KR" altLang="en-US" sz="900" dirty="0"/>
              <a:t>인척하는 이미지로 변해버린다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3971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0856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5259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3080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Task</a:t>
            </a:r>
            <a:r>
              <a:rPr lang="ko-KR" altLang="en-US" dirty="0"/>
              <a:t>에 따라 다르겠지만 </a:t>
            </a:r>
            <a:r>
              <a:rPr lang="en-US" altLang="ko-KR" dirty="0"/>
              <a:t>Residual connection</a:t>
            </a:r>
            <a:r>
              <a:rPr lang="ko-KR" altLang="en-US" dirty="0"/>
              <a:t>을 사용하는 것이 일반적으로 정보손실이 적다 알려져있다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8701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rgbClr val="0B31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15262" y="3578570"/>
            <a:ext cx="3328737" cy="377914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+mn-lt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dirty="0"/>
              <a:t>Presenter name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71599"/>
            <a:ext cx="7772400" cy="1876927"/>
          </a:xfrm>
        </p:spPr>
        <p:txBody>
          <a:bodyPr anchor="ctr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+mn-lt"/>
                <a:ea typeface="+mj-ea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cxnSp>
        <p:nvCxnSpPr>
          <p:cNvPr id="23" name="직선 연결선 22"/>
          <p:cNvCxnSpPr/>
          <p:nvPr userDrawn="1"/>
        </p:nvCxnSpPr>
        <p:spPr>
          <a:xfrm>
            <a:off x="377190" y="3248526"/>
            <a:ext cx="8389620" cy="0"/>
          </a:xfrm>
          <a:prstGeom prst="line">
            <a:avLst/>
          </a:prstGeom>
          <a:ln w="19050">
            <a:solidFill>
              <a:srgbClr val="D41F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061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F2FE-1D3B-4A48-A119-50DB62E955DA}" type="datetime1">
              <a:rPr lang="ko-KR" altLang="en-US" smtClean="0"/>
              <a:t>2019-08-14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Copyright  2015 Perception and Interlligence Lab., Seoul National University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7431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C9D59-596B-4D4C-A939-CD2619464B0C}" type="datetime1">
              <a:rPr lang="ko-KR" altLang="en-US" smtClean="0"/>
              <a:t>2019-08-14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Copyright  2015 Perception and Interlligence Lab., Seoul National University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1089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 userDrawn="1"/>
        </p:nvSpPr>
        <p:spPr>
          <a:xfrm>
            <a:off x="0" y="6609346"/>
            <a:ext cx="9144000" cy="240633"/>
          </a:xfrm>
          <a:prstGeom prst="rect">
            <a:avLst/>
          </a:prstGeom>
          <a:solidFill>
            <a:srgbClr val="0B3162"/>
          </a:solidFill>
          <a:ln>
            <a:solidFill>
              <a:srgbClr val="0B3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1211" y="1195138"/>
            <a:ext cx="8221579" cy="50868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>
                <a:latin typeface="+mn-lt"/>
                <a:ea typeface="+mj-ea"/>
              </a:defRPr>
            </a:lvl1pPr>
            <a:lvl2pPr>
              <a:lnSpc>
                <a:spcPct val="100000"/>
              </a:lnSpc>
              <a:defRPr sz="1800">
                <a:latin typeface="+mn-lt"/>
                <a:ea typeface="+mn-ea"/>
              </a:defRPr>
            </a:lvl2pPr>
            <a:lvl3pPr>
              <a:lnSpc>
                <a:spcPct val="100000"/>
              </a:lnSpc>
              <a:defRPr sz="1600">
                <a:latin typeface="+mn-lt"/>
                <a:ea typeface="+mn-ea"/>
              </a:defRPr>
            </a:lvl3pPr>
            <a:lvl4pPr>
              <a:lnSpc>
                <a:spcPct val="100000"/>
              </a:lnSpc>
              <a:defRPr sz="1400">
                <a:latin typeface="+mn-lt"/>
                <a:ea typeface="+mn-ea"/>
              </a:defRPr>
            </a:lvl4pPr>
            <a:lvl5pPr>
              <a:lnSpc>
                <a:spcPct val="100000"/>
              </a:lnSpc>
              <a:defRPr sz="1400">
                <a:latin typeface="+mn-lt"/>
                <a:ea typeface="+mn-ea"/>
              </a:defRPr>
            </a:lvl5pPr>
          </a:lstStyle>
          <a:p>
            <a:pPr lvl="0"/>
            <a:r>
              <a:rPr lang="en-US" altLang="ko-KR" dirty="0"/>
              <a:t>Master text style</a:t>
            </a:r>
            <a:endParaRPr lang="ko-KR" altLang="en-US" dirty="0"/>
          </a:p>
          <a:p>
            <a:pPr lvl="1"/>
            <a:r>
              <a:rPr lang="en-US" altLang="ko-KR" dirty="0"/>
              <a:t>Second level</a:t>
            </a:r>
            <a:endParaRPr lang="ko-KR" altLang="en-US" dirty="0"/>
          </a:p>
          <a:p>
            <a:pPr lvl="2"/>
            <a:r>
              <a:rPr lang="en-US" altLang="ko-KR" dirty="0"/>
              <a:t>Third level</a:t>
            </a:r>
            <a:endParaRPr lang="ko-KR" altLang="en-US" dirty="0"/>
          </a:p>
          <a:p>
            <a:pPr lvl="3"/>
            <a:r>
              <a:rPr lang="en-US" altLang="ko-KR" dirty="0"/>
              <a:t>Fourth level</a:t>
            </a:r>
            <a:endParaRPr lang="ko-KR" altLang="en-US" dirty="0"/>
          </a:p>
          <a:p>
            <a:pPr lvl="4"/>
            <a:r>
              <a:rPr lang="en-US" altLang="ko-KR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E2DA972-6BB9-4548-9A10-32F29043A86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9144000" cy="1002632"/>
          </a:xfrm>
          <a:prstGeom prst="rect">
            <a:avLst/>
          </a:prstGeom>
          <a:solidFill>
            <a:srgbClr val="0B3162"/>
          </a:solidFill>
          <a:ln>
            <a:solidFill>
              <a:srgbClr val="0B3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211" y="192506"/>
            <a:ext cx="7428019" cy="673769"/>
          </a:xfrm>
        </p:spPr>
        <p:txBody>
          <a:bodyPr anchor="b">
            <a:normAutofit/>
          </a:bodyPr>
          <a:lstStyle>
            <a:lvl1pPr>
              <a:defRPr sz="3200" baseline="0">
                <a:solidFill>
                  <a:schemeClr val="bg1"/>
                </a:solidFill>
                <a:latin typeface="+mn-lt"/>
                <a:ea typeface="+mj-ea"/>
              </a:defRPr>
            </a:lvl1pPr>
          </a:lstStyle>
          <a:p>
            <a:r>
              <a:rPr lang="en-US" altLang="ko-KR" dirty="0"/>
              <a:t>Master Title</a:t>
            </a:r>
            <a:endParaRPr lang="en-US" dirty="0"/>
          </a:p>
        </p:txBody>
      </p:sp>
      <p:cxnSp>
        <p:nvCxnSpPr>
          <p:cNvPr id="19" name="직선 연결선 18"/>
          <p:cNvCxnSpPr/>
          <p:nvPr userDrawn="1"/>
        </p:nvCxnSpPr>
        <p:spPr>
          <a:xfrm>
            <a:off x="0" y="997346"/>
            <a:ext cx="9144000" cy="0"/>
          </a:xfrm>
          <a:prstGeom prst="line">
            <a:avLst/>
          </a:prstGeom>
          <a:ln w="19050">
            <a:solidFill>
              <a:srgbClr val="D41F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827165" y="99225"/>
            <a:ext cx="1141075" cy="537065"/>
            <a:chOff x="130631" y="1857830"/>
            <a:chExt cx="3586528" cy="1688057"/>
          </a:xfrm>
        </p:grpSpPr>
        <p:grpSp>
          <p:nvGrpSpPr>
            <p:cNvPr id="10" name="Group 9"/>
            <p:cNvGrpSpPr/>
            <p:nvPr/>
          </p:nvGrpSpPr>
          <p:grpSpPr>
            <a:xfrm>
              <a:off x="130631" y="1857830"/>
              <a:ext cx="3586528" cy="1688057"/>
              <a:chOff x="1640116" y="2496459"/>
              <a:chExt cx="6832371" cy="3215764"/>
            </a:xfrm>
          </p:grpSpPr>
          <p:sp>
            <p:nvSpPr>
              <p:cNvPr id="12" name="Freeform 11"/>
              <p:cNvSpPr/>
              <p:nvPr/>
            </p:nvSpPr>
            <p:spPr>
              <a:xfrm>
                <a:off x="1640116" y="2496459"/>
                <a:ext cx="3294741" cy="3099478"/>
              </a:xfrm>
              <a:custGeom>
                <a:avLst/>
                <a:gdLst>
                  <a:gd name="connsiteX0" fmla="*/ 455383 w 3294741"/>
                  <a:gd name="connsiteY0" fmla="*/ 1347896 h 3099478"/>
                  <a:gd name="connsiteX1" fmla="*/ 556279 w 3294741"/>
                  <a:gd name="connsiteY1" fmla="*/ 1379216 h 3099478"/>
                  <a:gd name="connsiteX2" fmla="*/ 696685 w 3294741"/>
                  <a:gd name="connsiteY2" fmla="*/ 1393370 h 3099478"/>
                  <a:gd name="connsiteX3" fmla="*/ 698723 w 3294741"/>
                  <a:gd name="connsiteY3" fmla="*/ 1393165 h 3099478"/>
                  <a:gd name="connsiteX4" fmla="*/ 698723 w 3294741"/>
                  <a:gd name="connsiteY4" fmla="*/ 2856138 h 3099478"/>
                  <a:gd name="connsiteX5" fmla="*/ 841827 w 3294741"/>
                  <a:gd name="connsiteY5" fmla="*/ 2856138 h 3099478"/>
                  <a:gd name="connsiteX6" fmla="*/ 841827 w 3294741"/>
                  <a:gd name="connsiteY6" fmla="*/ 3099478 h 3099478"/>
                  <a:gd name="connsiteX7" fmla="*/ 455383 w 3294741"/>
                  <a:gd name="connsiteY7" fmla="*/ 3099478 h 3099478"/>
                  <a:gd name="connsiteX8" fmla="*/ 698723 w 3294741"/>
                  <a:gd name="connsiteY8" fmla="*/ 722310 h 3099478"/>
                  <a:gd name="connsiteX9" fmla="*/ 1390787 w 3294741"/>
                  <a:gd name="connsiteY9" fmla="*/ 722310 h 3099478"/>
                  <a:gd name="connsiteX10" fmla="*/ 1379216 w 3294741"/>
                  <a:gd name="connsiteY10" fmla="*/ 837092 h 3099478"/>
                  <a:gd name="connsiteX11" fmla="*/ 837092 w 3294741"/>
                  <a:gd name="connsiteY11" fmla="*/ 1379216 h 3099478"/>
                  <a:gd name="connsiteX12" fmla="*/ 698723 w 3294741"/>
                  <a:gd name="connsiteY12" fmla="*/ 1393165 h 3099478"/>
                  <a:gd name="connsiteX13" fmla="*/ 1355218 w 3294741"/>
                  <a:gd name="connsiteY13" fmla="*/ 478970 h 3099478"/>
                  <a:gd name="connsiteX14" fmla="*/ 3294741 w 3294741"/>
                  <a:gd name="connsiteY14" fmla="*/ 478970 h 3099478"/>
                  <a:gd name="connsiteX15" fmla="*/ 3294741 w 3294741"/>
                  <a:gd name="connsiteY15" fmla="*/ 1525546 h 3099478"/>
                  <a:gd name="connsiteX16" fmla="*/ 3051401 w 3294741"/>
                  <a:gd name="connsiteY16" fmla="*/ 1525546 h 3099478"/>
                  <a:gd name="connsiteX17" fmla="*/ 3051401 w 3294741"/>
                  <a:gd name="connsiteY17" fmla="*/ 722310 h 3099478"/>
                  <a:gd name="connsiteX18" fmla="*/ 1390787 w 3294741"/>
                  <a:gd name="connsiteY18" fmla="*/ 722310 h 3099478"/>
                  <a:gd name="connsiteX19" fmla="*/ 1393370 w 3294741"/>
                  <a:gd name="connsiteY19" fmla="*/ 696685 h 3099478"/>
                  <a:gd name="connsiteX20" fmla="*/ 1379216 w 3294741"/>
                  <a:gd name="connsiteY20" fmla="*/ 556279 h 3099478"/>
                  <a:gd name="connsiteX21" fmla="*/ 696685 w 3294741"/>
                  <a:gd name="connsiteY21" fmla="*/ 0 h 3099478"/>
                  <a:gd name="connsiteX22" fmla="*/ 1338621 w 3294741"/>
                  <a:gd name="connsiteY22" fmla="*/ 425503 h 3099478"/>
                  <a:gd name="connsiteX23" fmla="*/ 1355218 w 3294741"/>
                  <a:gd name="connsiteY23" fmla="*/ 478970 h 3099478"/>
                  <a:gd name="connsiteX24" fmla="*/ 455383 w 3294741"/>
                  <a:gd name="connsiteY24" fmla="*/ 478970 h 3099478"/>
                  <a:gd name="connsiteX25" fmla="*/ 455383 w 3294741"/>
                  <a:gd name="connsiteY25" fmla="*/ 1347896 h 3099478"/>
                  <a:gd name="connsiteX26" fmla="*/ 425504 w 3294741"/>
                  <a:gd name="connsiteY26" fmla="*/ 1338621 h 3099478"/>
                  <a:gd name="connsiteX27" fmla="*/ 0 w 3294741"/>
                  <a:gd name="connsiteY27" fmla="*/ 696685 h 3099478"/>
                  <a:gd name="connsiteX28" fmla="*/ 696685 w 3294741"/>
                  <a:gd name="connsiteY28" fmla="*/ 0 h 3099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294741" h="3099478">
                    <a:moveTo>
                      <a:pt x="455383" y="1347896"/>
                    </a:moveTo>
                    <a:lnTo>
                      <a:pt x="556279" y="1379216"/>
                    </a:lnTo>
                    <a:cubicBezTo>
                      <a:pt x="601631" y="1388496"/>
                      <a:pt x="648589" y="1393370"/>
                      <a:pt x="696685" y="1393370"/>
                    </a:cubicBezTo>
                    <a:lnTo>
                      <a:pt x="698723" y="1393165"/>
                    </a:lnTo>
                    <a:lnTo>
                      <a:pt x="698723" y="2856138"/>
                    </a:lnTo>
                    <a:lnTo>
                      <a:pt x="841827" y="2856138"/>
                    </a:lnTo>
                    <a:lnTo>
                      <a:pt x="841827" y="3099478"/>
                    </a:lnTo>
                    <a:lnTo>
                      <a:pt x="455383" y="3099478"/>
                    </a:lnTo>
                    <a:close/>
                    <a:moveTo>
                      <a:pt x="698723" y="722310"/>
                    </a:moveTo>
                    <a:lnTo>
                      <a:pt x="1390787" y="722310"/>
                    </a:lnTo>
                    <a:lnTo>
                      <a:pt x="1379216" y="837092"/>
                    </a:lnTo>
                    <a:cubicBezTo>
                      <a:pt x="1323533" y="1109207"/>
                      <a:pt x="1109207" y="1323533"/>
                      <a:pt x="837092" y="1379216"/>
                    </a:cubicBezTo>
                    <a:lnTo>
                      <a:pt x="698723" y="1393165"/>
                    </a:lnTo>
                    <a:close/>
                    <a:moveTo>
                      <a:pt x="1355218" y="478970"/>
                    </a:moveTo>
                    <a:lnTo>
                      <a:pt x="3294741" y="478970"/>
                    </a:lnTo>
                    <a:lnTo>
                      <a:pt x="3294741" y="1525546"/>
                    </a:lnTo>
                    <a:lnTo>
                      <a:pt x="3051401" y="1525546"/>
                    </a:lnTo>
                    <a:lnTo>
                      <a:pt x="3051401" y="722310"/>
                    </a:lnTo>
                    <a:lnTo>
                      <a:pt x="1390787" y="722310"/>
                    </a:lnTo>
                    <a:lnTo>
                      <a:pt x="1393370" y="696685"/>
                    </a:lnTo>
                    <a:cubicBezTo>
                      <a:pt x="1393370" y="648589"/>
                      <a:pt x="1388496" y="601631"/>
                      <a:pt x="1379216" y="556279"/>
                    </a:cubicBezTo>
                    <a:close/>
                    <a:moveTo>
                      <a:pt x="696685" y="0"/>
                    </a:moveTo>
                    <a:cubicBezTo>
                      <a:pt x="985262" y="0"/>
                      <a:pt x="1232859" y="175453"/>
                      <a:pt x="1338621" y="425503"/>
                    </a:cubicBezTo>
                    <a:lnTo>
                      <a:pt x="1355218" y="478970"/>
                    </a:lnTo>
                    <a:lnTo>
                      <a:pt x="455383" y="478970"/>
                    </a:lnTo>
                    <a:lnTo>
                      <a:pt x="455383" y="1347896"/>
                    </a:lnTo>
                    <a:lnTo>
                      <a:pt x="425504" y="1338621"/>
                    </a:lnTo>
                    <a:cubicBezTo>
                      <a:pt x="175453" y="1232859"/>
                      <a:pt x="0" y="985262"/>
                      <a:pt x="0" y="696685"/>
                    </a:cubicBezTo>
                    <a:cubicBezTo>
                      <a:pt x="0" y="311916"/>
                      <a:pt x="311916" y="0"/>
                      <a:pt x="69668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4686515" y="4124325"/>
                <a:ext cx="1047534" cy="1471612"/>
              </a:xfrm>
              <a:custGeom>
                <a:avLst/>
                <a:gdLst>
                  <a:gd name="connsiteX0" fmla="*/ 0 w 1047534"/>
                  <a:gd name="connsiteY0" fmla="*/ 0 h 1471612"/>
                  <a:gd name="connsiteX1" fmla="*/ 333159 w 1047534"/>
                  <a:gd name="connsiteY1" fmla="*/ 0 h 1471612"/>
                  <a:gd name="connsiteX2" fmla="*/ 333159 w 1047534"/>
                  <a:gd name="connsiteY2" fmla="*/ 1314450 h 1471612"/>
                  <a:gd name="connsiteX3" fmla="*/ 1047534 w 1047534"/>
                  <a:gd name="connsiteY3" fmla="*/ 1314450 h 1471612"/>
                  <a:gd name="connsiteX4" fmla="*/ 1047534 w 1047534"/>
                  <a:gd name="connsiteY4" fmla="*/ 1471612 h 1471612"/>
                  <a:gd name="connsiteX5" fmla="*/ 333159 w 1047534"/>
                  <a:gd name="connsiteY5" fmla="*/ 1471612 h 1471612"/>
                  <a:gd name="connsiteX6" fmla="*/ 0 w 1047534"/>
                  <a:gd name="connsiteY6" fmla="*/ 1471612 h 1471612"/>
                  <a:gd name="connsiteX7" fmla="*/ 0 w 1047534"/>
                  <a:gd name="connsiteY7" fmla="*/ 1314450 h 1471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7534" h="1471612">
                    <a:moveTo>
                      <a:pt x="0" y="0"/>
                    </a:moveTo>
                    <a:lnTo>
                      <a:pt x="333159" y="0"/>
                    </a:lnTo>
                    <a:lnTo>
                      <a:pt x="333159" y="1314450"/>
                    </a:lnTo>
                    <a:lnTo>
                      <a:pt x="1047534" y="1314450"/>
                    </a:lnTo>
                    <a:lnTo>
                      <a:pt x="1047534" y="1471612"/>
                    </a:lnTo>
                    <a:lnTo>
                      <a:pt x="333159" y="1471612"/>
                    </a:lnTo>
                    <a:lnTo>
                      <a:pt x="0" y="1471612"/>
                    </a:lnTo>
                    <a:lnTo>
                      <a:pt x="0" y="13144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2547938" y="4124313"/>
                <a:ext cx="2000357" cy="1471624"/>
              </a:xfrm>
              <a:custGeom>
                <a:avLst/>
                <a:gdLst>
                  <a:gd name="connsiteX0" fmla="*/ 294845 w 2000357"/>
                  <a:gd name="connsiteY0" fmla="*/ 133362 h 1471624"/>
                  <a:gd name="connsiteX1" fmla="*/ 294845 w 2000357"/>
                  <a:gd name="connsiteY1" fmla="*/ 134265 h 1471624"/>
                  <a:gd name="connsiteX2" fmla="*/ 296884 w 2000357"/>
                  <a:gd name="connsiteY2" fmla="*/ 133362 h 1471624"/>
                  <a:gd name="connsiteX3" fmla="*/ 1404777 w 2000357"/>
                  <a:gd name="connsiteY3" fmla="*/ 0 h 1471624"/>
                  <a:gd name="connsiteX4" fmla="*/ 1412080 w 2000357"/>
                  <a:gd name="connsiteY4" fmla="*/ 3233 h 1471624"/>
                  <a:gd name="connsiteX5" fmla="*/ 1412080 w 2000357"/>
                  <a:gd name="connsiteY5" fmla="*/ 12 h 1471624"/>
                  <a:gd name="connsiteX6" fmla="*/ 2000357 w 2000357"/>
                  <a:gd name="connsiteY6" fmla="*/ 12 h 1471624"/>
                  <a:gd name="connsiteX7" fmla="*/ 2000357 w 2000357"/>
                  <a:gd name="connsiteY7" fmla="*/ 133362 h 1471624"/>
                  <a:gd name="connsiteX8" fmla="*/ 1827716 w 2000357"/>
                  <a:gd name="connsiteY8" fmla="*/ 133362 h 1471624"/>
                  <a:gd name="connsiteX9" fmla="*/ 1827716 w 2000357"/>
                  <a:gd name="connsiteY9" fmla="*/ 1338274 h 1471624"/>
                  <a:gd name="connsiteX10" fmla="*/ 1976653 w 2000357"/>
                  <a:gd name="connsiteY10" fmla="*/ 1338274 h 1471624"/>
                  <a:gd name="connsiteX11" fmla="*/ 1976653 w 2000357"/>
                  <a:gd name="connsiteY11" fmla="*/ 1471624 h 1471624"/>
                  <a:gd name="connsiteX12" fmla="*/ 1276134 w 2000357"/>
                  <a:gd name="connsiteY12" fmla="*/ 1471624 h 1471624"/>
                  <a:gd name="connsiteX13" fmla="*/ 1276134 w 2000357"/>
                  <a:gd name="connsiteY13" fmla="*/ 1338274 h 1471624"/>
                  <a:gd name="connsiteX14" fmla="*/ 1440924 w 2000357"/>
                  <a:gd name="connsiteY14" fmla="*/ 1338274 h 1471624"/>
                  <a:gd name="connsiteX15" fmla="*/ 1440924 w 2000357"/>
                  <a:gd name="connsiteY15" fmla="*/ 256455 h 1471624"/>
                  <a:gd name="connsiteX16" fmla="*/ 1076302 w 2000357"/>
                  <a:gd name="connsiteY16" fmla="*/ 1080018 h 1471624"/>
                  <a:gd name="connsiteX17" fmla="*/ 1080024 w 2000357"/>
                  <a:gd name="connsiteY17" fmla="*/ 1088423 h 1471624"/>
                  <a:gd name="connsiteX18" fmla="*/ 1070766 w 2000357"/>
                  <a:gd name="connsiteY18" fmla="*/ 1092523 h 1471624"/>
                  <a:gd name="connsiteX19" fmla="*/ 1004008 w 2000357"/>
                  <a:gd name="connsiteY19" fmla="*/ 1243308 h 1471624"/>
                  <a:gd name="connsiteX20" fmla="*/ 997744 w 2000357"/>
                  <a:gd name="connsiteY20" fmla="*/ 1240534 h 1471624"/>
                  <a:gd name="connsiteX21" fmla="*/ 997744 w 2000357"/>
                  <a:gd name="connsiteY21" fmla="*/ 1243308 h 1471624"/>
                  <a:gd name="connsiteX22" fmla="*/ 730315 w 2000357"/>
                  <a:gd name="connsiteY22" fmla="*/ 1243308 h 1471624"/>
                  <a:gd name="connsiteX23" fmla="*/ 725755 w 2000357"/>
                  <a:gd name="connsiteY23" fmla="*/ 1245328 h 1471624"/>
                  <a:gd name="connsiteX24" fmla="*/ 294845 w 2000357"/>
                  <a:gd name="connsiteY24" fmla="*/ 272392 h 1471624"/>
                  <a:gd name="connsiteX25" fmla="*/ 294845 w 2000357"/>
                  <a:gd name="connsiteY25" fmla="*/ 1338274 h 1471624"/>
                  <a:gd name="connsiteX26" fmla="*/ 509587 w 2000357"/>
                  <a:gd name="connsiteY26" fmla="*/ 1338274 h 1471624"/>
                  <a:gd name="connsiteX27" fmla="*/ 509587 w 2000357"/>
                  <a:gd name="connsiteY27" fmla="*/ 1471624 h 1471624"/>
                  <a:gd name="connsiteX28" fmla="*/ 0 w 2000357"/>
                  <a:gd name="connsiteY28" fmla="*/ 1471624 h 1471624"/>
                  <a:gd name="connsiteX29" fmla="*/ 0 w 2000357"/>
                  <a:gd name="connsiteY29" fmla="*/ 1338274 h 1471624"/>
                  <a:gd name="connsiteX30" fmla="*/ 178703 w 2000357"/>
                  <a:gd name="connsiteY30" fmla="*/ 1338274 h 1471624"/>
                  <a:gd name="connsiteX31" fmla="*/ 178703 w 2000357"/>
                  <a:gd name="connsiteY31" fmla="*/ 133362 h 1471624"/>
                  <a:gd name="connsiteX32" fmla="*/ 0 w 2000357"/>
                  <a:gd name="connsiteY32" fmla="*/ 133362 h 1471624"/>
                  <a:gd name="connsiteX33" fmla="*/ 0 w 2000357"/>
                  <a:gd name="connsiteY33" fmla="*/ 12 h 1471624"/>
                  <a:gd name="connsiteX34" fmla="*/ 597970 w 2000357"/>
                  <a:gd name="connsiteY34" fmla="*/ 12 h 1471624"/>
                  <a:gd name="connsiteX35" fmla="*/ 597971 w 2000357"/>
                  <a:gd name="connsiteY35" fmla="*/ 12 h 1471624"/>
                  <a:gd name="connsiteX36" fmla="*/ 597971 w 2000357"/>
                  <a:gd name="connsiteY36" fmla="*/ 12 h 1471624"/>
                  <a:gd name="connsiteX37" fmla="*/ 600076 w 2000357"/>
                  <a:gd name="connsiteY37" fmla="*/ 12 h 1471624"/>
                  <a:gd name="connsiteX38" fmla="*/ 600076 w 2000357"/>
                  <a:gd name="connsiteY38" fmla="*/ 4764 h 1471624"/>
                  <a:gd name="connsiteX39" fmla="*/ 1001444 w 2000357"/>
                  <a:gd name="connsiteY39" fmla="*/ 910999 h 1471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000357" h="1471624">
                    <a:moveTo>
                      <a:pt x="294845" y="133362"/>
                    </a:moveTo>
                    <a:lnTo>
                      <a:pt x="294845" y="134265"/>
                    </a:lnTo>
                    <a:lnTo>
                      <a:pt x="296884" y="133362"/>
                    </a:lnTo>
                    <a:close/>
                    <a:moveTo>
                      <a:pt x="1404777" y="0"/>
                    </a:moveTo>
                    <a:lnTo>
                      <a:pt x="1412080" y="3233"/>
                    </a:lnTo>
                    <a:lnTo>
                      <a:pt x="1412080" y="12"/>
                    </a:lnTo>
                    <a:lnTo>
                      <a:pt x="2000357" y="12"/>
                    </a:lnTo>
                    <a:lnTo>
                      <a:pt x="2000357" y="133362"/>
                    </a:lnTo>
                    <a:lnTo>
                      <a:pt x="1827716" y="133362"/>
                    </a:lnTo>
                    <a:lnTo>
                      <a:pt x="1827716" y="1338274"/>
                    </a:lnTo>
                    <a:lnTo>
                      <a:pt x="1976653" y="1338274"/>
                    </a:lnTo>
                    <a:lnTo>
                      <a:pt x="1976653" y="1471624"/>
                    </a:lnTo>
                    <a:lnTo>
                      <a:pt x="1276134" y="1471624"/>
                    </a:lnTo>
                    <a:lnTo>
                      <a:pt x="1276134" y="1338274"/>
                    </a:lnTo>
                    <a:lnTo>
                      <a:pt x="1440924" y="1338274"/>
                    </a:lnTo>
                    <a:lnTo>
                      <a:pt x="1440924" y="256455"/>
                    </a:lnTo>
                    <a:lnTo>
                      <a:pt x="1076302" y="1080018"/>
                    </a:lnTo>
                    <a:lnTo>
                      <a:pt x="1080024" y="1088423"/>
                    </a:lnTo>
                    <a:lnTo>
                      <a:pt x="1070766" y="1092523"/>
                    </a:lnTo>
                    <a:lnTo>
                      <a:pt x="1004008" y="1243308"/>
                    </a:lnTo>
                    <a:lnTo>
                      <a:pt x="997744" y="1240534"/>
                    </a:lnTo>
                    <a:lnTo>
                      <a:pt x="997744" y="1243308"/>
                    </a:lnTo>
                    <a:lnTo>
                      <a:pt x="730315" y="1243308"/>
                    </a:lnTo>
                    <a:lnTo>
                      <a:pt x="725755" y="1245328"/>
                    </a:lnTo>
                    <a:lnTo>
                      <a:pt x="294845" y="272392"/>
                    </a:lnTo>
                    <a:lnTo>
                      <a:pt x="294845" y="1338274"/>
                    </a:lnTo>
                    <a:lnTo>
                      <a:pt x="509587" y="1338274"/>
                    </a:lnTo>
                    <a:lnTo>
                      <a:pt x="509587" y="1471624"/>
                    </a:lnTo>
                    <a:lnTo>
                      <a:pt x="0" y="1471624"/>
                    </a:lnTo>
                    <a:lnTo>
                      <a:pt x="0" y="1338274"/>
                    </a:lnTo>
                    <a:lnTo>
                      <a:pt x="178703" y="1338274"/>
                    </a:lnTo>
                    <a:lnTo>
                      <a:pt x="178703" y="133362"/>
                    </a:lnTo>
                    <a:lnTo>
                      <a:pt x="0" y="133362"/>
                    </a:lnTo>
                    <a:lnTo>
                      <a:pt x="0" y="12"/>
                    </a:lnTo>
                    <a:lnTo>
                      <a:pt x="597970" y="12"/>
                    </a:lnTo>
                    <a:lnTo>
                      <a:pt x="597971" y="12"/>
                    </a:lnTo>
                    <a:lnTo>
                      <a:pt x="597971" y="12"/>
                    </a:lnTo>
                    <a:lnTo>
                      <a:pt x="600076" y="12"/>
                    </a:lnTo>
                    <a:lnTo>
                      <a:pt x="600076" y="4764"/>
                    </a:lnTo>
                    <a:lnTo>
                      <a:pt x="1001444" y="91099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Freeform 14"/>
              <p:cNvSpPr/>
              <p:nvPr/>
            </p:nvSpPr>
            <p:spPr>
              <a:xfrm rot="7095261" flipV="1">
                <a:off x="5388791" y="4115535"/>
                <a:ext cx="1748988" cy="1444387"/>
              </a:xfrm>
              <a:custGeom>
                <a:avLst/>
                <a:gdLst>
                  <a:gd name="connsiteX0" fmla="*/ 331796 w 1748988"/>
                  <a:gd name="connsiteY0" fmla="*/ 521772 h 1444387"/>
                  <a:gd name="connsiteX1" fmla="*/ 864570 w 1748988"/>
                  <a:gd name="connsiteY1" fmla="*/ 808093 h 1444387"/>
                  <a:gd name="connsiteX2" fmla="*/ 774448 w 1748988"/>
                  <a:gd name="connsiteY2" fmla="*/ 975787 h 1444387"/>
                  <a:gd name="connsiteX3" fmla="*/ 755494 w 1748988"/>
                  <a:gd name="connsiteY3" fmla="*/ 990931 h 1444387"/>
                  <a:gd name="connsiteX4" fmla="*/ 530100 w 1748988"/>
                  <a:gd name="connsiteY4" fmla="*/ 1064128 h 1444387"/>
                  <a:gd name="connsiteX5" fmla="*/ 472451 w 1748988"/>
                  <a:gd name="connsiteY5" fmla="*/ 1058675 h 1444387"/>
                  <a:gd name="connsiteX6" fmla="*/ 471159 w 1748988"/>
                  <a:gd name="connsiteY6" fmla="*/ 1058429 h 1444387"/>
                  <a:gd name="connsiteX7" fmla="*/ 402040 w 1748988"/>
                  <a:gd name="connsiteY7" fmla="*/ 1029906 h 1444387"/>
                  <a:gd name="connsiteX8" fmla="*/ 289398 w 1748988"/>
                  <a:gd name="connsiteY8" fmla="*/ 936017 h 1444387"/>
                  <a:gd name="connsiteX9" fmla="*/ 279413 w 1748988"/>
                  <a:gd name="connsiteY9" fmla="*/ 920610 h 1444387"/>
                  <a:gd name="connsiteX10" fmla="*/ 259135 w 1748988"/>
                  <a:gd name="connsiteY10" fmla="*/ 847850 h 1444387"/>
                  <a:gd name="connsiteX11" fmla="*/ 251717 w 1748988"/>
                  <a:gd name="connsiteY11" fmla="*/ 765290 h 1444387"/>
                  <a:gd name="connsiteX12" fmla="*/ 268194 w 1748988"/>
                  <a:gd name="connsiteY12" fmla="*/ 643305 h 1444387"/>
                  <a:gd name="connsiteX13" fmla="*/ 271562 w 1748988"/>
                  <a:gd name="connsiteY13" fmla="*/ 633853 h 1444387"/>
                  <a:gd name="connsiteX14" fmla="*/ 452701 w 1748988"/>
                  <a:gd name="connsiteY14" fmla="*/ 0 h 1444387"/>
                  <a:gd name="connsiteX15" fmla="*/ 365851 w 1748988"/>
                  <a:gd name="connsiteY15" fmla="*/ 161607 h 1444387"/>
                  <a:gd name="connsiteX16" fmla="*/ 88547 w 1748988"/>
                  <a:gd name="connsiteY16" fmla="*/ 677601 h 1444387"/>
                  <a:gd name="connsiteX17" fmla="*/ 201390 w 1748988"/>
                  <a:gd name="connsiteY17" fmla="*/ 1403267 h 1444387"/>
                  <a:gd name="connsiteX18" fmla="*/ 868841 w 1748988"/>
                  <a:gd name="connsiteY18" fmla="*/ 1096945 h 1444387"/>
                  <a:gd name="connsiteX19" fmla="*/ 988330 w 1748988"/>
                  <a:gd name="connsiteY19" fmla="*/ 874605 h 1444387"/>
                  <a:gd name="connsiteX20" fmla="*/ 1386861 w 1748988"/>
                  <a:gd name="connsiteY20" fmla="*/ 1088782 h 1444387"/>
                  <a:gd name="connsiteX21" fmla="*/ 1267372 w 1748988"/>
                  <a:gd name="connsiteY21" fmla="*/ 1311122 h 1444387"/>
                  <a:gd name="connsiteX22" fmla="*/ 1384834 w 1748988"/>
                  <a:gd name="connsiteY22" fmla="*/ 1374248 h 1444387"/>
                  <a:gd name="connsiteX23" fmla="*/ 1504323 w 1748988"/>
                  <a:gd name="connsiteY23" fmla="*/ 1151908 h 1444387"/>
                  <a:gd name="connsiteX24" fmla="*/ 1662036 w 1748988"/>
                  <a:gd name="connsiteY24" fmla="*/ 858443 h 1444387"/>
                  <a:gd name="connsiteX25" fmla="*/ 1748988 w 1748988"/>
                  <a:gd name="connsiteY25" fmla="*/ 696647 h 1444387"/>
                  <a:gd name="connsiteX26" fmla="*/ 1631526 w 1748988"/>
                  <a:gd name="connsiteY26" fmla="*/ 633521 h 1444387"/>
                  <a:gd name="connsiteX27" fmla="*/ 1544574 w 1748988"/>
                  <a:gd name="connsiteY27" fmla="*/ 795317 h 1444387"/>
                  <a:gd name="connsiteX28" fmla="*/ 1146043 w 1748988"/>
                  <a:gd name="connsiteY28" fmla="*/ 581140 h 1444387"/>
                  <a:gd name="connsiteX29" fmla="*/ 1146145 w 1748988"/>
                  <a:gd name="connsiteY29" fmla="*/ 580950 h 1444387"/>
                  <a:gd name="connsiteX30" fmla="*/ 1022384 w 1748988"/>
                  <a:gd name="connsiteY30" fmla="*/ 514439 h 1444387"/>
                  <a:gd name="connsiteX31" fmla="*/ 1022283 w 1748988"/>
                  <a:gd name="connsiteY31" fmla="*/ 514629 h 1444387"/>
                  <a:gd name="connsiteX32" fmla="*/ 489509 w 1748988"/>
                  <a:gd name="connsiteY32" fmla="*/ 228307 h 1444387"/>
                  <a:gd name="connsiteX33" fmla="*/ 489611 w 1748988"/>
                  <a:gd name="connsiteY33" fmla="*/ 228118 h 1444387"/>
                  <a:gd name="connsiteX34" fmla="*/ 483313 w 1748988"/>
                  <a:gd name="connsiteY34" fmla="*/ 224733 h 1444387"/>
                  <a:gd name="connsiteX35" fmla="*/ 570163 w 1748988"/>
                  <a:gd name="connsiteY35" fmla="*/ 63126 h 1444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748988" h="1444387">
                    <a:moveTo>
                      <a:pt x="331796" y="521772"/>
                    </a:moveTo>
                    <a:lnTo>
                      <a:pt x="864570" y="808093"/>
                    </a:lnTo>
                    <a:lnTo>
                      <a:pt x="774448" y="975787"/>
                    </a:lnTo>
                    <a:lnTo>
                      <a:pt x="755494" y="990931"/>
                    </a:lnTo>
                    <a:cubicBezTo>
                      <a:pt x="685201" y="1037442"/>
                      <a:pt x="605389" y="1062880"/>
                      <a:pt x="530100" y="1064128"/>
                    </a:cubicBezTo>
                    <a:lnTo>
                      <a:pt x="472451" y="1058675"/>
                    </a:lnTo>
                    <a:lnTo>
                      <a:pt x="471159" y="1058429"/>
                    </a:lnTo>
                    <a:cubicBezTo>
                      <a:pt x="447637" y="1051441"/>
                      <a:pt x="424485" y="1041969"/>
                      <a:pt x="402040" y="1029906"/>
                    </a:cubicBezTo>
                    <a:cubicBezTo>
                      <a:pt x="357151" y="1005782"/>
                      <a:pt x="319339" y="973585"/>
                      <a:pt x="289398" y="936017"/>
                    </a:cubicBezTo>
                    <a:lnTo>
                      <a:pt x="279413" y="920610"/>
                    </a:lnTo>
                    <a:lnTo>
                      <a:pt x="259135" y="847850"/>
                    </a:lnTo>
                    <a:cubicBezTo>
                      <a:pt x="254254" y="821071"/>
                      <a:pt x="251717" y="793386"/>
                      <a:pt x="251717" y="765290"/>
                    </a:cubicBezTo>
                    <a:cubicBezTo>
                      <a:pt x="251717" y="723146"/>
                      <a:pt x="257424" y="681925"/>
                      <a:pt x="268194" y="643305"/>
                    </a:cubicBezTo>
                    <a:lnTo>
                      <a:pt x="271562" y="633853"/>
                    </a:lnTo>
                    <a:close/>
                    <a:moveTo>
                      <a:pt x="452701" y="0"/>
                    </a:moveTo>
                    <a:lnTo>
                      <a:pt x="365851" y="161607"/>
                    </a:lnTo>
                    <a:lnTo>
                      <a:pt x="88547" y="677601"/>
                    </a:lnTo>
                    <a:cubicBezTo>
                      <a:pt x="-64604" y="962577"/>
                      <a:pt x="-14082" y="1287469"/>
                      <a:pt x="201390" y="1403267"/>
                    </a:cubicBezTo>
                    <a:cubicBezTo>
                      <a:pt x="416862" y="1519066"/>
                      <a:pt x="715690" y="1381921"/>
                      <a:pt x="868841" y="1096945"/>
                    </a:cubicBezTo>
                    <a:lnTo>
                      <a:pt x="988330" y="874605"/>
                    </a:lnTo>
                    <a:lnTo>
                      <a:pt x="1386861" y="1088782"/>
                    </a:lnTo>
                    <a:lnTo>
                      <a:pt x="1267372" y="1311122"/>
                    </a:lnTo>
                    <a:lnTo>
                      <a:pt x="1384834" y="1374248"/>
                    </a:lnTo>
                    <a:lnTo>
                      <a:pt x="1504323" y="1151908"/>
                    </a:lnTo>
                    <a:lnTo>
                      <a:pt x="1662036" y="858443"/>
                    </a:lnTo>
                    <a:lnTo>
                      <a:pt x="1748988" y="696647"/>
                    </a:lnTo>
                    <a:lnTo>
                      <a:pt x="1631526" y="633521"/>
                    </a:lnTo>
                    <a:lnTo>
                      <a:pt x="1544574" y="795317"/>
                    </a:lnTo>
                    <a:lnTo>
                      <a:pt x="1146043" y="581140"/>
                    </a:lnTo>
                    <a:lnTo>
                      <a:pt x="1146145" y="580950"/>
                    </a:lnTo>
                    <a:lnTo>
                      <a:pt x="1022384" y="514439"/>
                    </a:lnTo>
                    <a:lnTo>
                      <a:pt x="1022283" y="514629"/>
                    </a:lnTo>
                    <a:lnTo>
                      <a:pt x="489509" y="228307"/>
                    </a:lnTo>
                    <a:lnTo>
                      <a:pt x="489611" y="228118"/>
                    </a:lnTo>
                    <a:lnTo>
                      <a:pt x="483313" y="224733"/>
                    </a:lnTo>
                    <a:lnTo>
                      <a:pt x="570163" y="6312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6899519" y="4127476"/>
                <a:ext cx="1572968" cy="1468461"/>
              </a:xfrm>
              <a:custGeom>
                <a:avLst/>
                <a:gdLst>
                  <a:gd name="connsiteX0" fmla="*/ 653157 w 1572968"/>
                  <a:gd name="connsiteY0" fmla="*/ 414780 h 1468461"/>
                  <a:gd name="connsiteX1" fmla="*/ 455385 w 1572968"/>
                  <a:gd name="connsiteY1" fmla="*/ 900136 h 1468461"/>
                  <a:gd name="connsiteX2" fmla="*/ 859015 w 1572968"/>
                  <a:gd name="connsiteY2" fmla="*/ 900136 h 1468461"/>
                  <a:gd name="connsiteX3" fmla="*/ 679204 w 1572968"/>
                  <a:gd name="connsiteY3" fmla="*/ 0 h 1468461"/>
                  <a:gd name="connsiteX4" fmla="*/ 885579 w 1572968"/>
                  <a:gd name="connsiteY4" fmla="*/ 0 h 1468461"/>
                  <a:gd name="connsiteX5" fmla="*/ 885579 w 1572968"/>
                  <a:gd name="connsiteY5" fmla="*/ 3928 h 1468461"/>
                  <a:gd name="connsiteX6" fmla="*/ 889513 w 1572968"/>
                  <a:gd name="connsiteY6" fmla="*/ 2259 h 1468461"/>
                  <a:gd name="connsiteX7" fmla="*/ 1454825 w 1572968"/>
                  <a:gd name="connsiteY7" fmla="*/ 1335111 h 1468461"/>
                  <a:gd name="connsiteX8" fmla="*/ 1572968 w 1572968"/>
                  <a:gd name="connsiteY8" fmla="*/ 1335111 h 1468461"/>
                  <a:gd name="connsiteX9" fmla="*/ 1572968 w 1572968"/>
                  <a:gd name="connsiteY9" fmla="*/ 1468461 h 1468461"/>
                  <a:gd name="connsiteX10" fmla="*/ 928816 w 1572968"/>
                  <a:gd name="connsiteY10" fmla="*/ 1468461 h 1468461"/>
                  <a:gd name="connsiteX11" fmla="*/ 928816 w 1572968"/>
                  <a:gd name="connsiteY11" fmla="*/ 1335111 h 1468461"/>
                  <a:gd name="connsiteX12" fmla="*/ 1043504 w 1572968"/>
                  <a:gd name="connsiteY12" fmla="*/ 1335111 h 1468461"/>
                  <a:gd name="connsiteX13" fmla="*/ 915574 w 1572968"/>
                  <a:gd name="connsiteY13" fmla="*/ 1033486 h 1468461"/>
                  <a:gd name="connsiteX14" fmla="*/ 401048 w 1572968"/>
                  <a:gd name="connsiteY14" fmla="*/ 1033486 h 1468461"/>
                  <a:gd name="connsiteX15" fmla="*/ 278143 w 1572968"/>
                  <a:gd name="connsiteY15" fmla="*/ 1335111 h 1468461"/>
                  <a:gd name="connsiteX16" fmla="*/ 425420 w 1572968"/>
                  <a:gd name="connsiteY16" fmla="*/ 1335111 h 1468461"/>
                  <a:gd name="connsiteX17" fmla="*/ 425420 w 1572968"/>
                  <a:gd name="connsiteY17" fmla="*/ 1468461 h 1468461"/>
                  <a:gd name="connsiteX18" fmla="*/ 0 w 1572968"/>
                  <a:gd name="connsiteY18" fmla="*/ 1468461 h 1468461"/>
                  <a:gd name="connsiteX19" fmla="*/ 0 w 1572968"/>
                  <a:gd name="connsiteY19" fmla="*/ 1335111 h 1468461"/>
                  <a:gd name="connsiteX20" fmla="*/ 134148 w 1572968"/>
                  <a:gd name="connsiteY20" fmla="*/ 1335111 h 1468461"/>
                  <a:gd name="connsiteX21" fmla="*/ 677718 w 1572968"/>
                  <a:gd name="connsiteY21" fmla="*/ 1119 h 1468461"/>
                  <a:gd name="connsiteX22" fmla="*/ 679204 w 1572968"/>
                  <a:gd name="connsiteY22" fmla="*/ 1725 h 1468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72968" h="1468461">
                    <a:moveTo>
                      <a:pt x="653157" y="414780"/>
                    </a:moveTo>
                    <a:lnTo>
                      <a:pt x="455385" y="900136"/>
                    </a:lnTo>
                    <a:lnTo>
                      <a:pt x="859015" y="900136"/>
                    </a:lnTo>
                    <a:close/>
                    <a:moveTo>
                      <a:pt x="679204" y="0"/>
                    </a:moveTo>
                    <a:lnTo>
                      <a:pt x="885579" y="0"/>
                    </a:lnTo>
                    <a:lnTo>
                      <a:pt x="885579" y="3928"/>
                    </a:lnTo>
                    <a:lnTo>
                      <a:pt x="889513" y="2259"/>
                    </a:lnTo>
                    <a:lnTo>
                      <a:pt x="1454825" y="1335111"/>
                    </a:lnTo>
                    <a:lnTo>
                      <a:pt x="1572968" y="1335111"/>
                    </a:lnTo>
                    <a:lnTo>
                      <a:pt x="1572968" y="1468461"/>
                    </a:lnTo>
                    <a:lnTo>
                      <a:pt x="928816" y="1468461"/>
                    </a:lnTo>
                    <a:lnTo>
                      <a:pt x="928816" y="1335111"/>
                    </a:lnTo>
                    <a:lnTo>
                      <a:pt x="1043504" y="1335111"/>
                    </a:lnTo>
                    <a:lnTo>
                      <a:pt x="915574" y="1033486"/>
                    </a:lnTo>
                    <a:lnTo>
                      <a:pt x="401048" y="1033486"/>
                    </a:lnTo>
                    <a:lnTo>
                      <a:pt x="278143" y="1335111"/>
                    </a:lnTo>
                    <a:lnTo>
                      <a:pt x="425420" y="1335111"/>
                    </a:lnTo>
                    <a:lnTo>
                      <a:pt x="425420" y="1468461"/>
                    </a:lnTo>
                    <a:lnTo>
                      <a:pt x="0" y="1468461"/>
                    </a:lnTo>
                    <a:lnTo>
                      <a:pt x="0" y="1335111"/>
                    </a:lnTo>
                    <a:lnTo>
                      <a:pt x="134148" y="1335111"/>
                    </a:lnTo>
                    <a:lnTo>
                      <a:pt x="677718" y="1119"/>
                    </a:lnTo>
                    <a:lnTo>
                      <a:pt x="679204" y="17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537" b="96189" l="977" r="98926">
                          <a14:foregroundMark x1="46094" y1="30309" x2="46094" y2="30309"/>
                          <a14:foregroundMark x1="65430" y1="24682" x2="65430" y2="246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2791" y="2072152"/>
              <a:ext cx="1189753" cy="640190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 userDrawn="1"/>
        </p:nvSpPr>
        <p:spPr>
          <a:xfrm>
            <a:off x="7885985" y="601841"/>
            <a:ext cx="80182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Learning</a:t>
            </a:r>
          </a:p>
        </p:txBody>
      </p:sp>
      <p:sp>
        <p:nvSpPr>
          <p:cNvPr id="34" name="Rectangle 33"/>
          <p:cNvSpPr/>
          <p:nvPr userDrawn="1"/>
        </p:nvSpPr>
        <p:spPr>
          <a:xfrm>
            <a:off x="7885985" y="735365"/>
            <a:ext cx="118013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Pattern Analysis laboratory</a:t>
            </a:r>
            <a:endParaRPr lang="ko-KR" alt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4"/>
          </p:nvPr>
        </p:nvSpPr>
        <p:spPr>
          <a:xfrm>
            <a:off x="130629" y="6547099"/>
            <a:ext cx="5045529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algn="l"/>
            <a:r>
              <a:rPr lang="en-US" altLang="ko-KR" dirty="0"/>
              <a:t>Copyright 2016.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7912801" y="658179"/>
            <a:ext cx="0" cy="20809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 userDrawn="1"/>
        </p:nvSpPr>
        <p:spPr>
          <a:xfrm>
            <a:off x="7768479" y="5732"/>
            <a:ext cx="1314450" cy="920031"/>
          </a:xfrm>
          <a:prstGeom prst="rect">
            <a:avLst/>
          </a:prstGeom>
          <a:solidFill>
            <a:srgbClr val="0B3162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5691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Pr>
        <a:solidFill>
          <a:srgbClr val="0B31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7320" y="2816643"/>
            <a:ext cx="7886700" cy="1971923"/>
          </a:xfrm>
        </p:spPr>
        <p:txBody>
          <a:bodyPr anchor="t"/>
          <a:lstStyle>
            <a:lvl1pPr>
              <a:defRPr sz="6000" baseline="0">
                <a:solidFill>
                  <a:schemeClr val="bg1"/>
                </a:solidFill>
                <a:latin typeface="+mn-lt"/>
                <a:ea typeface="서울남산체 M" panose="02020603020101020101" pitchFamily="18" charset="-127"/>
              </a:defRPr>
            </a:lvl1pPr>
          </a:lstStyle>
          <a:p>
            <a:r>
              <a:rPr lang="en-US" dirty="0"/>
              <a:t>Chapter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5341" y="2221831"/>
            <a:ext cx="3763628" cy="489283"/>
          </a:xfrm>
        </p:spPr>
        <p:txBody>
          <a:bodyPr anchor="b"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+mj-lt"/>
                <a:ea typeface="서울남산체 L" panose="02020603020101020101" pitchFamily="18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dirty="0"/>
              <a:t>Chapter number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03961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376D1-8A93-45F8-ACEA-6237A994BD59}" type="datetime1">
              <a:rPr lang="ko-KR" altLang="en-US" smtClean="0"/>
              <a:t>2019-08-14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Copyright  2015 Perception and Interlligence Lab., Seoul National University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3074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45262-D847-4053-973A-3CA61F6EF397}" type="datetime1">
              <a:rPr lang="ko-KR" altLang="en-US" smtClean="0"/>
              <a:t>2019-08-14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Copyright  2015 Perception and Interlligence Lab., Seoul National University</a:t>
            </a: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5041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321E-80CB-4BC9-9C59-F188D686D85B}" type="datetime1">
              <a:rPr lang="ko-KR" altLang="en-US" smtClean="0"/>
              <a:t>2019-08-14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Copyright  2015 Perception and Interlligence Lab., Seoul National University</a:t>
            </a: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653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E3B93-CD5C-49CE-97E1-E55B5CC5F300}" type="datetime1">
              <a:rPr lang="ko-KR" altLang="en-US" smtClean="0"/>
              <a:t>2019-08-14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Copyright  2015 Perception and Interlligence Lab., Seoul National University</a:t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7100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549F7-1BD7-4C74-AC40-9C575F64793F}" type="datetime1">
              <a:rPr lang="ko-KR" altLang="en-US" smtClean="0"/>
              <a:t>2019-08-14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Copyright  2015 Perception and Interlligence Lab., Seoul National University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3066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43BD-B562-47B5-9C92-F1DC712E45D4}" type="datetime1">
              <a:rPr lang="ko-KR" altLang="en-US" smtClean="0"/>
              <a:t>2019-08-14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Copyright  2015 Perception and Interlligence Lab., Seoul National University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231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9B219-7F63-4386-880D-E03BCBCDC7B3}" type="datetime1">
              <a:rPr lang="ko-KR" altLang="en-US" smtClean="0"/>
              <a:t>2019-08-14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/>
              <a:t>Copyright  2015 Perception and Interlligence Lab., Seoul National University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DA972-6BB9-4548-9A10-32F29043A8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263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부제목 1">
            <a:extLst>
              <a:ext uri="{FF2B5EF4-FFF2-40B4-BE49-F238E27FC236}">
                <a16:creationId xmlns:a16="http://schemas.microsoft.com/office/drawing/2014/main" id="{D837F7FA-3F57-4E10-9AF0-40695AE200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err="1"/>
              <a:t>Marinee</a:t>
            </a:r>
            <a:r>
              <a:rPr lang="en-US" altLang="ko-KR" dirty="0"/>
              <a:t>(</a:t>
            </a:r>
            <a:r>
              <a:rPr lang="ko-KR" altLang="en-US" dirty="0"/>
              <a:t>김준우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6914F9C9-864E-49D1-B4EE-CC90CB25B8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너의 얼굴은</a:t>
            </a:r>
            <a:br>
              <a:rPr lang="en-US" altLang="ko-KR" dirty="0"/>
            </a:br>
            <a:r>
              <a:rPr lang="ko-KR" altLang="en-US" sz="2400" dirty="0"/>
              <a:t>사람의 얼굴을 특정 동물종으로 표현하는 알고리즘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2924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30BB8C0C-BDD7-EB43-934E-A7CA4C26D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996A43ED-4E05-9249-AE2C-D2BBAAC1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Our Method(GANs)</a:t>
            </a:r>
            <a:endParaRPr kumimoji="1"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B80C8E-AFA1-844F-9A29-D909E85B0E5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/>
              <a:t>Copyright 2016. @ Machine Learning &amp; Pattern Analysis lab., Dankook Uni., all rights reserved.</a:t>
            </a:r>
            <a:endParaRPr lang="ko-KR" altLang="en-US" dirty="0"/>
          </a:p>
        </p:txBody>
      </p:sp>
      <p:pic>
        <p:nvPicPr>
          <p:cNvPr id="5122" name="Picture 2" descr="GANì ëí ì´ë¯¸ì§ ê²ìê²°ê³¼">
            <a:extLst>
              <a:ext uri="{FF2B5EF4-FFF2-40B4-BE49-F238E27FC236}">
                <a16:creationId xmlns:a16="http://schemas.microsoft.com/office/drawing/2014/main" id="{C17A81F2-6A6A-41E6-9E9B-027F8684B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113" y="1668504"/>
            <a:ext cx="651510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ACCD8C-4288-4086-AD59-C114A9CDE7C4}"/>
              </a:ext>
            </a:extLst>
          </p:cNvPr>
          <p:cNvSpPr txBox="1"/>
          <p:nvPr/>
        </p:nvSpPr>
        <p:spPr>
          <a:xfrm>
            <a:off x="646125" y="1483838"/>
            <a:ext cx="401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Architecture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933A0A-5B51-4DA9-8486-C3B53EED5DDA}"/>
              </a:ext>
            </a:extLst>
          </p:cNvPr>
          <p:cNvSpPr txBox="1"/>
          <p:nvPr/>
        </p:nvSpPr>
        <p:spPr>
          <a:xfrm>
            <a:off x="646124" y="4635499"/>
            <a:ext cx="80888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Minimax problem</a:t>
            </a:r>
            <a:r>
              <a:rPr lang="ko-KR" altLang="en-US" dirty="0"/>
              <a:t>으로 전환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논문에서는 생성자가 만들어내는 데이터분포와 실제 데이터의 분포가 일치하게 되는 것이 위 문제의 유일한 </a:t>
            </a:r>
            <a:r>
              <a:rPr lang="en-US" altLang="ko-KR" dirty="0"/>
              <a:t>global optimum</a:t>
            </a:r>
            <a:r>
              <a:rPr lang="ko-KR" altLang="en-US" dirty="0"/>
              <a:t>임이 증명되어 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393DDB-6028-474E-A73C-DCDCC4FAA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388" y="5113362"/>
            <a:ext cx="6745223" cy="52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18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C77A5C1E-8785-F54D-9F56-F6507F9FC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ko-KR" dirty="0"/>
              <a:t>GANs</a:t>
            </a:r>
            <a:r>
              <a:rPr kumimoji="1" lang="ko-KR" altLang="en-US" dirty="0"/>
              <a:t>의 놀라운 발전 </a:t>
            </a:r>
            <a:r>
              <a:rPr kumimoji="1" lang="en-US" altLang="ko-KR" dirty="0"/>
              <a:t>: </a:t>
            </a:r>
            <a:r>
              <a:rPr kumimoji="1" lang="ko-KR" altLang="en-US" dirty="0"/>
              <a:t>데이터 도메인 사이의 관계를 재해석하는 것으로 얼마든지 새로운 </a:t>
            </a:r>
            <a:r>
              <a:rPr kumimoji="1" lang="en-US" altLang="ko-KR" dirty="0"/>
              <a:t>task</a:t>
            </a:r>
            <a:r>
              <a:rPr kumimoji="1" lang="ko-KR" altLang="en-US" dirty="0"/>
              <a:t>를 수행할 수 있다</a:t>
            </a:r>
            <a:r>
              <a:rPr kumimoji="1" lang="en-US" altLang="ko-KR" dirty="0"/>
              <a:t>.</a:t>
            </a:r>
          </a:p>
          <a:p>
            <a:pPr marL="0" indent="0">
              <a:buNone/>
            </a:pPr>
            <a:endParaRPr kumimoji="1" lang="en-US" altLang="ko-KR" dirty="0"/>
          </a:p>
          <a:p>
            <a:pPr marL="0" indent="0">
              <a:buNone/>
            </a:pPr>
            <a:r>
              <a:rPr kumimoji="1" lang="ko-KR" altLang="en-US" dirty="0"/>
              <a:t>예를 들어</a:t>
            </a:r>
            <a:r>
              <a:rPr kumimoji="1" lang="en-US" altLang="ko-KR" dirty="0"/>
              <a:t>,</a:t>
            </a:r>
            <a:endParaRPr kumimoji="1"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30BB8C0C-BDD7-EB43-934E-A7CA4C26D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996A43ED-4E05-9249-AE2C-D2BBAAC1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Our Method(GANs)</a:t>
            </a:r>
            <a:endParaRPr kumimoji="1"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B80C8E-AFA1-844F-9A29-D909E85B0E5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/>
              <a:t>Copyright 2016. @ Machine Learning &amp; Pattern Analysis lab., Dankook Uni., all rights reserved.</a:t>
            </a:r>
            <a:endParaRPr lang="ko-KR" altLang="en-US" dirty="0"/>
          </a:p>
        </p:txBody>
      </p:sp>
      <p:pic>
        <p:nvPicPr>
          <p:cNvPr id="6146" name="Picture 2" descr="pix2pixì ëí ì´ë¯¸ì§ ê²ìê²°ê³¼">
            <a:extLst>
              <a:ext uri="{FF2B5EF4-FFF2-40B4-BE49-F238E27FC236}">
                <a16:creationId xmlns:a16="http://schemas.microsoft.com/office/drawing/2014/main" id="{7F3523EA-2D8A-44DF-BCE9-AC913A8B7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07" y="3677024"/>
            <a:ext cx="4626571" cy="179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verybody dance ganì ëí ì´ë¯¸ì§ ê²ìê²°ê³¼">
            <a:extLst>
              <a:ext uri="{FF2B5EF4-FFF2-40B4-BE49-F238E27FC236}">
                <a16:creationId xmlns:a16="http://schemas.microsoft.com/office/drawing/2014/main" id="{0209E204-B523-434D-9561-586715BD1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27" y="3946018"/>
            <a:ext cx="3332962" cy="153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688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C77A5C1E-8785-F54D-9F56-F6507F9FC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ko-KR" altLang="en-US" dirty="0"/>
              <a:t>그럼 </a:t>
            </a:r>
            <a:r>
              <a:rPr kumimoji="1" lang="en-US" altLang="ko-KR" dirty="0" err="1"/>
              <a:t>CycleGAN</a:t>
            </a:r>
            <a:r>
              <a:rPr kumimoji="1" lang="ko-KR" altLang="en-US" dirty="0"/>
              <a:t>은 어떤 </a:t>
            </a:r>
            <a:r>
              <a:rPr kumimoji="1" lang="en-US" altLang="ko-KR" dirty="0"/>
              <a:t>task</a:t>
            </a:r>
            <a:r>
              <a:rPr kumimoji="1" lang="ko-KR" altLang="en-US" dirty="0"/>
              <a:t>를 수행할까</a:t>
            </a:r>
            <a:r>
              <a:rPr kumimoji="1" lang="en-US" altLang="ko-KR" dirty="0"/>
              <a:t>?</a:t>
            </a:r>
          </a:p>
          <a:p>
            <a:pPr marL="0" indent="0">
              <a:buNone/>
            </a:pPr>
            <a:endParaRPr kumimoji="1" lang="en-US" altLang="ko-KR" dirty="0"/>
          </a:p>
          <a:p>
            <a:pPr marL="0" indent="0">
              <a:buNone/>
            </a:pPr>
            <a:r>
              <a:rPr kumimoji="1" lang="ko-KR" altLang="en-US" dirty="0"/>
              <a:t>원 논문명은 </a:t>
            </a:r>
            <a:r>
              <a:rPr kumimoji="1" lang="en-US" altLang="ko-KR" i="1" dirty="0"/>
              <a:t>Unpaired Image-to-Image Translation using Cycle-Consistent Adversarial Networks</a:t>
            </a:r>
          </a:p>
          <a:p>
            <a:pPr marL="0" indent="0">
              <a:buNone/>
            </a:pPr>
            <a:endParaRPr kumimoji="1" lang="en-US" altLang="ko-KR" dirty="0"/>
          </a:p>
          <a:p>
            <a:pPr marL="0" indent="0">
              <a:buNone/>
            </a:pPr>
            <a:r>
              <a:rPr kumimoji="1" lang="ko-KR" altLang="en-US" dirty="0"/>
              <a:t>제목에서 유추할 수 있듯 </a:t>
            </a:r>
            <a:r>
              <a:rPr kumimoji="1" lang="en-US" altLang="ko-KR" dirty="0"/>
              <a:t>style transfer</a:t>
            </a:r>
            <a:r>
              <a:rPr kumimoji="1" lang="ko-KR" altLang="en-US" dirty="0"/>
              <a:t>입니다</a:t>
            </a:r>
            <a:r>
              <a:rPr kumimoji="1" lang="en-US" altLang="ko-KR" dirty="0"/>
              <a:t>.</a:t>
            </a:r>
            <a:endParaRPr kumimoji="1"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30BB8C0C-BDD7-EB43-934E-A7CA4C26D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996A43ED-4E05-9249-AE2C-D2BBAAC1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Our Method</a:t>
            </a:r>
            <a:endParaRPr kumimoji="1"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B80C8E-AFA1-844F-9A29-D909E85B0E5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/>
              <a:t>Copyright 2016. @ Machine Learning &amp; Pattern Analysis lab., Dankook Uni., all rights reserved.</a:t>
            </a:r>
            <a:endParaRPr lang="ko-KR" altLang="en-US" dirty="0"/>
          </a:p>
        </p:txBody>
      </p:sp>
      <p:pic>
        <p:nvPicPr>
          <p:cNvPr id="7170" name="Picture 2" descr="style transferì ëí ì´ë¯¸ì§ ê²ìê²°ê³¼">
            <a:extLst>
              <a:ext uri="{FF2B5EF4-FFF2-40B4-BE49-F238E27FC236}">
                <a16:creationId xmlns:a16="http://schemas.microsoft.com/office/drawing/2014/main" id="{032709D0-3EB1-4B2C-B0A5-3CBBDCAC4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88" y="3909698"/>
            <a:ext cx="6665495" cy="175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390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C77A5C1E-8785-F54D-9F56-F6507F9FC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ko-KR" altLang="en-US" dirty="0"/>
              <a:t>기존의 </a:t>
            </a:r>
            <a:r>
              <a:rPr kumimoji="1" lang="en-US" altLang="ko-KR" dirty="0"/>
              <a:t>style transfer</a:t>
            </a:r>
            <a:r>
              <a:rPr kumimoji="1" lang="ko-KR" altLang="en-US" dirty="0"/>
              <a:t>로 유명했던 모델은 </a:t>
            </a:r>
            <a:r>
              <a:rPr kumimoji="1" lang="en-US" altLang="ko-KR" dirty="0"/>
              <a:t>Pix2Pix</a:t>
            </a:r>
            <a:r>
              <a:rPr kumimoji="1" lang="ko-KR" altLang="en-US" dirty="0"/>
              <a:t>가 있다</a:t>
            </a:r>
            <a:r>
              <a:rPr kumimoji="1" lang="en-US" altLang="ko-KR" dirty="0"/>
              <a:t>.</a:t>
            </a:r>
          </a:p>
          <a:p>
            <a:pPr marL="0" indent="0">
              <a:buNone/>
            </a:pPr>
            <a:endParaRPr kumimoji="1" lang="en-US" altLang="ko-KR" dirty="0"/>
          </a:p>
          <a:p>
            <a:pPr marL="0" indent="0">
              <a:buNone/>
            </a:pPr>
            <a:endParaRPr kumimoji="1" lang="en-US" altLang="ko-KR" dirty="0"/>
          </a:p>
          <a:p>
            <a:pPr marL="0" indent="0">
              <a:buNone/>
            </a:pPr>
            <a:endParaRPr kumimoji="1" lang="en-US" altLang="ko-KR" dirty="0"/>
          </a:p>
          <a:p>
            <a:pPr marL="0" indent="0">
              <a:buNone/>
            </a:pPr>
            <a:endParaRPr kumimoji="1" lang="en-US" altLang="ko-KR" dirty="0"/>
          </a:p>
          <a:p>
            <a:pPr marL="0" indent="0">
              <a:buNone/>
            </a:pPr>
            <a:endParaRPr kumimoji="1" lang="en-US" altLang="ko-KR" dirty="0"/>
          </a:p>
          <a:p>
            <a:pPr marL="0" indent="0">
              <a:buNone/>
            </a:pPr>
            <a:endParaRPr kumimoji="1" lang="en-US" altLang="ko-KR" dirty="0"/>
          </a:p>
          <a:p>
            <a:pPr marL="0" indent="0">
              <a:buNone/>
            </a:pPr>
            <a:endParaRPr kumimoji="1" lang="en-US" altLang="ko-KR" dirty="0"/>
          </a:p>
          <a:p>
            <a:pPr marL="0" indent="0">
              <a:buNone/>
            </a:pPr>
            <a:r>
              <a:rPr kumimoji="1" lang="en-US" altLang="ko-KR" dirty="0"/>
              <a:t>Pix2Pix</a:t>
            </a:r>
            <a:r>
              <a:rPr kumimoji="1" lang="ko-KR" altLang="en-US" dirty="0"/>
              <a:t>의 한계는 훈련에 미리 구성된 </a:t>
            </a:r>
            <a:r>
              <a:rPr kumimoji="1" lang="en-US" altLang="ko-KR" dirty="0"/>
              <a:t>Paired dataset</a:t>
            </a:r>
            <a:r>
              <a:rPr kumimoji="1" lang="ko-KR" altLang="en-US" dirty="0"/>
              <a:t>을 준비해야 한다는 것</a:t>
            </a:r>
            <a:endParaRPr kumimoji="1" lang="en-US" altLang="ko-KR" dirty="0"/>
          </a:p>
          <a:p>
            <a:pPr marL="0" indent="0">
              <a:buNone/>
            </a:pPr>
            <a:r>
              <a:rPr kumimoji="1" lang="en-US" altLang="ko-KR" dirty="0"/>
              <a:t>Real world</a:t>
            </a:r>
            <a:r>
              <a:rPr kumimoji="1" lang="ko-KR" altLang="en-US" dirty="0"/>
              <a:t>에는 </a:t>
            </a:r>
            <a:r>
              <a:rPr kumimoji="1" lang="en-US" altLang="ko-KR" dirty="0"/>
              <a:t>paired</a:t>
            </a:r>
            <a:r>
              <a:rPr kumimoji="1" lang="ko-KR" altLang="en-US" dirty="0"/>
              <a:t>보단 </a:t>
            </a:r>
            <a:r>
              <a:rPr kumimoji="1" lang="en-US" altLang="ko-KR" dirty="0"/>
              <a:t>unpaired</a:t>
            </a:r>
            <a:r>
              <a:rPr kumimoji="1" lang="ko-KR" altLang="en-US" dirty="0"/>
              <a:t>가 압도적으로 많음</a:t>
            </a:r>
            <a:r>
              <a:rPr kumimoji="1" lang="en-US" altLang="ko-KR" dirty="0"/>
              <a:t>.</a:t>
            </a:r>
          </a:p>
          <a:p>
            <a:pPr marL="0" indent="0">
              <a:buNone/>
            </a:pPr>
            <a:r>
              <a:rPr kumimoji="1" lang="en-US" altLang="ko-KR" dirty="0" err="1"/>
              <a:t>CycleGAN</a:t>
            </a:r>
            <a:r>
              <a:rPr kumimoji="1" lang="ko-KR" altLang="en-US" dirty="0"/>
              <a:t>이 가지는 </a:t>
            </a:r>
            <a:r>
              <a:rPr kumimoji="1" lang="en-US" altLang="ko-KR" dirty="0"/>
              <a:t>contribution</a:t>
            </a:r>
            <a:r>
              <a:rPr kumimoji="1" lang="ko-KR" altLang="en-US" dirty="0"/>
              <a:t>은 이런 부분이다</a:t>
            </a:r>
            <a:r>
              <a:rPr kumimoji="1" lang="en-US" altLang="ko-KR" dirty="0"/>
              <a:t>.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30BB8C0C-BDD7-EB43-934E-A7CA4C26D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996A43ED-4E05-9249-AE2C-D2BBAAC1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Our Method</a:t>
            </a:r>
            <a:endParaRPr kumimoji="1"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B80C8E-AFA1-844F-9A29-D909E85B0E5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/>
              <a:t>Copyright 2016. @ Machine Learning &amp; Pattern Analysis lab., Dankook Uni., all rights reserved.</a:t>
            </a:r>
            <a:endParaRPr lang="ko-KR" altLang="en-US" dirty="0"/>
          </a:p>
        </p:txBody>
      </p:sp>
      <p:pic>
        <p:nvPicPr>
          <p:cNvPr id="8194" name="Picture 2" descr="pix2pixì ëí ì´ë¯¸ì§ ê²ìê²°ê³¼">
            <a:extLst>
              <a:ext uri="{FF2B5EF4-FFF2-40B4-BE49-F238E27FC236}">
                <a16:creationId xmlns:a16="http://schemas.microsoft.com/office/drawing/2014/main" id="{41D8721B-E5D6-4271-9B47-F8DEDBB5CA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22" b="13498"/>
          <a:stretch/>
        </p:blipFill>
        <p:spPr bwMode="auto">
          <a:xfrm>
            <a:off x="1883159" y="1840831"/>
            <a:ext cx="5377681" cy="252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352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C77A5C1E-8785-F54D-9F56-F6507F9FC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ko-KR" dirty="0" err="1"/>
              <a:t>CycleGAN</a:t>
            </a:r>
            <a:r>
              <a:rPr kumimoji="1" lang="ko-KR" altLang="en-US" dirty="0"/>
              <a:t>의 </a:t>
            </a:r>
            <a:r>
              <a:rPr kumimoji="1" lang="en-US" altLang="ko-KR" dirty="0"/>
              <a:t>idea : Domain X</a:t>
            </a:r>
            <a:r>
              <a:rPr kumimoji="1" lang="ko-KR" altLang="en-US" dirty="0"/>
              <a:t>에서 </a:t>
            </a:r>
            <a:r>
              <a:rPr kumimoji="1" lang="en-US" altLang="ko-KR" dirty="0"/>
              <a:t>Y</a:t>
            </a:r>
            <a:r>
              <a:rPr kumimoji="1" lang="ko-KR" altLang="en-US" dirty="0"/>
              <a:t>로의 </a:t>
            </a:r>
            <a:r>
              <a:rPr kumimoji="1" lang="en-US" altLang="ko-KR" dirty="0"/>
              <a:t>mapping</a:t>
            </a:r>
            <a:r>
              <a:rPr kumimoji="1" lang="ko-KR" altLang="en-US" dirty="0"/>
              <a:t>을 할 때</a:t>
            </a:r>
            <a:r>
              <a:rPr kumimoji="1" lang="en-US" altLang="ko-KR" dirty="0"/>
              <a:t>, </a:t>
            </a:r>
            <a:r>
              <a:rPr kumimoji="1" lang="ko-KR" altLang="en-US" dirty="0"/>
              <a:t>그것이 의미있는 </a:t>
            </a:r>
            <a:r>
              <a:rPr kumimoji="1" lang="en-US" altLang="ko-KR" dirty="0"/>
              <a:t>Mapping</a:t>
            </a:r>
            <a:r>
              <a:rPr kumimoji="1" lang="ko-KR" altLang="en-US" dirty="0"/>
              <a:t>이 되려면 단방향성이 아닌 </a:t>
            </a:r>
            <a:r>
              <a:rPr kumimoji="1" lang="en-US" altLang="ko-KR" dirty="0"/>
              <a:t>Bidirectional</a:t>
            </a:r>
            <a:r>
              <a:rPr kumimoji="1" lang="ko-KR" altLang="en-US" dirty="0"/>
              <a:t>해야 하지 않을까</a:t>
            </a:r>
            <a:r>
              <a:rPr kumimoji="1" lang="en-US" altLang="ko-KR" dirty="0"/>
              <a:t>?(Cycle Consistency </a:t>
            </a:r>
            <a:r>
              <a:rPr kumimoji="1" lang="ko-KR" altLang="en-US" dirty="0"/>
              <a:t>개념도입</a:t>
            </a:r>
            <a:r>
              <a:rPr kumimoji="1" lang="en-US" altLang="ko-KR" dirty="0"/>
              <a:t>)</a:t>
            </a:r>
          </a:p>
          <a:p>
            <a:pPr marL="0" indent="0">
              <a:buNone/>
            </a:pPr>
            <a:endParaRPr kumimoji="1" lang="en-US" altLang="ko-KR" dirty="0"/>
          </a:p>
          <a:p>
            <a:pPr marL="0" indent="0">
              <a:buNone/>
            </a:pPr>
            <a:r>
              <a:rPr kumimoji="1" lang="en-US" altLang="ko-KR" dirty="0"/>
              <a:t>Unpaired domain data</a:t>
            </a:r>
            <a:r>
              <a:rPr kumimoji="1" lang="ko-KR" altLang="en-US" dirty="0"/>
              <a:t>에 대해 양방향 매핑으로 네트워크를 구성해보자</a:t>
            </a:r>
            <a:r>
              <a:rPr kumimoji="1" lang="en-US" altLang="ko-KR" dirty="0"/>
              <a:t>.</a:t>
            </a:r>
          </a:p>
          <a:p>
            <a:pPr marL="0" indent="0">
              <a:buNone/>
            </a:pPr>
            <a:endParaRPr kumimoji="1" lang="en-US" altLang="ko-KR" dirty="0"/>
          </a:p>
          <a:p>
            <a:pPr marL="0" indent="0">
              <a:buNone/>
            </a:pPr>
            <a:endParaRPr kumimoji="1" lang="en-US" altLang="ko-KR" dirty="0"/>
          </a:p>
          <a:p>
            <a:pPr marL="0" indent="0">
              <a:buNone/>
            </a:pPr>
            <a:endParaRPr kumimoji="1" lang="en-US" altLang="ko-KR" dirty="0"/>
          </a:p>
          <a:p>
            <a:pPr marL="0" indent="0">
              <a:buNone/>
            </a:pPr>
            <a:endParaRPr kumimoji="1" lang="en-US" altLang="ko-KR" dirty="0"/>
          </a:p>
          <a:p>
            <a:pPr marL="0" indent="0">
              <a:buNone/>
            </a:pPr>
            <a:endParaRPr kumimoji="1" lang="en-US" altLang="ko-KR" dirty="0"/>
          </a:p>
          <a:p>
            <a:pPr marL="0" indent="0">
              <a:buNone/>
            </a:pPr>
            <a:r>
              <a:rPr kumimoji="1" lang="ko-KR" altLang="en-US" dirty="0"/>
              <a:t>결과적으로</a:t>
            </a:r>
            <a:r>
              <a:rPr kumimoji="1" lang="en-US" altLang="ko-KR" dirty="0"/>
              <a:t>, </a:t>
            </a:r>
            <a:r>
              <a:rPr kumimoji="1" lang="ko-KR" altLang="en-US" dirty="0"/>
              <a:t>이러한 네트워크 구성은 문제를 가짐</a:t>
            </a:r>
            <a:endParaRPr kumimoji="1" lang="en-US" altLang="ko-KR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30BB8C0C-BDD7-EB43-934E-A7CA4C26D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996A43ED-4E05-9249-AE2C-D2BBAAC1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Our Method</a:t>
            </a:r>
            <a:endParaRPr kumimoji="1"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B80C8E-AFA1-844F-9A29-D909E85B0E5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/>
              <a:t>Copyright 2016. @ Machine Learning &amp; Pattern Analysis lab., Dankook Uni., all rights reserved.</a:t>
            </a:r>
            <a:endParaRPr lang="ko-KR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CDE3E9-C65D-4BCD-8774-DCCD9B30C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00" y="3143262"/>
            <a:ext cx="28194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63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30BB8C0C-BDD7-EB43-934E-A7CA4C26D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996A43ED-4E05-9249-AE2C-D2BBAAC1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Our Method</a:t>
            </a:r>
            <a:endParaRPr kumimoji="1"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B80C8E-AFA1-844F-9A29-D909E85B0E5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/>
              <a:t>Copyright 2016. @ Machine Learning &amp; Pattern Analysis lab., Dankook Uni., all rights reserved.</a:t>
            </a:r>
            <a:endParaRPr lang="ko-KR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B7FBD7-0B4A-49AA-BFFD-D5F3602FB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11" y="2990098"/>
            <a:ext cx="2819400" cy="21050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2DDBD7-DF78-4AAC-A93E-C197EE9AC1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5937" y="2529144"/>
            <a:ext cx="4740443" cy="33457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F4A746-67DD-43CF-A804-C15873DDA2E2}"/>
              </a:ext>
            </a:extLst>
          </p:cNvPr>
          <p:cNvSpPr txBox="1"/>
          <p:nvPr/>
        </p:nvSpPr>
        <p:spPr>
          <a:xfrm>
            <a:off x="461211" y="1747658"/>
            <a:ext cx="8065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Cycle</a:t>
            </a:r>
            <a:r>
              <a:rPr lang="ko-KR" altLang="en-US" dirty="0"/>
              <a:t>을 가장 간단하게 생각한 네트워크의 결과물은 다음과 같다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8297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C77A5C1E-8785-F54D-9F56-F6507F9FC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ko-KR" dirty="0"/>
          </a:p>
          <a:p>
            <a:pPr marL="0" indent="0">
              <a:buNone/>
            </a:pPr>
            <a:r>
              <a:rPr kumimoji="1" lang="ko-KR" altLang="en-US" dirty="0"/>
              <a:t>이것을 해결해보고자 </a:t>
            </a:r>
            <a:r>
              <a:rPr kumimoji="1" lang="en-US" altLang="ko-KR" dirty="0"/>
              <a:t>cycle consistency</a:t>
            </a:r>
            <a:r>
              <a:rPr kumimoji="1" lang="ko-KR" altLang="en-US" dirty="0"/>
              <a:t>를 고안</a:t>
            </a:r>
            <a:endParaRPr kumimoji="1" lang="en-US" altLang="ko-KR" dirty="0"/>
          </a:p>
          <a:p>
            <a:pPr marL="0" indent="0">
              <a:buNone/>
            </a:pPr>
            <a:endParaRPr kumimoji="1" lang="en-US" altLang="ko-KR" dirty="0"/>
          </a:p>
          <a:p>
            <a:pPr marL="0" indent="0">
              <a:buNone/>
            </a:pPr>
            <a:endParaRPr kumimoji="1" lang="en-US" altLang="ko-KR" dirty="0"/>
          </a:p>
          <a:p>
            <a:pPr marL="0" indent="0">
              <a:buNone/>
            </a:pPr>
            <a:endParaRPr kumimoji="1" lang="en-US" altLang="ko-KR" dirty="0"/>
          </a:p>
          <a:p>
            <a:pPr marL="0" indent="0">
              <a:buNone/>
            </a:pPr>
            <a:endParaRPr kumimoji="1" lang="en-US" altLang="ko-KR" dirty="0"/>
          </a:p>
          <a:p>
            <a:pPr marL="0" indent="0">
              <a:buNone/>
            </a:pPr>
            <a:endParaRPr kumimoji="1" lang="en-US" altLang="ko-KR" dirty="0"/>
          </a:p>
          <a:p>
            <a:pPr marL="0" indent="0">
              <a:buNone/>
            </a:pPr>
            <a:endParaRPr kumimoji="1" lang="en-US" altLang="ko-KR" dirty="0"/>
          </a:p>
          <a:p>
            <a:pPr marL="0" indent="0">
              <a:buNone/>
            </a:pPr>
            <a:endParaRPr kumimoji="1" lang="en-US" altLang="ko-KR" dirty="0"/>
          </a:p>
          <a:p>
            <a:pPr marL="0" indent="0">
              <a:buNone/>
            </a:pPr>
            <a:r>
              <a:rPr kumimoji="1" lang="ko-KR" altLang="en-US" dirty="0"/>
              <a:t>네트워크가 </a:t>
            </a:r>
            <a:r>
              <a:rPr kumimoji="1" lang="en-US" altLang="ko-KR" dirty="0"/>
              <a:t>‘</a:t>
            </a:r>
            <a:r>
              <a:rPr kumimoji="1" lang="ko-KR" altLang="en-US" dirty="0"/>
              <a:t>게으름＇을 피우지 않도록 다시 원래의 도메인으로 돌아오도록 제약조건을 걸어준다</a:t>
            </a:r>
            <a:r>
              <a:rPr kumimoji="1" lang="en-US" altLang="ko-KR" dirty="0"/>
              <a:t>.(X,Y </a:t>
            </a:r>
            <a:r>
              <a:rPr kumimoji="1" lang="ko-KR" altLang="en-US" dirty="0"/>
              <a:t>두 도메인의 </a:t>
            </a:r>
            <a:r>
              <a:rPr kumimoji="1" lang="en-US" altLang="ko-KR" dirty="0"/>
              <a:t>discriminator</a:t>
            </a:r>
            <a:r>
              <a:rPr kumimoji="1" lang="ko-KR" altLang="en-US" dirty="0"/>
              <a:t>를 동시에 통과해야함</a:t>
            </a:r>
            <a:r>
              <a:rPr kumimoji="1" lang="en-US" altLang="ko-KR" dirty="0"/>
              <a:t>)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30BB8C0C-BDD7-EB43-934E-A7CA4C26D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996A43ED-4E05-9249-AE2C-D2BBAAC1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Our Method</a:t>
            </a:r>
            <a:endParaRPr kumimoji="1"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B80C8E-AFA1-844F-9A29-D909E85B0E5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/>
              <a:t>Copyright 2016. @ Machine Learning &amp; Pattern Analysis lab., Dankook Uni., all rights reserved.</a:t>
            </a:r>
            <a:endParaRPr lang="ko-KR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A342A5-A07E-4172-9012-ED3F74436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52" y="2158709"/>
            <a:ext cx="8037095" cy="276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01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C77A5C1E-8785-F54D-9F56-F6507F9FC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ko-KR" dirty="0"/>
              <a:t>Loss function</a:t>
            </a:r>
            <a:r>
              <a:rPr kumimoji="1" lang="ko-KR" altLang="en-US" dirty="0"/>
              <a:t>을 생각해보자</a:t>
            </a:r>
            <a:r>
              <a:rPr kumimoji="1" lang="en-US" altLang="ko-KR" dirty="0"/>
              <a:t>. X</a:t>
            </a:r>
            <a:r>
              <a:rPr kumimoji="1" lang="ko-KR" altLang="en-US" dirty="0"/>
              <a:t>에서 </a:t>
            </a:r>
            <a:r>
              <a:rPr kumimoji="1" lang="en-US" altLang="ko-KR" dirty="0"/>
              <a:t>Y domain</a:t>
            </a:r>
            <a:r>
              <a:rPr kumimoji="1" lang="ko-KR" altLang="en-US" dirty="0"/>
              <a:t>으로 가는 </a:t>
            </a:r>
            <a:r>
              <a:rPr kumimoji="1" lang="en-US" altLang="ko-KR" dirty="0"/>
              <a:t>Adversarial loss</a:t>
            </a:r>
            <a:r>
              <a:rPr kumimoji="1" lang="ko-KR" altLang="en-US" dirty="0"/>
              <a:t>에 </a:t>
            </a:r>
            <a:r>
              <a:rPr kumimoji="1" lang="en-US" altLang="ko-KR" dirty="0"/>
              <a:t>cycle</a:t>
            </a:r>
            <a:r>
              <a:rPr kumimoji="1" lang="ko-KR" altLang="en-US" dirty="0"/>
              <a:t>을 타고 다시 </a:t>
            </a:r>
            <a:r>
              <a:rPr kumimoji="1" lang="en-US" altLang="ko-KR" dirty="0"/>
              <a:t>X</a:t>
            </a:r>
            <a:r>
              <a:rPr kumimoji="1" lang="ko-KR" altLang="en-US" dirty="0"/>
              <a:t>로 돌아오는 </a:t>
            </a:r>
            <a:r>
              <a:rPr kumimoji="1" lang="en-US" altLang="ko-KR" dirty="0"/>
              <a:t>loss function</a:t>
            </a:r>
            <a:r>
              <a:rPr kumimoji="1" lang="ko-KR" altLang="en-US" dirty="0"/>
              <a:t>을 추가</a:t>
            </a:r>
            <a:endParaRPr kumimoji="1" lang="en-US" altLang="ko-KR" dirty="0"/>
          </a:p>
          <a:p>
            <a:pPr marL="0" indent="0">
              <a:buNone/>
            </a:pPr>
            <a:endParaRPr kumimoji="1" lang="en-US" altLang="ko-KR" dirty="0"/>
          </a:p>
          <a:p>
            <a:pPr marL="0" indent="0">
              <a:buNone/>
            </a:pPr>
            <a:endParaRPr kumimoji="1" lang="en-US" altLang="ko-KR" dirty="0"/>
          </a:p>
          <a:p>
            <a:pPr marL="0" indent="0">
              <a:buNone/>
            </a:pPr>
            <a:r>
              <a:rPr kumimoji="1" lang="ko-KR" altLang="en-US" dirty="0"/>
              <a:t>마찬가지로 </a:t>
            </a:r>
            <a:r>
              <a:rPr kumimoji="1" lang="en-US" altLang="ko-KR" dirty="0"/>
              <a:t>Y</a:t>
            </a:r>
            <a:r>
              <a:rPr kumimoji="1" lang="ko-KR" altLang="en-US" dirty="0"/>
              <a:t>에서 </a:t>
            </a:r>
            <a:r>
              <a:rPr kumimoji="1" lang="en-US" altLang="ko-KR" dirty="0"/>
              <a:t>X domain</a:t>
            </a:r>
            <a:r>
              <a:rPr kumimoji="1" lang="ko-KR" altLang="en-US" dirty="0"/>
              <a:t>을 가는 </a:t>
            </a:r>
            <a:r>
              <a:rPr kumimoji="1" lang="en-US" altLang="ko-KR" dirty="0"/>
              <a:t>Adversarial loss</a:t>
            </a:r>
            <a:r>
              <a:rPr kumimoji="1" lang="ko-KR" altLang="en-US" dirty="0"/>
              <a:t>에 </a:t>
            </a:r>
            <a:r>
              <a:rPr kumimoji="1" lang="en-US" altLang="ko-KR" dirty="0"/>
              <a:t>cycle</a:t>
            </a:r>
            <a:r>
              <a:rPr kumimoji="1" lang="ko-KR" altLang="en-US" dirty="0"/>
              <a:t>을 타고 다시 </a:t>
            </a:r>
            <a:r>
              <a:rPr kumimoji="1" lang="en-US" altLang="ko-KR" dirty="0"/>
              <a:t>Y</a:t>
            </a:r>
            <a:r>
              <a:rPr kumimoji="1" lang="ko-KR" altLang="en-US" dirty="0"/>
              <a:t>로 돌아오는 </a:t>
            </a:r>
            <a:r>
              <a:rPr kumimoji="1" lang="en-US" altLang="ko-KR" dirty="0"/>
              <a:t>loss function</a:t>
            </a:r>
            <a:r>
              <a:rPr kumimoji="1" lang="ko-KR" altLang="en-US" dirty="0"/>
              <a:t>을 추가</a:t>
            </a:r>
            <a:r>
              <a:rPr kumimoji="1" lang="en-US" altLang="ko-KR" dirty="0"/>
              <a:t>.</a:t>
            </a:r>
          </a:p>
          <a:p>
            <a:pPr marL="0" indent="0">
              <a:buNone/>
            </a:pPr>
            <a:endParaRPr kumimoji="1" lang="en-US" altLang="ko-KR" dirty="0"/>
          </a:p>
          <a:p>
            <a:pPr marL="0" indent="0">
              <a:buNone/>
            </a:pPr>
            <a:endParaRPr kumimoji="1" lang="en-US" altLang="ko-KR" dirty="0"/>
          </a:p>
          <a:p>
            <a:pPr marL="0" indent="0">
              <a:buNone/>
            </a:pPr>
            <a:r>
              <a:rPr kumimoji="1" lang="ko-KR" altLang="en-US" dirty="0"/>
              <a:t>이 둘을 합하여 </a:t>
            </a:r>
            <a:r>
              <a:rPr kumimoji="1" lang="en-US" altLang="ko-KR" dirty="0"/>
              <a:t>Loss function</a:t>
            </a:r>
            <a:r>
              <a:rPr kumimoji="1" lang="ko-KR" altLang="en-US" dirty="0"/>
              <a:t>을 구성</a:t>
            </a:r>
            <a:endParaRPr kumimoji="1" lang="en-US" altLang="ko-KR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30BB8C0C-BDD7-EB43-934E-A7CA4C26D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996A43ED-4E05-9249-AE2C-D2BBAAC1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Our Method</a:t>
            </a:r>
            <a:endParaRPr kumimoji="1"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B80C8E-AFA1-844F-9A29-D909E85B0E5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/>
              <a:t>Copyright 2016. @ Machine Learning &amp; Pattern Analysis lab., Dankook Uni., all rights reserved.</a:t>
            </a:r>
            <a:endParaRPr lang="ko-KR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E3A63F-6864-46D5-94C0-FE416E466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37" y="2113153"/>
            <a:ext cx="7096125" cy="428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CDD6E3-7899-4017-8ABE-8149372E4C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937" y="3640370"/>
            <a:ext cx="7162800" cy="514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2E8FFE-49B7-4DB0-A6F7-220A952CF7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1657" y="5000899"/>
            <a:ext cx="36671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25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C77A5C1E-8785-F54D-9F56-F6507F9FC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ko-KR" altLang="en-US" dirty="0"/>
              <a:t>다시 돌아와야 하기 때문에 원래 도메인에서의 </a:t>
            </a:r>
            <a:r>
              <a:rPr kumimoji="1" lang="en-US" altLang="ko-KR" dirty="0"/>
              <a:t>“</a:t>
            </a:r>
            <a:r>
              <a:rPr kumimoji="1" lang="ko-KR" altLang="en-US" dirty="0"/>
              <a:t>형태를 크게 바꿀 수 없다</a:t>
            </a:r>
            <a:r>
              <a:rPr kumimoji="1" lang="en-US" altLang="ko-KR" dirty="0"/>
              <a:t>.”, </a:t>
            </a:r>
            <a:r>
              <a:rPr kumimoji="1" lang="ko-KR" altLang="en-US" dirty="0"/>
              <a:t>그러면서도 </a:t>
            </a:r>
            <a:r>
              <a:rPr kumimoji="1" lang="en-US" altLang="ko-KR" dirty="0"/>
              <a:t>Adversarial loss</a:t>
            </a:r>
            <a:r>
              <a:rPr kumimoji="1" lang="ko-KR" altLang="en-US" dirty="0"/>
              <a:t>를 만족해야 하므로 </a:t>
            </a:r>
            <a:r>
              <a:rPr kumimoji="1" lang="en-US" altLang="ko-KR" dirty="0"/>
              <a:t>Y</a:t>
            </a:r>
            <a:r>
              <a:rPr kumimoji="1" lang="ko-KR" altLang="en-US" dirty="0"/>
              <a:t>처럼 보여야한다</a:t>
            </a:r>
            <a:endParaRPr kumimoji="1" lang="en-US" altLang="ko-KR" dirty="0"/>
          </a:p>
          <a:p>
            <a:pPr marL="0" indent="0">
              <a:buNone/>
            </a:pPr>
            <a:endParaRPr kumimoji="1" lang="en-US" altLang="ko-KR" dirty="0"/>
          </a:p>
          <a:p>
            <a:pPr marL="0" indent="0">
              <a:buNone/>
            </a:pPr>
            <a:r>
              <a:rPr kumimoji="1" lang="en-US" altLang="ko-KR" dirty="0"/>
              <a:t>= Style transfer</a:t>
            </a:r>
            <a:r>
              <a:rPr kumimoji="1" lang="ko-KR" altLang="en-US" dirty="0"/>
              <a:t>의 조건을 만족한다</a:t>
            </a:r>
            <a:r>
              <a:rPr kumimoji="1" lang="en-US" altLang="ko-KR" dirty="0"/>
              <a:t>.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30BB8C0C-BDD7-EB43-934E-A7CA4C26D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996A43ED-4E05-9249-AE2C-D2BBAAC1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Our Method</a:t>
            </a:r>
            <a:endParaRPr kumimoji="1"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B80C8E-AFA1-844F-9A29-D909E85B0E5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/>
              <a:t>Copyright 2016. @ Machine Learning &amp; Pattern Analysis lab., Dankook Uni., all rights reserved.</a:t>
            </a:r>
            <a:endParaRPr lang="ko-KR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A0DB91-7D3F-4BD5-96B6-CC0257CB0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4" y="3079100"/>
            <a:ext cx="8580112" cy="281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22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C77A5C1E-8785-F54D-9F56-F6507F9FC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ko-KR" altLang="en-US" dirty="0"/>
              <a:t>실제 구현시에 논문에서 차용한 부분들</a:t>
            </a:r>
            <a:endParaRPr kumimoji="1" lang="en-US" altLang="ko-KR" dirty="0"/>
          </a:p>
          <a:p>
            <a:pPr marL="0" indent="0">
              <a:buNone/>
            </a:pPr>
            <a:r>
              <a:rPr kumimoji="1" lang="en-US" altLang="ko-KR" dirty="0"/>
              <a:t>1. Generator</a:t>
            </a:r>
            <a:r>
              <a:rPr kumimoji="1" lang="ko-KR" altLang="en-US" dirty="0"/>
              <a:t>구현시 </a:t>
            </a:r>
            <a:r>
              <a:rPr kumimoji="1" lang="en-US" altLang="ko-KR" dirty="0"/>
              <a:t>Pix2Pix</a:t>
            </a:r>
            <a:r>
              <a:rPr kumimoji="1" lang="ko-KR" altLang="en-US" dirty="0"/>
              <a:t>에서 사용했던 </a:t>
            </a:r>
            <a:r>
              <a:rPr kumimoji="1" lang="en-US" altLang="ko-KR" dirty="0"/>
              <a:t>U-net</a:t>
            </a:r>
            <a:r>
              <a:rPr kumimoji="1" lang="ko-KR" altLang="en-US" dirty="0"/>
              <a:t>구조가 아닌 </a:t>
            </a:r>
            <a:r>
              <a:rPr kumimoji="1" lang="en-US" altLang="ko-KR" dirty="0"/>
              <a:t>Resnet</a:t>
            </a:r>
            <a:r>
              <a:rPr kumimoji="1" lang="ko-KR" altLang="en-US" dirty="0"/>
              <a:t>구조를 사용</a:t>
            </a:r>
            <a:endParaRPr kumimoji="1" lang="en-US" altLang="ko-KR" dirty="0"/>
          </a:p>
          <a:p>
            <a:pPr marL="0" indent="0">
              <a:buNone/>
            </a:pPr>
            <a:endParaRPr kumimoji="1"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30BB8C0C-BDD7-EB43-934E-A7CA4C26D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996A43ED-4E05-9249-AE2C-D2BBAAC1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Our Method</a:t>
            </a:r>
            <a:endParaRPr kumimoji="1"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B80C8E-AFA1-844F-9A29-D909E85B0E5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/>
              <a:t>Copyright 2016. @ Machine Learning &amp; Pattern Analysis lab., Dankook Uni., all rights reserved.</a:t>
            </a:r>
            <a:endParaRPr lang="ko-KR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9DD0D5-FC89-4F74-B4D1-09BFC2789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537" y="2566279"/>
            <a:ext cx="3678500" cy="384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65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C77A5C1E-8785-F54D-9F56-F6507F9FC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ko-KR" b="1" i="1" dirty="0"/>
              <a:t>Task</a:t>
            </a:r>
          </a:p>
          <a:p>
            <a:pPr marL="0" indent="0">
              <a:buNone/>
            </a:pPr>
            <a:endParaRPr kumimoji="1" lang="en-US" altLang="ko-KR" b="1" i="1" dirty="0"/>
          </a:p>
          <a:p>
            <a:pPr marL="0" indent="0">
              <a:buNone/>
            </a:pPr>
            <a:r>
              <a:rPr kumimoji="1" lang="en-US" altLang="ko-KR" b="1" i="1" dirty="0"/>
              <a:t>Approach</a:t>
            </a:r>
          </a:p>
          <a:p>
            <a:pPr marL="0" indent="0">
              <a:buNone/>
            </a:pPr>
            <a:endParaRPr kumimoji="1" lang="en-US" altLang="ko-KR" b="1" i="1" dirty="0"/>
          </a:p>
          <a:p>
            <a:pPr marL="0" indent="0">
              <a:buNone/>
            </a:pPr>
            <a:r>
              <a:rPr kumimoji="1" lang="en-US" altLang="ko-KR" b="1" i="1" dirty="0"/>
              <a:t>Survey</a:t>
            </a:r>
          </a:p>
          <a:p>
            <a:pPr marL="0" indent="0">
              <a:buNone/>
            </a:pPr>
            <a:endParaRPr kumimoji="1" lang="en-US" altLang="ko-KR" b="1" i="1" dirty="0"/>
          </a:p>
          <a:p>
            <a:pPr marL="0" indent="0">
              <a:buNone/>
            </a:pPr>
            <a:r>
              <a:rPr kumimoji="1" lang="en-US" altLang="ko-KR" b="1" i="1" dirty="0"/>
              <a:t>Our Method</a:t>
            </a:r>
          </a:p>
          <a:p>
            <a:pPr marL="0" indent="0">
              <a:buNone/>
            </a:pPr>
            <a:endParaRPr kumimoji="1" lang="en-US" altLang="ko-KR" b="1" i="1" dirty="0"/>
          </a:p>
          <a:p>
            <a:pPr marL="0" indent="0">
              <a:buNone/>
            </a:pPr>
            <a:r>
              <a:rPr kumimoji="1" lang="en-US" altLang="ko-KR" b="1" i="1" dirty="0"/>
              <a:t>Testing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30BB8C0C-BDD7-EB43-934E-A7CA4C26D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996A43ED-4E05-9249-AE2C-D2BBAAC1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Index</a:t>
            </a:r>
            <a:endParaRPr kumimoji="1"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B80C8E-AFA1-844F-9A29-D909E85B0E5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/>
              <a:t>Copyright 2016. @ Machine Learning &amp; Pattern Analysis lab., Dankook Uni., all rights reserved.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36879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C77A5C1E-8785-F54D-9F56-F6507F9FC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ko-KR" dirty="0"/>
              <a:t>2. </a:t>
            </a:r>
            <a:r>
              <a:rPr kumimoji="1" lang="ko-KR" altLang="en-US" dirty="0"/>
              <a:t>불안정한 </a:t>
            </a:r>
            <a:r>
              <a:rPr kumimoji="1" lang="en-US" altLang="ko-KR" dirty="0"/>
              <a:t>GAN Loss</a:t>
            </a:r>
            <a:r>
              <a:rPr kumimoji="1" lang="ko-KR" altLang="en-US" dirty="0"/>
              <a:t>를보완하기 위해 </a:t>
            </a:r>
            <a:r>
              <a:rPr kumimoji="1" lang="en-US" altLang="ko-KR" dirty="0"/>
              <a:t>Least square error </a:t>
            </a:r>
            <a:r>
              <a:rPr kumimoji="1" lang="ko-KR" altLang="en-US" dirty="0"/>
              <a:t>사용</a:t>
            </a:r>
            <a:endParaRPr kumimoji="1" lang="en-US" altLang="ko-KR" dirty="0"/>
          </a:p>
          <a:p>
            <a:pPr marL="0" indent="0">
              <a:buNone/>
            </a:pPr>
            <a:endParaRPr kumimoji="1" lang="en-US" altLang="ko-KR" dirty="0"/>
          </a:p>
          <a:p>
            <a:pPr marL="0" indent="0">
              <a:buNone/>
            </a:pPr>
            <a:endParaRPr kumimoji="1" lang="en-US" altLang="ko-KR" dirty="0"/>
          </a:p>
          <a:p>
            <a:pPr marL="0" indent="0">
              <a:buNone/>
            </a:pPr>
            <a:endParaRPr kumimoji="1" lang="en-US" altLang="ko-KR" dirty="0"/>
          </a:p>
          <a:p>
            <a:pPr marL="0" indent="0">
              <a:buNone/>
            </a:pPr>
            <a:r>
              <a:rPr kumimoji="1" lang="en-US" altLang="ko-KR" dirty="0"/>
              <a:t>3. Identity Loss</a:t>
            </a:r>
            <a:r>
              <a:rPr kumimoji="1" lang="ko-KR" altLang="en-US" dirty="0"/>
              <a:t>를 추가</a:t>
            </a:r>
            <a:r>
              <a:rPr kumimoji="1" lang="en-US" altLang="ko-KR" dirty="0"/>
              <a:t>.(</a:t>
            </a:r>
            <a:r>
              <a:rPr kumimoji="1" lang="ko-KR" altLang="en-US" dirty="0"/>
              <a:t>좀더 </a:t>
            </a:r>
            <a:r>
              <a:rPr kumimoji="1" lang="en-US" altLang="ko-KR" dirty="0"/>
              <a:t>style translation</a:t>
            </a:r>
            <a:r>
              <a:rPr kumimoji="1" lang="ko-KR" altLang="en-US" dirty="0"/>
              <a:t>하기 수월하도록 유도</a:t>
            </a:r>
            <a:r>
              <a:rPr kumimoji="1" lang="en-US" altLang="ko-KR" dirty="0"/>
              <a:t>)</a:t>
            </a:r>
          </a:p>
          <a:p>
            <a:pPr marL="0" indent="0">
              <a:buNone/>
            </a:pPr>
            <a:endParaRPr kumimoji="1" lang="en-US" altLang="ko-KR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30BB8C0C-BDD7-EB43-934E-A7CA4C26D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pPr/>
              <a:t>20</a:t>
            </a:fld>
            <a:endParaRPr lang="ko-KR" altLang="en-US" dirty="0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996A43ED-4E05-9249-AE2C-D2BBAAC1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Our Method</a:t>
            </a:r>
            <a:endParaRPr kumimoji="1"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B80C8E-AFA1-844F-9A29-D909E85B0E5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/>
              <a:t>Copyright 2016. @ Machine Learning &amp; Pattern Analysis lab., Dankook Uni., all rights reserved.</a:t>
            </a:r>
            <a:endParaRPr lang="ko-KR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DE7FB7-A2A2-4369-AEFA-6196BC64B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957" y="4318292"/>
            <a:ext cx="42005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27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30BB8C0C-BDD7-EB43-934E-A7CA4C26D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pPr/>
              <a:t>21</a:t>
            </a:fld>
            <a:endParaRPr lang="ko-KR" altLang="en-US" dirty="0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996A43ED-4E05-9249-AE2C-D2BBAAC1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Our Methods(results)</a:t>
            </a:r>
            <a:endParaRPr kumimoji="1"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B80C8E-AFA1-844F-9A29-D909E85B0E5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/>
              <a:t>Copyright 2016. @ Machine Learning &amp; Pattern Analysis lab., Dankook Uni., all rights reserved.</a:t>
            </a:r>
            <a:endParaRPr lang="ko-KR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74E693-2F10-41CE-B1DA-892203ABA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11" y="2558718"/>
            <a:ext cx="8795377" cy="36455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42AAF0-E6C1-40AC-8191-AEFDE3FAB9C0}"/>
              </a:ext>
            </a:extLst>
          </p:cNvPr>
          <p:cNvSpPr txBox="1"/>
          <p:nvPr/>
        </p:nvSpPr>
        <p:spPr>
          <a:xfrm>
            <a:off x="174311" y="1683878"/>
            <a:ext cx="8285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임의로 수집한 </a:t>
            </a:r>
            <a:r>
              <a:rPr lang="en-US" altLang="ko-KR" dirty="0"/>
              <a:t>test set</a:t>
            </a:r>
            <a:r>
              <a:rPr lang="ko-KR" altLang="en-US" dirty="0"/>
              <a:t>의 결과물</a:t>
            </a:r>
            <a:r>
              <a:rPr lang="en-US" altLang="ko-KR" dirty="0"/>
              <a:t>(Training</a:t>
            </a:r>
            <a:r>
              <a:rPr lang="ko-KR" altLang="en-US" dirty="0"/>
              <a:t>에 포함되지 않음</a:t>
            </a:r>
            <a:r>
              <a:rPr lang="en-US" altLang="ko-KR" dirty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88384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C77A5C1E-8785-F54D-9F56-F6507F9FC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ko-KR" altLang="en-US" dirty="0"/>
              <a:t>큰 흐름에서 </a:t>
            </a:r>
            <a:r>
              <a:rPr kumimoji="1" lang="en-US" altLang="ko-KR" dirty="0"/>
              <a:t>Data</a:t>
            </a:r>
            <a:r>
              <a:rPr kumimoji="1" lang="ko-KR" altLang="en-US" dirty="0"/>
              <a:t>의 흐름은 다음과 같이 의논중입니다</a:t>
            </a:r>
            <a:r>
              <a:rPr kumimoji="1" lang="en-US" altLang="ko-KR" dirty="0"/>
              <a:t>.</a:t>
            </a:r>
          </a:p>
          <a:p>
            <a:pPr marL="0" indent="0">
              <a:buNone/>
            </a:pPr>
            <a:endParaRPr kumimoji="1" lang="en-US" altLang="ko-KR" dirty="0"/>
          </a:p>
          <a:p>
            <a:pPr marL="0" indent="0">
              <a:buNone/>
            </a:pPr>
            <a:r>
              <a:rPr kumimoji="1" lang="ko-KR" altLang="en-US" dirty="0"/>
              <a:t>모바일 인퍼런스나 웹어플리케이션 서비스로 구현 예정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30BB8C0C-BDD7-EB43-934E-A7CA4C26D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pPr/>
              <a:t>22</a:t>
            </a:fld>
            <a:endParaRPr lang="ko-KR" altLang="en-US" dirty="0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996A43ED-4E05-9249-AE2C-D2BBAAC1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Our Method</a:t>
            </a:r>
            <a:endParaRPr kumimoji="1"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B80C8E-AFA1-844F-9A29-D909E85B0E5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/>
              <a:t>Copyright 2016. @ Machine Learning &amp; Pattern Analysis lab., Dankook Uni., all rights reserved.</a:t>
            </a:r>
            <a:endParaRPr lang="ko-KR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5914E9-0439-4547-89A6-E4628C4FC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49" y="3801015"/>
            <a:ext cx="8544302" cy="176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34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C77A5C1E-8785-F54D-9F56-F6507F9FC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ko-KR" dirty="0" err="1"/>
              <a:t>Colab</a:t>
            </a:r>
            <a:r>
              <a:rPr kumimoji="1" lang="ko-KR" altLang="en-US" dirty="0"/>
              <a:t>으로</a:t>
            </a:r>
            <a:r>
              <a:rPr kumimoji="1" lang="en-US" altLang="ko-KR" dirty="0"/>
              <a:t>..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30BB8C0C-BDD7-EB43-934E-A7CA4C26D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pPr/>
              <a:t>23</a:t>
            </a:fld>
            <a:endParaRPr lang="ko-KR" altLang="en-US" dirty="0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996A43ED-4E05-9249-AE2C-D2BBAAC1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Testing</a:t>
            </a:r>
            <a:endParaRPr kumimoji="1"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B80C8E-AFA1-844F-9A29-D909E85B0E5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/>
              <a:t>Copyright 2016. @ Machine Learning &amp; Pattern Analysis lab., Dankook Uni., all rights reserved.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7525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FCB51FE1-7297-154A-89BC-FD32566AF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ko-KR" sz="4800" dirty="0"/>
              <a:t>THANK YOU !</a:t>
            </a:r>
            <a:endParaRPr kumimoji="1" lang="ko-KR" altLang="en-US" sz="4800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2F5D668-0098-1A4D-AAEF-E0F54D0B5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pPr/>
              <a:t>24</a:t>
            </a:fld>
            <a:endParaRPr lang="ko-KR" altLang="en-US" dirty="0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5848121B-3303-2840-B4CC-F2CB0ABAE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 err="1"/>
              <a:t>QnA</a:t>
            </a:r>
            <a:endParaRPr kumimoji="1"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B480F02-0210-FA4D-8993-9CEA3F3B0CD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/>
              <a:t>Copyright 2016. @ Machine Learning &amp; Pattern Analysis lab., Dankook Uni., all rights reserved.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51361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30BB8C0C-BDD7-EB43-934E-A7CA4C26D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996A43ED-4E05-9249-AE2C-D2BBAAC1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Task</a:t>
            </a:r>
            <a:endParaRPr kumimoji="1"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B80C8E-AFA1-844F-9A29-D909E85B0E5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/>
              <a:t>Copyright 2016. @ Machine Learning &amp; Pattern Analysis lab., Dankook Uni., all rights reserved.</a:t>
            </a:r>
            <a:endParaRPr lang="ko-KR" altLang="en-US" dirty="0"/>
          </a:p>
        </p:txBody>
      </p:sp>
      <p:pic>
        <p:nvPicPr>
          <p:cNvPr id="7" name="Picture 2" descr="ì´ë³´ê² ê´ìê° ìë°ì ëí ì´ë¯¸ì§ ê²ìê²°ê³¼">
            <a:extLst>
              <a:ext uri="{FF2B5EF4-FFF2-40B4-BE49-F238E27FC236}">
                <a16:creationId xmlns:a16="http://schemas.microsoft.com/office/drawing/2014/main" id="{6D28938B-330B-485F-9A71-C0D4D8980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13" y="1501448"/>
            <a:ext cx="8335173" cy="442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165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C77A5C1E-8785-F54D-9F56-F6507F9FC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ko-KR" dirty="0"/>
          </a:p>
          <a:p>
            <a:pPr marL="0" indent="0">
              <a:buNone/>
            </a:pPr>
            <a:r>
              <a:rPr kumimoji="1" lang="ko-KR" altLang="en-US" dirty="0"/>
              <a:t>사주명리</a:t>
            </a:r>
            <a:r>
              <a:rPr kumimoji="1" lang="en-US" altLang="ko-KR" dirty="0"/>
              <a:t>(</a:t>
            </a:r>
            <a:r>
              <a:rPr kumimoji="1" lang="ko-KR" altLang="en-US" dirty="0"/>
              <a:t>四柱命理</a:t>
            </a:r>
            <a:r>
              <a:rPr kumimoji="1" lang="en-US" altLang="ko-KR" dirty="0"/>
              <a:t>, Four Pillars of Destiny) </a:t>
            </a:r>
            <a:r>
              <a:rPr kumimoji="1" lang="ko-KR" altLang="en-US" dirty="0"/>
              <a:t>또는 사주팔자</a:t>
            </a:r>
            <a:r>
              <a:rPr kumimoji="1" lang="en-US" altLang="ko-KR" dirty="0"/>
              <a:t>(</a:t>
            </a:r>
            <a:r>
              <a:rPr kumimoji="1" lang="ko-KR" altLang="en-US" dirty="0"/>
              <a:t>四柱八字</a:t>
            </a:r>
            <a:r>
              <a:rPr kumimoji="1" lang="en-US" altLang="ko-KR" dirty="0"/>
              <a:t>)</a:t>
            </a:r>
          </a:p>
          <a:p>
            <a:pPr marL="0" indent="0">
              <a:buNone/>
            </a:pPr>
            <a:endParaRPr kumimoji="1" lang="en-US" altLang="ko-KR" dirty="0"/>
          </a:p>
          <a:p>
            <a:pPr marL="0" indent="0">
              <a:buNone/>
            </a:pPr>
            <a:r>
              <a:rPr kumimoji="1" lang="ko-KR" altLang="en-US" dirty="0"/>
              <a:t>관상학</a:t>
            </a:r>
            <a:r>
              <a:rPr kumimoji="1" lang="en-US" altLang="ko-KR" dirty="0"/>
              <a:t>(</a:t>
            </a:r>
            <a:r>
              <a:rPr kumimoji="1" lang="ko-KR" altLang="en-US" dirty="0"/>
              <a:t>觀相學</a:t>
            </a:r>
            <a:r>
              <a:rPr kumimoji="1" lang="en-US" altLang="ko-KR" dirty="0"/>
              <a:t>, physiognomy)</a:t>
            </a:r>
          </a:p>
          <a:p>
            <a:pPr marL="0" indent="0">
              <a:buNone/>
            </a:pPr>
            <a:endParaRPr kumimoji="1" lang="en-US" altLang="ko-KR" dirty="0"/>
          </a:p>
          <a:p>
            <a:pPr marL="0" indent="0">
              <a:buNone/>
            </a:pPr>
            <a:r>
              <a:rPr kumimoji="1" lang="ko-KR" altLang="en-US" dirty="0"/>
              <a:t>현대 </a:t>
            </a:r>
            <a:r>
              <a:rPr kumimoji="1" lang="en-US" altLang="ko-KR" dirty="0"/>
              <a:t>– </a:t>
            </a:r>
            <a:r>
              <a:rPr kumimoji="1" lang="ko-KR" altLang="en-US" dirty="0"/>
              <a:t>한국</a:t>
            </a:r>
            <a:r>
              <a:rPr kumimoji="1" lang="en-US" altLang="ko-KR" dirty="0"/>
              <a:t>(</a:t>
            </a:r>
            <a:r>
              <a:rPr kumimoji="1" lang="ko-KR" altLang="en-US" dirty="0"/>
              <a:t>동물상</a:t>
            </a:r>
            <a:r>
              <a:rPr kumimoji="1" lang="en-US" altLang="ko-KR" dirty="0"/>
              <a:t>), </a:t>
            </a:r>
            <a:r>
              <a:rPr kumimoji="1" lang="ko-KR" altLang="en-US" dirty="0"/>
              <a:t>일본</a:t>
            </a:r>
            <a:r>
              <a:rPr kumimoji="1" lang="en-US" altLang="ko-KR" dirty="0"/>
              <a:t>(</a:t>
            </a:r>
            <a:r>
              <a:rPr kumimoji="1" lang="ko-KR" altLang="en-US" dirty="0"/>
              <a:t>조미료상</a:t>
            </a:r>
            <a:r>
              <a:rPr kumimoji="1" lang="en-US" altLang="ko-KR" dirty="0"/>
              <a:t>), </a:t>
            </a:r>
            <a:r>
              <a:rPr kumimoji="1" lang="ko-KR" altLang="en-US" dirty="0"/>
              <a:t>서양</a:t>
            </a:r>
            <a:r>
              <a:rPr kumimoji="1" lang="en-US" altLang="ko-KR" dirty="0"/>
              <a:t>(</a:t>
            </a:r>
            <a:r>
              <a:rPr kumimoji="1" lang="ko-KR" altLang="en-US" dirty="0"/>
              <a:t>아리스토텔레스</a:t>
            </a:r>
            <a:r>
              <a:rPr kumimoji="1" lang="en-US" altLang="ko-KR" dirty="0"/>
              <a:t>~</a:t>
            </a:r>
            <a:r>
              <a:rPr kumimoji="1" lang="ko-KR" altLang="en-US" dirty="0"/>
              <a:t>골상학</a:t>
            </a:r>
            <a:r>
              <a:rPr kumimoji="1" lang="en-US" altLang="ko-KR" dirty="0"/>
              <a:t>)</a:t>
            </a:r>
          </a:p>
          <a:p>
            <a:pPr marL="0" indent="0">
              <a:buNone/>
            </a:pPr>
            <a:endParaRPr kumimoji="1" lang="en-US" altLang="ko-KR" dirty="0"/>
          </a:p>
          <a:p>
            <a:pPr marL="0" indent="0">
              <a:buNone/>
            </a:pPr>
            <a:endParaRPr kumimoji="1"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30BB8C0C-BDD7-EB43-934E-A7CA4C26D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996A43ED-4E05-9249-AE2C-D2BBAAC1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Task</a:t>
            </a:r>
            <a:endParaRPr kumimoji="1"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B80C8E-AFA1-844F-9A29-D909E85B0E5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/>
              <a:t>Copyright 2016. @ Machine Learning &amp; Pattern Analysis lab., Dankook Uni., all rights reserved.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548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30BB8C0C-BDD7-EB43-934E-A7CA4C26D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996A43ED-4E05-9249-AE2C-D2BBAAC1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Task</a:t>
            </a:r>
            <a:endParaRPr kumimoji="1"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B80C8E-AFA1-844F-9A29-D909E85B0E5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/>
              <a:t>Copyright 2016. @ Machine Learning &amp; Pattern Analysis lab., Dankook Uni., all rights reserved.</a:t>
            </a:r>
            <a:endParaRPr lang="ko-KR" altLang="en-US" dirty="0"/>
          </a:p>
        </p:txBody>
      </p:sp>
      <p:pic>
        <p:nvPicPr>
          <p:cNvPr id="8" name="Picture 2" descr="ìê¸ì ì¼êµ´ ììë³´ê¸° | ì¸ì¤í°ì¦">
            <a:extLst>
              <a:ext uri="{FF2B5EF4-FFF2-40B4-BE49-F238E27FC236}">
                <a16:creationId xmlns:a16="http://schemas.microsoft.com/office/drawing/2014/main" id="{6E49EAFB-6005-4EC9-A7E2-BFBEBF199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32" y="2328595"/>
            <a:ext cx="2321126" cy="289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íêµ­ ëë¬¼ìì ëí ì´ë¯¸ì§ ê²ìê²°ê³¼">
            <a:extLst>
              <a:ext uri="{FF2B5EF4-FFF2-40B4-BE49-F238E27FC236}">
                <a16:creationId xmlns:a16="http://schemas.microsoft.com/office/drawing/2014/main" id="{F21ACCCB-DD8D-4518-A0E0-0369A4FE9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393" y="2328595"/>
            <a:ext cx="2890536" cy="289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ë ìê° ê·¸ë¦¼ì ëí ì´ë¯¸ì§ ê²ìê²°ê³¼">
            <a:extLst>
              <a:ext uri="{FF2B5EF4-FFF2-40B4-BE49-F238E27FC236}">
                <a16:creationId xmlns:a16="http://schemas.microsoft.com/office/drawing/2014/main" id="{CA0929AE-DA93-49B4-869D-1A1EF9E013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95"/>
          <a:stretch/>
        </p:blipFill>
        <p:spPr bwMode="auto">
          <a:xfrm>
            <a:off x="5662855" y="2328595"/>
            <a:ext cx="3283913" cy="279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443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C77A5C1E-8785-F54D-9F56-F6507F9FC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ko-KR" altLang="en-US" dirty="0"/>
              <a:t>일종의 블랙박스를 가정하고</a:t>
            </a:r>
            <a:r>
              <a:rPr kumimoji="1" lang="en-US" altLang="ko-KR" dirty="0"/>
              <a:t>, </a:t>
            </a:r>
            <a:r>
              <a:rPr kumimoji="1" lang="ko-KR" altLang="en-US" dirty="0"/>
              <a:t>이 상자에 사용자의 사진을 입력으로 하면</a:t>
            </a:r>
            <a:r>
              <a:rPr kumimoji="1" lang="en-US" altLang="ko-KR" dirty="0"/>
              <a:t>, </a:t>
            </a:r>
            <a:r>
              <a:rPr kumimoji="1" lang="ko-KR" altLang="en-US" dirty="0"/>
              <a:t>어떤 라벨 값</a:t>
            </a:r>
            <a:r>
              <a:rPr kumimoji="1" lang="en-US" altLang="ko-KR" dirty="0"/>
              <a:t>(</a:t>
            </a:r>
            <a:r>
              <a:rPr kumimoji="1" lang="ko-KR" altLang="en-US" dirty="0"/>
              <a:t>동물종</a:t>
            </a:r>
            <a:r>
              <a:rPr kumimoji="1" lang="en-US" altLang="ko-KR" dirty="0"/>
              <a:t>)</a:t>
            </a:r>
            <a:r>
              <a:rPr kumimoji="1" lang="ko-KR" altLang="en-US" dirty="0"/>
              <a:t>을 출력</a:t>
            </a:r>
            <a:r>
              <a:rPr kumimoji="1" lang="en-US" altLang="ko-KR" dirty="0"/>
              <a:t>, </a:t>
            </a:r>
            <a:r>
              <a:rPr kumimoji="1" lang="ko-KR" altLang="en-US" dirty="0"/>
              <a:t>라벨에 맞는 해석 제시</a:t>
            </a:r>
            <a:endParaRPr kumimoji="1" lang="en-US" altLang="ko-KR" dirty="0"/>
          </a:p>
          <a:p>
            <a:pPr marL="0" indent="0">
              <a:buNone/>
            </a:pPr>
            <a:endParaRPr kumimoji="1" lang="en-US" altLang="ko-KR" dirty="0"/>
          </a:p>
          <a:p>
            <a:pPr marL="0" indent="0">
              <a:buNone/>
            </a:pPr>
            <a:r>
              <a:rPr kumimoji="1" lang="ko-KR" altLang="en-US" dirty="0"/>
              <a:t>어느 정도의 시각적인 효과도 제시 했으면 좋겠다</a:t>
            </a:r>
            <a:r>
              <a:rPr kumimoji="1" lang="en-US" altLang="ko-KR" dirty="0"/>
              <a:t>.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30BB8C0C-BDD7-EB43-934E-A7CA4C26D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996A43ED-4E05-9249-AE2C-D2BBAAC1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Approach</a:t>
            </a:r>
            <a:endParaRPr kumimoji="1"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B80C8E-AFA1-844F-9A29-D909E85B0E5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/>
              <a:t>Copyright 2016. @ Machine Learning &amp; Pattern Analysis lab., Dankook Uni., all rights reserved.</a:t>
            </a:r>
            <a:endParaRPr lang="ko-KR" altLang="en-US" dirty="0"/>
          </a:p>
        </p:txBody>
      </p:sp>
      <p:pic>
        <p:nvPicPr>
          <p:cNvPr id="1026" name="Picture 2" descr="ë°ë³´ìì ëí ì´ë¯¸ì§ ê²ìê²°ê³¼">
            <a:extLst>
              <a:ext uri="{FF2B5EF4-FFF2-40B4-BE49-F238E27FC236}">
                <a16:creationId xmlns:a16="http://schemas.microsoft.com/office/drawing/2014/main" id="{E9AB93FD-B44F-4165-8A40-6B3DD3DDB5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1" r="16468"/>
          <a:stretch/>
        </p:blipFill>
        <p:spPr bwMode="auto">
          <a:xfrm>
            <a:off x="661736" y="3308684"/>
            <a:ext cx="2322095" cy="201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í¨ì ììì ëí ì´ë¯¸ì§ ê²ìê²°ê³¼">
            <a:extLst>
              <a:ext uri="{FF2B5EF4-FFF2-40B4-BE49-F238E27FC236}">
                <a16:creationId xmlns:a16="http://schemas.microsoft.com/office/drawing/2014/main" id="{9B7F9CC3-3FA3-4B1E-A0D1-DD6B1F3E47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1" t="1275" r="29079" b="-1"/>
          <a:stretch/>
        </p:blipFill>
        <p:spPr bwMode="auto">
          <a:xfrm>
            <a:off x="3338763" y="2801353"/>
            <a:ext cx="2466473" cy="302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AE4468B-8B25-4D2A-8503-F6667CBFA80E}"/>
              </a:ext>
            </a:extLst>
          </p:cNvPr>
          <p:cNvCxnSpPr>
            <a:stCxn id="1026" idx="3"/>
            <a:endCxn id="1028" idx="1"/>
          </p:cNvCxnSpPr>
          <p:nvPr/>
        </p:nvCxnSpPr>
        <p:spPr>
          <a:xfrm>
            <a:off x="2983831" y="4315326"/>
            <a:ext cx="3549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0" name="Picture 6" descr="ê°ìì§ì ëí ì´ë¯¸ì§ ê²ìê²°ê³¼">
            <a:extLst>
              <a:ext uri="{FF2B5EF4-FFF2-40B4-BE49-F238E27FC236}">
                <a16:creationId xmlns:a16="http://schemas.microsoft.com/office/drawing/2014/main" id="{A109173C-5E3D-4307-85BA-4FB917A7E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573" y="3326480"/>
            <a:ext cx="1977691" cy="197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FFCE5E1-DCA5-4A91-BCDC-1A7749F6C2A2}"/>
              </a:ext>
            </a:extLst>
          </p:cNvPr>
          <p:cNvCxnSpPr>
            <a:stCxn id="1028" idx="3"/>
            <a:endCxn id="1030" idx="1"/>
          </p:cNvCxnSpPr>
          <p:nvPr/>
        </p:nvCxnSpPr>
        <p:spPr>
          <a:xfrm>
            <a:off x="5805236" y="4315326"/>
            <a:ext cx="6993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37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dog wearing a costume&#10;&#10;Description automatically generated">
            <a:extLst>
              <a:ext uri="{FF2B5EF4-FFF2-40B4-BE49-F238E27FC236}">
                <a16:creationId xmlns:a16="http://schemas.microsoft.com/office/drawing/2014/main" id="{A500ECB9-62CC-4093-AF10-7A74ED8493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2000"/>
          </a:blip>
          <a:srcRect r="86" b="3"/>
          <a:stretch/>
        </p:blipFill>
        <p:spPr>
          <a:xfrm>
            <a:off x="5632063" y="3056021"/>
            <a:ext cx="3158837" cy="3225992"/>
          </a:xfrm>
          <a:prstGeom prst="rect">
            <a:avLst/>
          </a:prstGeom>
          <a:effectLst/>
        </p:spPr>
      </p:pic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C77A5C1E-8785-F54D-9F56-F6507F9FC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ko-KR" b="1" i="1" dirty="0"/>
          </a:p>
          <a:p>
            <a:pPr marL="0" indent="0">
              <a:buNone/>
            </a:pPr>
            <a:r>
              <a:rPr kumimoji="1" lang="ko-KR" altLang="en-US" b="1" i="1" dirty="0"/>
              <a:t>첫번째 아이디어는 동물데이터로 학습하고 사람데이터로 분류해보자</a:t>
            </a:r>
            <a:r>
              <a:rPr kumimoji="1" lang="en-US" altLang="ko-KR" b="1" i="1" dirty="0"/>
              <a:t>!</a:t>
            </a:r>
          </a:p>
          <a:p>
            <a:pPr marL="0" indent="0">
              <a:buNone/>
            </a:pPr>
            <a:endParaRPr kumimoji="1" lang="en-US" altLang="ko-KR" dirty="0"/>
          </a:p>
          <a:p>
            <a:pPr marL="0" indent="0">
              <a:buNone/>
            </a:pPr>
            <a:r>
              <a:rPr kumimoji="1" lang="en-US" altLang="ko-KR" dirty="0"/>
              <a:t>Dataset </a:t>
            </a:r>
            <a:r>
              <a:rPr kumimoji="1" lang="ko-KR" altLang="en-US" dirty="0"/>
              <a:t>준비 </a:t>
            </a:r>
            <a:r>
              <a:rPr kumimoji="1" lang="en-US" altLang="ko-KR" dirty="0"/>
              <a:t>– </a:t>
            </a:r>
            <a:r>
              <a:rPr kumimoji="1" lang="ko-KR" altLang="en-US" dirty="0"/>
              <a:t>구글이미지 크롤링으로 </a:t>
            </a:r>
            <a:r>
              <a:rPr kumimoji="1" lang="en-US" altLang="ko-KR" dirty="0"/>
              <a:t>2000</a:t>
            </a:r>
            <a:r>
              <a:rPr kumimoji="1" lang="ko-KR" altLang="en-US" dirty="0"/>
              <a:t>장 씩 수집</a:t>
            </a:r>
            <a:r>
              <a:rPr kumimoji="1" lang="en-US" altLang="ko-KR" dirty="0"/>
              <a:t>(21</a:t>
            </a:r>
            <a:r>
              <a:rPr kumimoji="1" lang="ko-KR" altLang="en-US" dirty="0"/>
              <a:t>개종</a:t>
            </a:r>
            <a:r>
              <a:rPr kumimoji="1" lang="en-US" altLang="ko-KR" dirty="0"/>
              <a:t>)</a:t>
            </a:r>
          </a:p>
          <a:p>
            <a:pPr marL="0" indent="0">
              <a:buNone/>
            </a:pPr>
            <a:endParaRPr kumimoji="1" lang="en-US" altLang="ko-KR" dirty="0"/>
          </a:p>
          <a:p>
            <a:pPr marL="0" indent="0">
              <a:buNone/>
            </a:pPr>
            <a:r>
              <a:rPr kumimoji="1" lang="en-US" altLang="ko-KR" dirty="0"/>
              <a:t>OpenCV </a:t>
            </a:r>
            <a:r>
              <a:rPr kumimoji="1" lang="ko-KR" altLang="en-US" dirty="0"/>
              <a:t>라이브러리로 각 동물의 얼굴위주로 </a:t>
            </a:r>
            <a:r>
              <a:rPr kumimoji="1" lang="en-US" altLang="ko-KR" dirty="0"/>
              <a:t>pre-processing(Crop)</a:t>
            </a:r>
          </a:p>
          <a:p>
            <a:pPr marL="0" indent="0">
              <a:buNone/>
            </a:pPr>
            <a:endParaRPr kumimoji="1" lang="en-US" altLang="ko-KR" dirty="0"/>
          </a:p>
          <a:p>
            <a:pPr marL="0" indent="0">
              <a:buNone/>
            </a:pPr>
            <a:r>
              <a:rPr kumimoji="1" lang="en-US" altLang="ko-KR" dirty="0"/>
              <a:t>Pretrained</a:t>
            </a:r>
            <a:r>
              <a:rPr kumimoji="1" lang="ko-KR" altLang="en-US" dirty="0"/>
              <a:t> </a:t>
            </a:r>
            <a:r>
              <a:rPr kumimoji="1" lang="en-US" altLang="ko-KR" dirty="0"/>
              <a:t>VGG13</a:t>
            </a:r>
            <a:r>
              <a:rPr kumimoji="1" lang="ko-KR" altLang="en-US" dirty="0"/>
              <a:t>으로 </a:t>
            </a:r>
            <a:r>
              <a:rPr kumimoji="1" lang="en-US" altLang="ko-KR" dirty="0"/>
              <a:t>fine </a:t>
            </a:r>
            <a:r>
              <a:rPr kumimoji="1" lang="en-US" altLang="ko-KR" dirty="0" err="1"/>
              <a:t>tunning</a:t>
            </a:r>
            <a:r>
              <a:rPr kumimoji="1" lang="en-US" altLang="ko-KR" dirty="0"/>
              <a:t>(</a:t>
            </a:r>
            <a:r>
              <a:rPr kumimoji="1" lang="ko-KR" altLang="en-US" dirty="0"/>
              <a:t>사전훈련된 데이터셋은 </a:t>
            </a:r>
            <a:r>
              <a:rPr kumimoji="1" lang="en-US" altLang="ko-KR" dirty="0" err="1"/>
              <a:t>imagenet</a:t>
            </a:r>
            <a:r>
              <a:rPr kumimoji="1" lang="en-US" altLang="ko-KR" dirty="0"/>
              <a:t> challenge 2014)</a:t>
            </a:r>
          </a:p>
          <a:p>
            <a:pPr marL="0" indent="0">
              <a:buNone/>
            </a:pPr>
            <a:endParaRPr kumimoji="1" lang="en-US" altLang="ko-KR" dirty="0"/>
          </a:p>
          <a:p>
            <a:pPr marL="0" indent="0">
              <a:buNone/>
            </a:pPr>
            <a:r>
              <a:rPr kumimoji="1" lang="ko-KR" altLang="en-US" dirty="0"/>
              <a:t>결과적으로 실패</a:t>
            </a:r>
            <a:r>
              <a:rPr kumimoji="1" lang="en-US" altLang="ko-KR" dirty="0"/>
              <a:t>..!</a:t>
            </a:r>
            <a:endParaRPr kumimoji="1"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30BB8C0C-BDD7-EB43-934E-A7CA4C26D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996A43ED-4E05-9249-AE2C-D2BBAAC1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Approach</a:t>
            </a:r>
            <a:endParaRPr kumimoji="1"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B80C8E-AFA1-844F-9A29-D909E85B0E5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/>
              <a:t>Copyright 2016. @ Machine Learning &amp; Pattern Analysis lab., Dankook Uni., all rights reserved.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13688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C77A5C1E-8785-F54D-9F56-F6507F9FC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ko-KR" dirty="0"/>
          </a:p>
          <a:p>
            <a:pPr marL="0" indent="0">
              <a:buNone/>
            </a:pPr>
            <a:r>
              <a:rPr kumimoji="1" lang="ko-KR" altLang="en-US" dirty="0"/>
              <a:t>아이디어 재검토</a:t>
            </a:r>
            <a:r>
              <a:rPr kumimoji="1" lang="en-US" altLang="ko-KR" dirty="0"/>
              <a:t> : </a:t>
            </a:r>
            <a:r>
              <a:rPr kumimoji="1" lang="ko-KR" altLang="en-US" dirty="0"/>
              <a:t>어떤 사람의 얼굴을 보고 동물상을 판단할 때</a:t>
            </a:r>
            <a:r>
              <a:rPr kumimoji="1" lang="en-US" altLang="ko-KR" dirty="0"/>
              <a:t>, </a:t>
            </a:r>
            <a:r>
              <a:rPr kumimoji="1" lang="ko-KR" altLang="en-US" dirty="0"/>
              <a:t>사람얼굴의 어떠한 특징적인 부분들</a:t>
            </a:r>
            <a:r>
              <a:rPr kumimoji="1" lang="en-US" altLang="ko-KR" dirty="0"/>
              <a:t>(</a:t>
            </a:r>
            <a:r>
              <a:rPr kumimoji="1" lang="ko-KR" altLang="en-US" dirty="0"/>
              <a:t>웃는 눈매</a:t>
            </a:r>
            <a:r>
              <a:rPr kumimoji="1" lang="en-US" altLang="ko-KR" dirty="0"/>
              <a:t>, </a:t>
            </a:r>
            <a:r>
              <a:rPr kumimoji="1" lang="ko-KR" altLang="en-US" dirty="0"/>
              <a:t>매부리코 등</a:t>
            </a:r>
            <a:r>
              <a:rPr kumimoji="1" lang="en-US" altLang="ko-KR" dirty="0"/>
              <a:t>)</a:t>
            </a:r>
            <a:r>
              <a:rPr kumimoji="1" lang="ko-KR" altLang="en-US" dirty="0"/>
              <a:t>에 대해 다시 생각</a:t>
            </a:r>
            <a:r>
              <a:rPr kumimoji="1" lang="en-US" altLang="ko-KR" dirty="0"/>
              <a:t>.</a:t>
            </a:r>
          </a:p>
          <a:p>
            <a:pPr marL="0" indent="0">
              <a:buNone/>
            </a:pPr>
            <a:endParaRPr kumimoji="1" lang="en-US" altLang="ko-KR" dirty="0"/>
          </a:p>
          <a:p>
            <a:pPr marL="0" indent="0">
              <a:buNone/>
            </a:pPr>
            <a:r>
              <a:rPr kumimoji="1" lang="ko-KR" altLang="en-US" dirty="0"/>
              <a:t>주어진 데이터 셋의 </a:t>
            </a:r>
            <a:r>
              <a:rPr kumimoji="1" lang="en-US" altLang="ko-KR" dirty="0"/>
              <a:t>Semantic feature</a:t>
            </a:r>
            <a:r>
              <a:rPr kumimoji="1" lang="ko-KR" altLang="en-US" dirty="0"/>
              <a:t>를 잘 조절할 수 있거나</a:t>
            </a:r>
            <a:r>
              <a:rPr kumimoji="1" lang="en-US" altLang="ko-KR" dirty="0"/>
              <a:t>(</a:t>
            </a:r>
            <a:r>
              <a:rPr kumimoji="1" lang="en-US" altLang="ko-KR" dirty="0" err="1"/>
              <a:t>InfoGAN</a:t>
            </a:r>
            <a:r>
              <a:rPr kumimoji="1" lang="en-US" altLang="ko-KR" dirty="0"/>
              <a:t>, </a:t>
            </a:r>
            <a:r>
              <a:rPr kumimoji="1" lang="en-US" altLang="ko-KR" dirty="0" err="1"/>
              <a:t>ClusterGAN</a:t>
            </a:r>
            <a:r>
              <a:rPr kumimoji="1" lang="en-US" altLang="ko-KR" dirty="0"/>
              <a:t>), </a:t>
            </a:r>
            <a:r>
              <a:rPr kumimoji="1" lang="ko-KR" altLang="en-US" dirty="0"/>
              <a:t>동물상 이라는 조건을 강하게 어필해 줄 수 있는 아이디어</a:t>
            </a:r>
            <a:r>
              <a:rPr kumimoji="1" lang="en-US" altLang="ko-KR" dirty="0"/>
              <a:t>(Style transfer)</a:t>
            </a:r>
            <a:r>
              <a:rPr kumimoji="1" lang="ko-KR" altLang="en-US" dirty="0"/>
              <a:t>를 탐색</a:t>
            </a:r>
            <a:endParaRPr kumimoji="1" lang="en-US" altLang="ko-KR" dirty="0"/>
          </a:p>
          <a:p>
            <a:pPr marL="0" indent="0">
              <a:buNone/>
            </a:pPr>
            <a:endParaRPr kumimoji="1" lang="en-US" altLang="ko-KR" dirty="0"/>
          </a:p>
          <a:p>
            <a:pPr marL="0" indent="0">
              <a:buNone/>
            </a:pPr>
            <a:r>
              <a:rPr kumimoji="1" lang="ko-KR" altLang="en-US" dirty="0"/>
              <a:t>많은 서베이 끝에</a:t>
            </a:r>
            <a:r>
              <a:rPr kumimoji="1" lang="en-US" altLang="ko-KR" dirty="0"/>
              <a:t>, </a:t>
            </a:r>
            <a:r>
              <a:rPr kumimoji="1" lang="ko-KR" altLang="en-US" dirty="0"/>
              <a:t>구현상의 이점이나 이해도 문제로</a:t>
            </a:r>
            <a:endParaRPr kumimoji="1" lang="en-US" altLang="ko-KR" dirty="0"/>
          </a:p>
          <a:p>
            <a:pPr marL="0" indent="0">
              <a:buNone/>
            </a:pPr>
            <a:endParaRPr kumimoji="1" lang="en-US" altLang="ko-KR" dirty="0"/>
          </a:p>
          <a:p>
            <a:pPr marL="0" indent="0">
              <a:buNone/>
            </a:pPr>
            <a:r>
              <a:rPr kumimoji="1" lang="en-US" altLang="ko-KR" sz="3200" i="1" dirty="0" err="1"/>
              <a:t>CycleGAN</a:t>
            </a:r>
            <a:r>
              <a:rPr kumimoji="1" lang="en-US" altLang="ko-KR" sz="3200" i="1" dirty="0"/>
              <a:t> </a:t>
            </a:r>
            <a:r>
              <a:rPr kumimoji="1" lang="ko-KR" altLang="en-US" sz="1800" dirty="0"/>
              <a:t> </a:t>
            </a:r>
            <a:r>
              <a:rPr kumimoji="1" lang="ko-KR" altLang="en-US" dirty="0"/>
              <a:t>구현쪽으로 아이디어 전환</a:t>
            </a:r>
            <a:endParaRPr kumimoji="1" lang="ko-KR" altLang="en-US" sz="3200" i="1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30BB8C0C-BDD7-EB43-934E-A7CA4C26D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996A43ED-4E05-9249-AE2C-D2BBAAC1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dirty="0"/>
              <a:t>추가 </a:t>
            </a:r>
            <a:r>
              <a:rPr kumimoji="1" lang="en-US" altLang="ko-KR" dirty="0" err="1"/>
              <a:t>Survery</a:t>
            </a:r>
            <a:endParaRPr kumimoji="1"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B80C8E-AFA1-844F-9A29-D909E85B0E5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/>
              <a:t>Copyright 2016. @ Machine Learning &amp; Pattern Analysis lab., Dankook Uni., all rights reserved.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8841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C77A5C1E-8785-F54D-9F56-F6507F9FC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ko-KR" dirty="0" err="1"/>
              <a:t>CycleGAN</a:t>
            </a:r>
            <a:r>
              <a:rPr kumimoji="1" lang="ko-KR" altLang="en-US" dirty="0"/>
              <a:t>을 알려면</a:t>
            </a:r>
            <a:r>
              <a:rPr kumimoji="1" lang="en-US" altLang="ko-KR" dirty="0"/>
              <a:t>…GAN</a:t>
            </a:r>
            <a:r>
              <a:rPr kumimoji="1" lang="ko-KR" altLang="en-US" dirty="0"/>
              <a:t>에 대해 먼저 알아야 했음</a:t>
            </a:r>
            <a:r>
              <a:rPr kumimoji="1" lang="en-US" altLang="ko-KR" dirty="0"/>
              <a:t>(</a:t>
            </a:r>
            <a:r>
              <a:rPr kumimoji="1" lang="ko-KR" altLang="en-US" dirty="0"/>
              <a:t>팀원들에 대한 아이디어 설득 포함</a:t>
            </a:r>
            <a:r>
              <a:rPr kumimoji="1" lang="en-US" altLang="ko-KR" dirty="0"/>
              <a:t>)</a:t>
            </a:r>
          </a:p>
          <a:p>
            <a:pPr marL="0" indent="0">
              <a:buNone/>
            </a:pPr>
            <a:endParaRPr kumimoji="1" lang="en-US" altLang="ko-KR" dirty="0"/>
          </a:p>
          <a:p>
            <a:pPr marL="0" indent="0">
              <a:buNone/>
            </a:pPr>
            <a:r>
              <a:rPr kumimoji="1" lang="en-US" altLang="ko-KR" dirty="0"/>
              <a:t>GAN(Generative adversarial network)</a:t>
            </a:r>
            <a:r>
              <a:rPr kumimoji="1" lang="ko-KR" altLang="en-US" dirty="0"/>
              <a:t>란</a:t>
            </a:r>
            <a:r>
              <a:rPr kumimoji="1" lang="en-US" altLang="ko-KR" dirty="0"/>
              <a:t>?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30BB8C0C-BDD7-EB43-934E-A7CA4C26D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996A43ED-4E05-9249-AE2C-D2BBAAC1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Our Method(GANs)</a:t>
            </a:r>
            <a:endParaRPr kumimoji="1"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B80C8E-AFA1-844F-9A29-D909E85B0E5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/>
              <a:t>Copyright 2016. @ Machine Learning &amp; Pattern Analysis lab., Dankook Uni., all rights reserved.</a:t>
            </a:r>
            <a:endParaRPr lang="ko-KR" altLang="en-US" dirty="0"/>
          </a:p>
        </p:txBody>
      </p:sp>
      <p:pic>
        <p:nvPicPr>
          <p:cNvPr id="4098" name="Picture 2" descr="GANì ëí ì´ë¯¸ì§ ê²ìê²°ê³¼">
            <a:extLst>
              <a:ext uri="{FF2B5EF4-FFF2-40B4-BE49-F238E27FC236}">
                <a16:creationId xmlns:a16="http://schemas.microsoft.com/office/drawing/2014/main" id="{8BC6C7D0-127F-422C-BC76-8B39A6183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533" y="2991108"/>
            <a:ext cx="6070934" cy="305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459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et03" id="{22063185-E8A4-0F4A-BCE4-9DDADD4FFC71}" vid="{5A9429D3-72F5-CF43-894A-C40B615A817B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Templet03</Template>
  <TotalTime>893</TotalTime>
  <Words>1176</Words>
  <Application>Microsoft Office PowerPoint</Application>
  <PresentationFormat>On-screen Show (4:3)</PresentationFormat>
  <Paragraphs>192</Paragraphs>
  <Slides>24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맑은 고딕</vt:lpstr>
      <vt:lpstr>Arial</vt:lpstr>
      <vt:lpstr>Calibri</vt:lpstr>
      <vt:lpstr>Calibri Light</vt:lpstr>
      <vt:lpstr>Office 테마</vt:lpstr>
      <vt:lpstr>너의 얼굴은 사람의 얼굴을 특정 동물종으로 표현하는 알고리즘</vt:lpstr>
      <vt:lpstr>Index</vt:lpstr>
      <vt:lpstr>Task</vt:lpstr>
      <vt:lpstr>Task</vt:lpstr>
      <vt:lpstr>Task</vt:lpstr>
      <vt:lpstr>Approach</vt:lpstr>
      <vt:lpstr>Approach</vt:lpstr>
      <vt:lpstr>추가 Survery</vt:lpstr>
      <vt:lpstr>Our Method(GANs)</vt:lpstr>
      <vt:lpstr>Our Method(GANs)</vt:lpstr>
      <vt:lpstr>Our Method(GANs)</vt:lpstr>
      <vt:lpstr>Our Method</vt:lpstr>
      <vt:lpstr>Our Method</vt:lpstr>
      <vt:lpstr>Our Method</vt:lpstr>
      <vt:lpstr>Our Method</vt:lpstr>
      <vt:lpstr>Our Method</vt:lpstr>
      <vt:lpstr>Our Method</vt:lpstr>
      <vt:lpstr>Our Method</vt:lpstr>
      <vt:lpstr>Our Method</vt:lpstr>
      <vt:lpstr>Our Method</vt:lpstr>
      <vt:lpstr>Our Methods(results)</vt:lpstr>
      <vt:lpstr>Our Method</vt:lpstr>
      <vt:lpstr>Testing</vt:lpstr>
      <vt:lpstr>QnA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너의 얼굴은 사람의 얼굴을 특정 동물종으로 표현하는 알고리즘</dc:title>
  <dc:creator>rlagu</dc:creator>
  <cp:lastModifiedBy> </cp:lastModifiedBy>
  <cp:revision>21</cp:revision>
  <cp:lastPrinted>2016-11-23T08:54:28Z</cp:lastPrinted>
  <dcterms:created xsi:type="dcterms:W3CDTF">2019-07-11T08:24:19Z</dcterms:created>
  <dcterms:modified xsi:type="dcterms:W3CDTF">2019-08-14T09:29:54Z</dcterms:modified>
</cp:coreProperties>
</file>