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전용현" initials="전" lastIdx="1" clrIdx="0">
    <p:extLst>
      <p:ext uri="{19B8F6BF-5375-455C-9EA6-DF929625EA0E}">
        <p15:presenceInfo xmlns:p15="http://schemas.microsoft.com/office/powerpoint/2012/main" userId="전용현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36AD3B-E349-4F2C-813B-D74BE48E60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3369794-85A5-47AE-89BC-E8AE7328CE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0D1B6AF-46B5-4D7A-8BE6-E880CFAD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4BBF44-3D7B-421A-BD09-50553E965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D011EE-C35B-4517-9AA0-A8572C16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04130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021121-AAE9-4A83-B7E5-3F672FCC1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AC79542-C84E-4C2B-B16F-82AC80A0FA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19561EB-05D8-4CD6-8863-7AAAF419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2A92A8D-4CBB-4E6E-BD9F-F66CDB7A6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952DFC2-CE4D-44C5-8563-F81D08705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8079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CF35CEC-8FDA-49FB-9502-A06A6A68FA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EAC04E8-CD62-43B5-9605-AEB07A63A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40C1803-926F-45D9-84A7-B9F060742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D579227-064F-4F16-8636-158ACCF74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87E909-D5DB-4DE4-8643-870B91723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407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510B798-4382-4443-958A-810A9A588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E8F82F2-4CA5-43E4-A615-AE894F0420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1E9689A-8C06-4D94-A07D-F288A5AE4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574124-FBC9-454C-BF16-6A6F65EEF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FA80B3D-119F-4BBE-8D71-5428509CE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849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2D4629A-C0D3-49F4-9AFD-122405B53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20AF82A-1260-41EC-A26C-AC24AC90E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56CB0C-2C92-4F0F-B803-ECA771D15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1C62A56-0003-492A-9365-A0ABD5211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6D36D27-6D14-4BA9-9F43-2CBA17623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337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0D60073-4BD8-4999-B0A1-B34F11CD1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7A60BC-991B-46C0-8F96-929301A780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ED5D324-FB0F-4867-B36B-223C4CAA1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335D0B7-271D-4FE8-B465-E6D8DBF71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452173-9A4F-4BF8-9C25-BFE8B8343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670C570-F182-41AE-BE51-7C4610978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634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59136C-87D0-42BA-94CC-75521DAB6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B5D5A9-C074-4927-9940-885F8D7FB4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D54A4EC-103D-4A0D-941C-31DAC86348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F03D9F29-428F-4AB3-B4D1-1718A1636F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0FB802E-76CF-4E63-9783-915192C36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961CBCD-C07A-4C88-8788-D8B304E85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14668F7-2C7B-4DD3-8BC1-DCE15861C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57D260F-6209-4616-9208-1903C58CE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673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8D81A00-A9C1-4090-B9B5-9AF309556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AE992B0-20D5-4624-B8C0-AFA746983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46FA66D-5627-462F-BB5C-21BBBD221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9F1353F-167D-400F-8DA0-04779A63C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5417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FA6F905-59FF-4A38-B6D1-5FDAE47E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39C0E70-2205-42E4-87FF-D7ADB664D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CFFC55D-893D-4F06-9408-F835086D1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6344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DF15A-A56A-4957-9198-E322509B1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04F7A10-4C5F-47BD-8D18-7F6A3F9FF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E6B42D6-9889-469B-9A4E-AED04B8EB0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7333A15-5719-4528-A42B-85936D8F1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F9633F-FAD7-4E61-9A1F-92F2C6F9D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24EF367-9FBC-4E8F-AEB2-FE471ED6D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4368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7B7671-3A9E-4828-BF84-ECE6FEDCB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BDA7747-9CF0-4517-98A5-FEDD05B12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C6BBB65-F16C-4B98-B623-68F12D2AE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A08F43A-CCCB-439E-8847-51DAD974E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2B5EE1-2C8A-435F-8DF0-DDA741DDD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D0D949C-AFA9-4445-9CF6-101FD7873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660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5548842-E5AF-490B-8362-F3E0D31FFA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B0C0CE2-42C8-4EA0-AA59-28A779CF7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2AFDA7-431D-4AB3-8E6A-7A58404224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45DD9-8212-43FF-B9B6-F51BB93F3B81}" type="datetimeFigureOut">
              <a:rPr lang="ko-KR" altLang="en-US" smtClean="0"/>
              <a:t>2019-08-14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E0ABDEA-0B14-4A04-A8F2-B5759FD52B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203CD76-7368-4C66-9934-F30743F6D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06623-18C5-496C-94E5-86A011E4E5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52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69E5EA-9696-479F-A61E-9C69FFFE99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개인정보 비식별화</a:t>
            </a:r>
            <a:r>
              <a:rPr lang="en-US" altLang="ko-KR" dirty="0"/>
              <a:t>	</a:t>
            </a:r>
            <a:endParaRPr lang="ko-KR" altLang="en-US" dirty="0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B4B514D-CA3F-4BF1-92D1-63F4DF7CC1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백준 베스트 컨퍼런스</a:t>
            </a:r>
            <a:endParaRPr lang="en-US" altLang="ko-KR" dirty="0"/>
          </a:p>
          <a:p>
            <a:r>
              <a:rPr lang="ko-KR" altLang="en-US" dirty="0"/>
              <a:t>전태현</a:t>
            </a:r>
          </a:p>
        </p:txBody>
      </p:sp>
    </p:spTree>
    <p:extLst>
      <p:ext uri="{BB962C8B-B14F-4D97-AF65-F5344CB8AC3E}">
        <p14:creationId xmlns:p14="http://schemas.microsoft.com/office/powerpoint/2010/main" val="2981625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82276-74E4-4093-BCB0-CF1FF0057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K-</a:t>
            </a:r>
            <a:r>
              <a:rPr lang="ko-KR" altLang="en-US" dirty="0"/>
              <a:t>익명성의 한계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787147D-8A80-40C9-AC20-6C84E150E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싱글 테이블을 익명화 하는데 초점</a:t>
            </a:r>
            <a:endParaRPr lang="en-US" altLang="ko-KR" dirty="0"/>
          </a:p>
          <a:p>
            <a:r>
              <a:rPr lang="ko-KR" altLang="en-US" dirty="0"/>
              <a:t>속성 노출에 취약</a:t>
            </a:r>
            <a:endParaRPr lang="en-US" altLang="ko-KR" dirty="0"/>
          </a:p>
          <a:p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1344CA25-9F47-4641-89DE-318403ACF3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94" y="3843777"/>
            <a:ext cx="5346806" cy="247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3803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5D6908-2FDB-403C-82DB-04F818A5E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l-</a:t>
            </a:r>
            <a:r>
              <a:rPr lang="ko-KR" altLang="en-US" dirty="0"/>
              <a:t>다양성</a:t>
            </a:r>
            <a:r>
              <a:rPr lang="en-US" altLang="ko-KR" dirty="0"/>
              <a:t>(l-diversity)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9E6A290-0A79-4C58-B6CA-FDC669128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속성 노출 </a:t>
            </a:r>
            <a:r>
              <a:rPr lang="en-US" altLang="ko-KR" dirty="0"/>
              <a:t>: </a:t>
            </a:r>
            <a:r>
              <a:rPr lang="ko-KR" altLang="en-US" dirty="0"/>
              <a:t>특정한 개인의 민감한 속성이 드러나는 기법</a:t>
            </a:r>
            <a:endParaRPr lang="en-US" altLang="ko-KR" dirty="0"/>
          </a:p>
          <a:p>
            <a:r>
              <a:rPr lang="en-US" altLang="ko-KR" dirty="0"/>
              <a:t>K-</a:t>
            </a:r>
            <a:r>
              <a:rPr lang="ko-KR" altLang="en-US" dirty="0"/>
              <a:t>익명성을 만족할 때</a:t>
            </a:r>
            <a:r>
              <a:rPr lang="en-US" altLang="ko-KR" dirty="0"/>
              <a:t>, l</a:t>
            </a:r>
            <a:r>
              <a:rPr lang="ko-KR" altLang="en-US" dirty="0"/>
              <a:t>개의 서로 다른 민감한 속성값을 가지게 하는 것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69B9010-D211-4A92-A5C3-0CCEEBF0A1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173" y="3351799"/>
            <a:ext cx="4630178" cy="3141076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64AA446-09F5-4F69-8B14-A928FCFA94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0351" y="3237581"/>
            <a:ext cx="4751895" cy="3369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402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5D6908-2FDB-403C-82DB-04F818A5E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l-</a:t>
            </a:r>
            <a:r>
              <a:rPr lang="ko-KR" altLang="en-US" dirty="0"/>
              <a:t>다양성</a:t>
            </a:r>
            <a:r>
              <a:rPr lang="en-US" altLang="ko-KR" dirty="0"/>
              <a:t>(l-diversity)</a:t>
            </a:r>
            <a:endParaRPr lang="ko-KR" altLang="en-US" dirty="0"/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B3EE5B68-6CFB-4428-BAF7-D8DE8233D8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51349"/>
            <a:ext cx="4704761" cy="3397038"/>
          </a:xfrm>
          <a:prstGeom prst="rect">
            <a:avLst/>
          </a:prstGeom>
        </p:spPr>
      </p:pic>
      <p:pic>
        <p:nvPicPr>
          <p:cNvPr id="8" name="그림 7">
            <a:extLst>
              <a:ext uri="{FF2B5EF4-FFF2-40B4-BE49-F238E27FC236}">
                <a16:creationId xmlns:a16="http://schemas.microsoft.com/office/drawing/2014/main" id="{1AADBA8B-EE2C-4E64-A362-7CCC8AAC6A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2961" y="1951349"/>
            <a:ext cx="4807670" cy="318566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C2416D7-7340-4A02-A1A5-B590A8397E79}"/>
              </a:ext>
            </a:extLst>
          </p:cNvPr>
          <p:cNvSpPr txBox="1"/>
          <p:nvPr/>
        </p:nvSpPr>
        <p:spPr>
          <a:xfrm>
            <a:off x="1168924" y="5222449"/>
            <a:ext cx="1857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</a:t>
            </a:r>
            <a:r>
              <a:rPr lang="en-US" altLang="ko-KR" dirty="0" err="1"/>
              <a:t>k,e</a:t>
            </a:r>
            <a:r>
              <a:rPr lang="en-US" altLang="ko-KR" dirty="0"/>
              <a:t>) - </a:t>
            </a:r>
            <a:r>
              <a:rPr lang="ko-KR" altLang="en-US" dirty="0"/>
              <a:t>익명성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B2CB40A-57D6-4FF4-84F2-9D296188C4D4}"/>
              </a:ext>
            </a:extLst>
          </p:cNvPr>
          <p:cNvSpPr txBox="1"/>
          <p:nvPr/>
        </p:nvSpPr>
        <p:spPr>
          <a:xfrm>
            <a:off x="5873685" y="5137014"/>
            <a:ext cx="24313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(</a:t>
            </a:r>
            <a:r>
              <a:rPr lang="el-GR" altLang="ko-KR" dirty="0"/>
              <a:t>ε</a:t>
            </a:r>
            <a:r>
              <a:rPr lang="en-US" altLang="ko-KR" dirty="0"/>
              <a:t>,m) - </a:t>
            </a:r>
            <a:r>
              <a:rPr lang="ko-KR" altLang="en-US" dirty="0"/>
              <a:t>익명성</a:t>
            </a:r>
          </a:p>
        </p:txBody>
      </p:sp>
    </p:spTree>
    <p:extLst>
      <p:ext uri="{BB962C8B-B14F-4D97-AF65-F5344CB8AC3E}">
        <p14:creationId xmlns:p14="http://schemas.microsoft.com/office/powerpoint/2010/main" val="33122559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AA46977-7550-4517-BAC5-BFA2EC326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t-</a:t>
            </a:r>
            <a:r>
              <a:rPr lang="ko-KR" altLang="en-US" dirty="0"/>
              <a:t>근접성</a:t>
            </a:r>
            <a:r>
              <a:rPr lang="en-US" altLang="ko-KR" dirty="0"/>
              <a:t>(t-closeness)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6EE234-58CF-438A-B9EB-0D23E4708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L-</a:t>
            </a:r>
            <a:r>
              <a:rPr lang="ko-KR" altLang="en-US" dirty="0"/>
              <a:t>다양성이 동질성 공격에 취약함을 개선</a:t>
            </a:r>
            <a:endParaRPr lang="en-US" altLang="ko-KR" dirty="0"/>
          </a:p>
          <a:p>
            <a:r>
              <a:rPr lang="ko-KR" altLang="en-US" dirty="0"/>
              <a:t>동질성 공격 </a:t>
            </a:r>
            <a:r>
              <a:rPr lang="en-US" altLang="ko-KR" dirty="0"/>
              <a:t>: </a:t>
            </a:r>
            <a:r>
              <a:rPr lang="ko-KR" altLang="en-US" dirty="0"/>
              <a:t>민감한 속성값의 의미가 서로 비슷할 때 발생</a:t>
            </a:r>
            <a:endParaRPr lang="en-US" altLang="ko-KR" dirty="0"/>
          </a:p>
          <a:p>
            <a:r>
              <a:rPr lang="ko-KR" altLang="en-US" dirty="0"/>
              <a:t>민감한 속성값의 분포가 얼마나 가까운지 계산</a:t>
            </a:r>
            <a:endParaRPr lang="en-US" altLang="ko-KR" dirty="0"/>
          </a:p>
          <a:p>
            <a:r>
              <a:rPr lang="ko-KR" altLang="en-US" dirty="0"/>
              <a:t>익명화 과정에서 준식별자와 민감 </a:t>
            </a:r>
            <a:r>
              <a:rPr lang="ko-KR" altLang="en-US" dirty="0" err="1"/>
              <a:t>속성간의</a:t>
            </a:r>
            <a:r>
              <a:rPr lang="ko-KR" altLang="en-US" dirty="0"/>
              <a:t> 손상 가능성 존재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029941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FF2DDE-CF47-41AF-B545-2BB2D9541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t-</a:t>
            </a:r>
            <a:r>
              <a:rPr lang="ko-KR" altLang="en-US" dirty="0"/>
              <a:t>근접성</a:t>
            </a:r>
            <a:r>
              <a:rPr lang="en-US" altLang="ko-KR" dirty="0"/>
              <a:t>(t-closeness)</a:t>
            </a:r>
            <a:endParaRPr lang="ko-KR" altLang="en-US" dirty="0"/>
          </a:p>
        </p:txBody>
      </p:sp>
      <p:pic>
        <p:nvPicPr>
          <p:cNvPr id="4" name="내용 개체 틀 3">
            <a:extLst>
              <a:ext uri="{FF2B5EF4-FFF2-40B4-BE49-F238E27FC236}">
                <a16:creationId xmlns:a16="http://schemas.microsoft.com/office/drawing/2014/main" id="{D8FD97A8-7E98-4666-88A2-F1C8D5FDC65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94183"/>
            <a:ext cx="4733041" cy="4075348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9402A896-75A2-4E1B-B5E2-1C81122204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1911" y="2728912"/>
            <a:ext cx="4613243" cy="172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893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8D068E-C4FF-4F34-B9D2-EB03DB997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결론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48CCFC-0A8D-418F-8110-D749AC431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빅데이터의 활용성이 증가함에 따라 개인정보를 활용 및 보호하기 위한 필요성이 증가함</a:t>
            </a:r>
            <a:endParaRPr lang="en-US" altLang="ko-KR" dirty="0"/>
          </a:p>
          <a:p>
            <a:r>
              <a:rPr lang="en-US" altLang="ko-KR" dirty="0"/>
              <a:t>K-</a:t>
            </a:r>
            <a:r>
              <a:rPr lang="ko-KR" altLang="en-US" dirty="0"/>
              <a:t>익명성은 </a:t>
            </a:r>
            <a:r>
              <a:rPr lang="ko-KR" altLang="en-US" dirty="0" err="1"/>
              <a:t>익명화된</a:t>
            </a:r>
            <a:r>
              <a:rPr lang="ko-KR" altLang="en-US" dirty="0"/>
              <a:t> 준식별자들끼리 묶음</a:t>
            </a:r>
            <a:endParaRPr lang="en-US" altLang="ko-KR" dirty="0"/>
          </a:p>
          <a:p>
            <a:r>
              <a:rPr lang="en-US" altLang="ko-KR" dirty="0"/>
              <a:t>l-</a:t>
            </a:r>
            <a:r>
              <a:rPr lang="ko-KR" altLang="en-US" dirty="0"/>
              <a:t>다양성은 </a:t>
            </a:r>
            <a:r>
              <a:rPr lang="en-US" altLang="ko-KR" dirty="0"/>
              <a:t>k-</a:t>
            </a:r>
            <a:r>
              <a:rPr lang="ko-KR" altLang="en-US" dirty="0"/>
              <a:t>익명성을 만족한 채로</a:t>
            </a:r>
            <a:r>
              <a:rPr lang="en-US" altLang="ko-KR" dirty="0"/>
              <a:t>, l</a:t>
            </a:r>
            <a:r>
              <a:rPr lang="ko-KR" altLang="en-US" dirty="0"/>
              <a:t>개의 다른 속성값을 가짐</a:t>
            </a:r>
            <a:endParaRPr lang="en-US" altLang="ko-KR" dirty="0"/>
          </a:p>
          <a:p>
            <a:r>
              <a:rPr lang="en-US" altLang="ko-KR" dirty="0"/>
              <a:t>T-</a:t>
            </a:r>
            <a:r>
              <a:rPr lang="ko-KR" altLang="en-US" dirty="0"/>
              <a:t>근접성은 </a:t>
            </a:r>
            <a:r>
              <a:rPr lang="en-US" altLang="ko-KR" dirty="0"/>
              <a:t>l</a:t>
            </a:r>
            <a:r>
              <a:rPr lang="ko-KR" altLang="en-US" dirty="0"/>
              <a:t>개의 다른 속성값들의 의미 분포를 나타냄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1052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D27C2C5-8527-4AD1-8EF3-19045C694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레퍼런스</a:t>
            </a:r>
            <a:r>
              <a:rPr lang="en-US" altLang="ko-KR" dirty="0"/>
              <a:t>(reference)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3094CE-838E-44F0-B490-89D97D80B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프라이버시</a:t>
            </a:r>
            <a:r>
              <a:rPr lang="en-US" altLang="ko-KR" dirty="0"/>
              <a:t> </a:t>
            </a:r>
            <a:r>
              <a:rPr lang="ko-KR" altLang="en-US" dirty="0"/>
              <a:t>보호 데이터 배포를 위한 모델 조사</a:t>
            </a:r>
            <a:br>
              <a:rPr lang="en-US" altLang="ko-KR" dirty="0"/>
            </a:br>
            <a:r>
              <a:rPr lang="en-US" altLang="ko-KR" dirty="0"/>
              <a:t>(Models for Privacy-preserving Data Publishing : A Survey)</a:t>
            </a:r>
            <a:br>
              <a:rPr lang="en-US" altLang="ko-KR" dirty="0"/>
            </a:br>
            <a:r>
              <a:rPr lang="ko-KR" altLang="en-US" dirty="0"/>
              <a:t>김종선</a:t>
            </a:r>
            <a:r>
              <a:rPr lang="en-US" altLang="ko-KR" dirty="0"/>
              <a:t>, </a:t>
            </a:r>
            <a:r>
              <a:rPr lang="ko-KR" altLang="en-US" dirty="0"/>
              <a:t>정기영</a:t>
            </a:r>
            <a:endParaRPr lang="en-US" altLang="ko-KR" dirty="0"/>
          </a:p>
          <a:p>
            <a:r>
              <a:rPr lang="ko-KR" altLang="en-US" dirty="0"/>
              <a:t>금융 데이터 상에서 차분 프라이버시 모델 정립 연구</a:t>
            </a:r>
            <a:br>
              <a:rPr lang="en-US" altLang="ko-KR" dirty="0"/>
            </a:br>
            <a:r>
              <a:rPr lang="en-US" altLang="ko-KR" dirty="0"/>
              <a:t>(A Study on a Differentially Private Model for Financial Data)</a:t>
            </a:r>
            <a:br>
              <a:rPr lang="en-US" altLang="ko-KR" dirty="0"/>
            </a:br>
            <a:r>
              <a:rPr lang="ko-KR" altLang="en-US" dirty="0"/>
              <a:t>김현일</a:t>
            </a:r>
            <a:r>
              <a:rPr lang="en-US" altLang="ko-KR" dirty="0"/>
              <a:t>, </a:t>
            </a:r>
            <a:r>
              <a:rPr lang="ko-KR" altLang="en-US" dirty="0" err="1"/>
              <a:t>박철희</a:t>
            </a:r>
            <a:endParaRPr lang="en-US" altLang="ko-KR" dirty="0"/>
          </a:p>
          <a:p>
            <a:r>
              <a:rPr lang="en-US" altLang="ko-KR" dirty="0"/>
              <a:t>Preservation of Proximity Privacy in Publishing Numerical Sensitive Data</a:t>
            </a:r>
            <a:br>
              <a:rPr lang="en-US" altLang="ko-KR" dirty="0"/>
            </a:br>
            <a:r>
              <a:rPr lang="en-US" altLang="ko-KR" dirty="0" err="1"/>
              <a:t>Jiexing</a:t>
            </a:r>
            <a:r>
              <a:rPr lang="en-US" altLang="ko-KR" dirty="0"/>
              <a:t> Li </a:t>
            </a:r>
            <a:r>
              <a:rPr lang="en-US" altLang="ko-KR" dirty="0" err="1"/>
              <a:t>Yufei</a:t>
            </a:r>
            <a:r>
              <a:rPr lang="en-US" altLang="ko-KR"/>
              <a:t> Tao</a:t>
            </a:r>
            <a:endParaRPr lang="en-US" altLang="ko-KR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674000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8B5E117-47A6-4285-90C2-DAC8F6ACE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67D9081-9E69-4BAD-8518-94B8974E8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개인정보 </a:t>
            </a:r>
            <a:r>
              <a:rPr lang="ko-KR" altLang="en-US" dirty="0" err="1"/>
              <a:t>비식별화란</a:t>
            </a:r>
            <a:r>
              <a:rPr lang="en-US" altLang="ko-KR" dirty="0"/>
              <a:t>?</a:t>
            </a:r>
          </a:p>
          <a:p>
            <a:r>
              <a:rPr lang="ko-KR" altLang="en-US" dirty="0"/>
              <a:t>배경지식</a:t>
            </a:r>
            <a:endParaRPr lang="en-US" altLang="ko-KR" dirty="0"/>
          </a:p>
          <a:p>
            <a:r>
              <a:rPr lang="ko-KR" altLang="en-US" dirty="0"/>
              <a:t>프라이버시 유출공격</a:t>
            </a:r>
            <a:endParaRPr lang="en-US" altLang="ko-KR" dirty="0"/>
          </a:p>
          <a:p>
            <a:r>
              <a:rPr lang="en-US" altLang="ko-KR" dirty="0"/>
              <a:t>K-</a:t>
            </a:r>
            <a:r>
              <a:rPr lang="ko-KR" altLang="en-US" dirty="0"/>
              <a:t>익명성</a:t>
            </a:r>
            <a:endParaRPr lang="en-US" altLang="ko-KR" dirty="0"/>
          </a:p>
          <a:p>
            <a:r>
              <a:rPr lang="en-US" altLang="ko-KR" dirty="0"/>
              <a:t>l-</a:t>
            </a:r>
            <a:r>
              <a:rPr lang="ko-KR" altLang="en-US" dirty="0"/>
              <a:t>다양성</a:t>
            </a:r>
            <a:endParaRPr lang="en-US" altLang="ko-KR" dirty="0"/>
          </a:p>
          <a:p>
            <a:r>
              <a:rPr lang="en-US" altLang="ko-KR" dirty="0"/>
              <a:t>t-</a:t>
            </a:r>
            <a:r>
              <a:rPr lang="ko-KR" altLang="en-US" dirty="0"/>
              <a:t>근접성</a:t>
            </a:r>
            <a:endParaRPr lang="en-US" altLang="ko-KR" dirty="0"/>
          </a:p>
          <a:p>
            <a:r>
              <a:rPr lang="ko-KR" altLang="en-US" dirty="0"/>
              <a:t>결론</a:t>
            </a:r>
            <a:endParaRPr lang="en-US" altLang="ko-KR" dirty="0"/>
          </a:p>
          <a:p>
            <a:r>
              <a:rPr lang="ko-KR" altLang="en-US" dirty="0"/>
              <a:t>레퍼런스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6447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CBEB170-97DA-49A7-9BFE-6C2797B34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개인정보 비식별화 개념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1EE831-BBCF-497E-95AB-57B3B49AA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데이터 내에 </a:t>
            </a:r>
            <a:r>
              <a:rPr lang="ko-KR" altLang="en-US" dirty="0" err="1"/>
              <a:t>개인을</a:t>
            </a:r>
            <a:r>
              <a:rPr lang="ko-KR" altLang="en-US" dirty="0"/>
              <a:t> 식별할 수 있는 정보가 있는 경우</a:t>
            </a:r>
            <a:r>
              <a:rPr lang="en-US" altLang="ko-KR" dirty="0"/>
              <a:t>, </a:t>
            </a:r>
            <a:r>
              <a:rPr lang="ko-KR" altLang="en-US" dirty="0"/>
              <a:t>이의 일부 또는 전부를 삭제</a:t>
            </a:r>
            <a:r>
              <a:rPr lang="en-US" altLang="ko-KR" dirty="0"/>
              <a:t>, </a:t>
            </a:r>
            <a:r>
              <a:rPr lang="ko-KR" altLang="en-US" dirty="0"/>
              <a:t>또는 일부를 속성 정보로 대체 처리함으로써 다른 정보와 결합하여도 특정 </a:t>
            </a:r>
            <a:r>
              <a:rPr lang="ko-KR" altLang="en-US" dirty="0" err="1"/>
              <a:t>개인을</a:t>
            </a:r>
            <a:r>
              <a:rPr lang="ko-KR" altLang="en-US" dirty="0"/>
              <a:t> 식별하기 어렵도록 하는 조치 </a:t>
            </a:r>
            <a:endParaRPr lang="en-US" altLang="ko-KR" dirty="0"/>
          </a:p>
          <a:p>
            <a:r>
              <a:rPr lang="en-US" altLang="ko-KR" dirty="0"/>
              <a:t>Anonymization (</a:t>
            </a:r>
            <a:r>
              <a:rPr lang="ko-KR" altLang="en-US" dirty="0"/>
              <a:t>익명화</a:t>
            </a:r>
            <a:r>
              <a:rPr lang="en-US" altLang="ko-KR" dirty="0"/>
              <a:t>) -&gt; Generalization (</a:t>
            </a:r>
            <a:r>
              <a:rPr lang="ko-KR" altLang="en-US" dirty="0"/>
              <a:t>일반화</a:t>
            </a:r>
            <a:r>
              <a:rPr lang="en-US" altLang="ko-KR" dirty="0"/>
              <a:t>) </a:t>
            </a:r>
            <a:r>
              <a:rPr lang="ko-KR" altLang="en-US" dirty="0"/>
              <a:t>하는 과정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CD5349F6-1EDE-4C90-A881-57A34344B5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0588" y="4208684"/>
            <a:ext cx="3785412" cy="179345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294A695B-6D50-4867-A8C5-9834FFED7C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9599" y="4208684"/>
            <a:ext cx="3785412" cy="1756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429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54535F-8362-4A7F-9E3C-474D222CF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개인정보 비식별화 필요 이유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C95A8E3-A216-42C1-BFAF-E0248E9E50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빅데이터 활용 확산에 따른 데이터 활용가치 증대</a:t>
            </a:r>
            <a:endParaRPr lang="en-US" altLang="ko-KR" dirty="0"/>
          </a:p>
          <a:p>
            <a:r>
              <a:rPr lang="ko-KR" altLang="en-US" dirty="0"/>
              <a:t>개인정보 보호 강화에 대한 사회적 요구 지속</a:t>
            </a:r>
            <a:endParaRPr lang="en-US" altLang="ko-KR" dirty="0"/>
          </a:p>
          <a:p>
            <a:r>
              <a:rPr lang="en-US" altLang="ko-KR" dirty="0"/>
              <a:t>‘</a:t>
            </a:r>
            <a:r>
              <a:rPr lang="ko-KR" altLang="en-US" dirty="0"/>
              <a:t>보호와 활용</a:t>
            </a:r>
            <a:r>
              <a:rPr lang="en-US" altLang="ko-KR" dirty="0"/>
              <a:t>’</a:t>
            </a:r>
            <a:r>
              <a:rPr lang="ko-KR" altLang="en-US" dirty="0"/>
              <a:t>을 동시에 마련</a:t>
            </a:r>
          </a:p>
        </p:txBody>
      </p:sp>
    </p:spTree>
    <p:extLst>
      <p:ext uri="{BB962C8B-B14F-4D97-AF65-F5344CB8AC3E}">
        <p14:creationId xmlns:p14="http://schemas.microsoft.com/office/powerpoint/2010/main" val="29007121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8912E9-E6A3-4323-9F84-947F1DD1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배경 지식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11006C-60F2-456D-B6A7-558AB4692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식별자</a:t>
            </a:r>
            <a:r>
              <a:rPr lang="en-US" altLang="ko-KR" dirty="0"/>
              <a:t>(identifier) : </a:t>
            </a:r>
            <a:r>
              <a:rPr lang="ko-KR" altLang="en-US" dirty="0"/>
              <a:t>속성값 자체로 특정한 </a:t>
            </a:r>
            <a:r>
              <a:rPr lang="ko-KR" altLang="en-US" dirty="0" err="1"/>
              <a:t>개인을</a:t>
            </a:r>
            <a:r>
              <a:rPr lang="ko-KR" altLang="en-US" dirty="0"/>
              <a:t> 식별가능</a:t>
            </a:r>
            <a:endParaRPr lang="en-US" altLang="ko-KR" dirty="0"/>
          </a:p>
          <a:p>
            <a:pPr lvl="1">
              <a:buFontTx/>
              <a:buChar char="-"/>
            </a:pPr>
            <a:r>
              <a:rPr lang="en-US" altLang="ko-KR" dirty="0"/>
              <a:t>Ex) </a:t>
            </a:r>
            <a:r>
              <a:rPr lang="ko-KR" altLang="en-US" dirty="0"/>
              <a:t>이름</a:t>
            </a:r>
            <a:r>
              <a:rPr lang="en-US" altLang="ko-KR" dirty="0"/>
              <a:t>, </a:t>
            </a:r>
            <a:r>
              <a:rPr lang="ko-KR" altLang="en-US" dirty="0"/>
              <a:t>주민등록번호</a:t>
            </a:r>
            <a:r>
              <a:rPr lang="en-US" altLang="ko-KR" dirty="0"/>
              <a:t>, </a:t>
            </a:r>
            <a:r>
              <a:rPr lang="ko-KR" altLang="en-US" dirty="0"/>
              <a:t>사회보장번호</a:t>
            </a:r>
            <a:r>
              <a:rPr lang="en-US" altLang="ko-KR" dirty="0"/>
              <a:t>, </a:t>
            </a:r>
            <a:r>
              <a:rPr lang="ko-KR" altLang="en-US" dirty="0"/>
              <a:t>전화 번호</a:t>
            </a:r>
            <a:r>
              <a:rPr lang="en-US" altLang="ko-KR" dirty="0"/>
              <a:t>, </a:t>
            </a:r>
            <a:r>
              <a:rPr lang="ko-KR" altLang="en-US" dirty="0"/>
              <a:t>이메일 주소</a:t>
            </a:r>
            <a:endParaRPr lang="en-US" altLang="ko-KR" dirty="0"/>
          </a:p>
          <a:p>
            <a:r>
              <a:rPr lang="ko-KR" altLang="en-US" dirty="0"/>
              <a:t>준식별자</a:t>
            </a:r>
            <a:r>
              <a:rPr lang="en-US" altLang="ko-KR" dirty="0"/>
              <a:t>(quasi-identifier) : </a:t>
            </a:r>
            <a:r>
              <a:rPr lang="ko-KR" altLang="en-US" dirty="0"/>
              <a:t>여러 개의 준식별자 속성이 조합되면 특정한 </a:t>
            </a:r>
            <a:r>
              <a:rPr lang="ko-KR" altLang="en-US" dirty="0" err="1"/>
              <a:t>개인을</a:t>
            </a:r>
            <a:r>
              <a:rPr lang="ko-KR" altLang="en-US" dirty="0"/>
              <a:t> 식별 가능</a:t>
            </a:r>
            <a:endParaRPr lang="en-US" altLang="ko-KR" dirty="0"/>
          </a:p>
          <a:p>
            <a:pPr lvl="1">
              <a:buFontTx/>
              <a:buChar char="-"/>
            </a:pPr>
            <a:r>
              <a:rPr lang="en-US" altLang="ko-KR" dirty="0"/>
              <a:t>Ex) </a:t>
            </a:r>
            <a:r>
              <a:rPr lang="ko-KR" altLang="en-US" dirty="0"/>
              <a:t>성별</a:t>
            </a:r>
            <a:r>
              <a:rPr lang="en-US" altLang="ko-KR" dirty="0"/>
              <a:t>, </a:t>
            </a:r>
            <a:r>
              <a:rPr lang="ko-KR" altLang="en-US" dirty="0"/>
              <a:t>우편번호</a:t>
            </a:r>
            <a:r>
              <a:rPr lang="en-US" altLang="ko-KR" dirty="0"/>
              <a:t>, </a:t>
            </a:r>
            <a:r>
              <a:rPr lang="ko-KR" altLang="en-US" dirty="0"/>
              <a:t>연령</a:t>
            </a:r>
            <a:endParaRPr lang="en-US" altLang="ko-KR" dirty="0"/>
          </a:p>
          <a:p>
            <a:r>
              <a:rPr lang="ko-KR" altLang="en-US" dirty="0"/>
              <a:t>민감한 속성</a:t>
            </a:r>
            <a:r>
              <a:rPr lang="en-US" altLang="ko-KR" dirty="0"/>
              <a:t>(sensitive attribute) : </a:t>
            </a:r>
            <a:r>
              <a:rPr lang="ko-KR" altLang="en-US" dirty="0" err="1"/>
              <a:t>개인과</a:t>
            </a:r>
            <a:r>
              <a:rPr lang="ko-KR" altLang="en-US" dirty="0"/>
              <a:t> 연결되면 프라이버시가 유출되는 속성</a:t>
            </a:r>
            <a:endParaRPr lang="en-US" altLang="ko-KR" dirty="0"/>
          </a:p>
          <a:p>
            <a:r>
              <a:rPr lang="ko-KR" altLang="en-US" dirty="0"/>
              <a:t>동질 클래스 </a:t>
            </a:r>
            <a:r>
              <a:rPr lang="en-US" altLang="ko-KR" dirty="0"/>
              <a:t>: </a:t>
            </a:r>
            <a:r>
              <a:rPr lang="ko-KR" altLang="en-US" dirty="0"/>
              <a:t>동일한 준식별자들을 가지는 집합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313887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48912E9-E6A3-4323-9F84-947F1DD1F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배경 지식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11006C-60F2-456D-B6A7-558AB4692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400" dirty="0"/>
              <a:t>식별자</a:t>
            </a:r>
            <a:r>
              <a:rPr lang="en-US" altLang="ko-KR" sz="2400" dirty="0"/>
              <a:t> </a:t>
            </a:r>
            <a:r>
              <a:rPr lang="ko-KR" altLang="en-US" sz="2400" dirty="0"/>
              <a:t>제거</a:t>
            </a:r>
            <a:r>
              <a:rPr lang="en-US" altLang="ko-KR" sz="2400" dirty="0"/>
              <a:t>(identifier removal) : </a:t>
            </a:r>
            <a:r>
              <a:rPr lang="ko-KR" altLang="en-US" sz="2400" dirty="0"/>
              <a:t>식별자를 없애는 과정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	D’(</a:t>
            </a:r>
            <a:r>
              <a:rPr lang="ko-KR" altLang="en-US" sz="2400" dirty="0"/>
              <a:t>준식별자</a:t>
            </a:r>
            <a:r>
              <a:rPr lang="en-US" altLang="ko-KR" sz="2400" dirty="0"/>
              <a:t>, </a:t>
            </a:r>
            <a:r>
              <a:rPr lang="ko-KR" altLang="en-US" sz="2400" dirty="0"/>
              <a:t>민감한 속성</a:t>
            </a:r>
            <a:r>
              <a:rPr lang="en-US" altLang="ko-KR" sz="2400" dirty="0"/>
              <a:t>)</a:t>
            </a:r>
          </a:p>
          <a:p>
            <a:r>
              <a:rPr lang="ko-KR" altLang="en-US" sz="2400" dirty="0"/>
              <a:t>익명화</a:t>
            </a:r>
            <a:r>
              <a:rPr lang="en-US" altLang="ko-KR" sz="2400" dirty="0"/>
              <a:t>(anonymization) : </a:t>
            </a:r>
            <a:r>
              <a:rPr lang="ko-KR" altLang="en-US" sz="2400" dirty="0"/>
              <a:t>식별자가 제거된 데이터를 익명화 연산에 따라 테이블을 변형하여 프라이버시 모델을 만족시킴</a:t>
            </a:r>
            <a:endParaRPr lang="en-US" altLang="ko-KR" sz="2400" dirty="0"/>
          </a:p>
          <a:p>
            <a:r>
              <a:rPr lang="ko-KR" altLang="en-US" sz="2400" dirty="0"/>
              <a:t>정보 손실</a:t>
            </a:r>
            <a:r>
              <a:rPr lang="en-US" altLang="ko-KR" sz="2400" dirty="0"/>
              <a:t>(information loss) : </a:t>
            </a:r>
            <a:r>
              <a:rPr lang="ko-KR" altLang="en-US" sz="2400" dirty="0"/>
              <a:t>준식별자가 얼마나 손상되었는지 의미</a:t>
            </a:r>
            <a:endParaRPr lang="en-US" altLang="ko-KR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4CA5BB4-BF5B-488B-9376-AA788C4BC0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833" y="4001294"/>
            <a:ext cx="3938360" cy="2113126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55F97E39-0AC1-4E40-A6EF-F087970C78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85347" y="4001294"/>
            <a:ext cx="4053820" cy="211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1649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34758B-D968-4E59-BB46-1E679284C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프라이버시 유출 공격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D95EBF-9CAD-4EB0-8343-BC1B41BB3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프라이버시 유출 공격은 공격자가 가지고 있는 배경 지식을 통해 특정한 </a:t>
            </a:r>
            <a:r>
              <a:rPr lang="ko-KR" altLang="en-US" dirty="0" err="1"/>
              <a:t>개인을</a:t>
            </a:r>
            <a:r>
              <a:rPr lang="ko-KR" altLang="en-US" dirty="0"/>
              <a:t> 식별하거나 민감한 속성을 유추하는 방법</a:t>
            </a:r>
            <a:endParaRPr lang="en-US" altLang="ko-KR" dirty="0"/>
          </a:p>
          <a:p>
            <a:r>
              <a:rPr lang="ko-KR" altLang="en-US" dirty="0"/>
              <a:t>신원 노출 </a:t>
            </a:r>
            <a:r>
              <a:rPr lang="en-US" altLang="ko-KR" dirty="0"/>
              <a:t>: </a:t>
            </a:r>
            <a:r>
              <a:rPr lang="ko-KR" altLang="en-US" dirty="0"/>
              <a:t>임의의 레코드가 누구를 의미하는지 알아내는 기법</a:t>
            </a:r>
            <a:endParaRPr lang="en-US" altLang="ko-KR" dirty="0"/>
          </a:p>
          <a:p>
            <a:r>
              <a:rPr lang="ko-KR" altLang="en-US" dirty="0"/>
              <a:t>속성 노출 </a:t>
            </a:r>
            <a:r>
              <a:rPr lang="en-US" altLang="ko-KR" dirty="0"/>
              <a:t>: </a:t>
            </a:r>
            <a:r>
              <a:rPr lang="ko-KR" altLang="en-US" dirty="0"/>
              <a:t>특정한 개인의 민감한 속성이 드러나는 기법</a:t>
            </a:r>
            <a:endParaRPr lang="en-US" altLang="ko-KR" dirty="0"/>
          </a:p>
          <a:p>
            <a:r>
              <a:rPr lang="ko-KR" altLang="en-US" dirty="0"/>
              <a:t>귀속 노출 </a:t>
            </a:r>
            <a:r>
              <a:rPr lang="en-US" altLang="ko-KR" dirty="0"/>
              <a:t>: </a:t>
            </a:r>
            <a:r>
              <a:rPr lang="ko-KR" altLang="en-US" dirty="0"/>
              <a:t>테이블에 개인의 포함 여부가 드러나는 프라이버시 유출 기법</a:t>
            </a:r>
            <a:endParaRPr lang="en-US" altLang="ko-KR" dirty="0"/>
          </a:p>
          <a:p>
            <a:r>
              <a:rPr lang="ko-KR" altLang="en-US" dirty="0"/>
              <a:t>확률 공격 </a:t>
            </a:r>
            <a:r>
              <a:rPr lang="en-US" altLang="ko-KR" dirty="0"/>
              <a:t>: </a:t>
            </a:r>
            <a:r>
              <a:rPr lang="ko-KR" altLang="en-US" dirty="0"/>
              <a:t>공격자가 테이블을 참조한 후 배경지식 이상의 정보를 얻는 것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0500793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1F48E0-F16A-4324-B827-B0201C07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K-</a:t>
            </a:r>
            <a:r>
              <a:rPr lang="ko-KR" altLang="en-US" dirty="0"/>
              <a:t>익명성</a:t>
            </a:r>
            <a:r>
              <a:rPr lang="en-US" altLang="ko-KR" dirty="0"/>
              <a:t>(k- anonymity)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46570C-EAD7-43D1-BDB6-686B80572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K-</a:t>
            </a:r>
            <a:r>
              <a:rPr lang="ko-KR" altLang="en-US" dirty="0"/>
              <a:t>익명성 모델은 준식별자를 </a:t>
            </a:r>
            <a:r>
              <a:rPr lang="ko-KR" altLang="en-US" dirty="0" err="1"/>
              <a:t>익명화하여</a:t>
            </a:r>
            <a:r>
              <a:rPr lang="ko-KR" altLang="en-US" dirty="0"/>
              <a:t> 각각의 레코드가 적어도 서로 구분되지 않는 </a:t>
            </a:r>
            <a:r>
              <a:rPr lang="en-US" altLang="ko-KR" dirty="0"/>
              <a:t>k-1</a:t>
            </a:r>
            <a:r>
              <a:rPr lang="ko-KR" altLang="en-US" dirty="0"/>
              <a:t>개의 레코드를 가지게 하는 모델</a:t>
            </a:r>
            <a:endParaRPr lang="en-US" altLang="ko-KR" dirty="0"/>
          </a:p>
          <a:p>
            <a:r>
              <a:rPr lang="ko-KR" altLang="en-US" dirty="0"/>
              <a:t>준식별자 속성값을 알아도 </a:t>
            </a:r>
            <a:r>
              <a:rPr lang="en-US" altLang="ko-KR" dirty="0"/>
              <a:t>2</a:t>
            </a:r>
            <a:r>
              <a:rPr lang="ko-KR" altLang="en-US" dirty="0"/>
              <a:t>명</a:t>
            </a:r>
            <a:r>
              <a:rPr lang="en-US" altLang="ko-KR" dirty="0"/>
              <a:t>, 4</a:t>
            </a:r>
            <a:r>
              <a:rPr lang="ko-KR" altLang="en-US" dirty="0"/>
              <a:t>명의 레코드에 대응하므로 특정한 </a:t>
            </a:r>
            <a:r>
              <a:rPr lang="ko-KR" altLang="en-US" dirty="0" err="1"/>
              <a:t>개인을</a:t>
            </a:r>
            <a:r>
              <a:rPr lang="ko-KR" altLang="en-US" dirty="0"/>
              <a:t> 식별불가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87FE86F-0093-4067-849F-C4F3D1875E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194" y="3843777"/>
            <a:ext cx="5346806" cy="2477051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15196D80-F859-40B5-9277-2F57287D84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803107"/>
            <a:ext cx="5086016" cy="2477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844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EE8225-7D7D-4CE1-8A79-9326D78BC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K-</a:t>
            </a:r>
            <a:r>
              <a:rPr lang="ko-KR" altLang="en-US" dirty="0"/>
              <a:t>익명성의 알고리즘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305FC8-77A8-4EFA-BBB5-56C7A3E61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대표적인 알고리즘으로 </a:t>
            </a:r>
            <a:r>
              <a:rPr lang="en-US" altLang="ko-KR" dirty="0" err="1"/>
              <a:t>Incognity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en-US" altLang="ko-KR" dirty="0"/>
              <a:t>Mondrian, anatomy </a:t>
            </a:r>
            <a:r>
              <a:rPr lang="ko-KR" altLang="en-US" dirty="0"/>
              <a:t>가 있음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B74A59FA-4F8C-43CC-BA9C-ADAE69BE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322" y="2566900"/>
            <a:ext cx="7504521" cy="292892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CA39BB5-1842-4C0A-982A-89AD06F658D0}"/>
              </a:ext>
            </a:extLst>
          </p:cNvPr>
          <p:cNvSpPr txBox="1"/>
          <p:nvPr/>
        </p:nvSpPr>
        <p:spPr>
          <a:xfrm>
            <a:off x="3433665" y="5309118"/>
            <a:ext cx="6805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&lt;Mondrian algorithm&gt;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991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427</Words>
  <Application>Microsoft Office PowerPoint</Application>
  <PresentationFormat>와이드스크린</PresentationFormat>
  <Paragraphs>67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맑은 고딕</vt:lpstr>
      <vt:lpstr>Arial</vt:lpstr>
      <vt:lpstr>Office 테마</vt:lpstr>
      <vt:lpstr>개인정보 비식별화 </vt:lpstr>
      <vt:lpstr>목차</vt:lpstr>
      <vt:lpstr>개인정보 비식별화 개념</vt:lpstr>
      <vt:lpstr>개인정보 비식별화 필요 이유</vt:lpstr>
      <vt:lpstr>배경 지식</vt:lpstr>
      <vt:lpstr>배경 지식</vt:lpstr>
      <vt:lpstr>프라이버시 유출 공격</vt:lpstr>
      <vt:lpstr>K-익명성(k- anonymity)</vt:lpstr>
      <vt:lpstr>K-익명성의 알고리즘</vt:lpstr>
      <vt:lpstr>K-익명성의 한계</vt:lpstr>
      <vt:lpstr>l-다양성(l-diversity)</vt:lpstr>
      <vt:lpstr>l-다양성(l-diversity)</vt:lpstr>
      <vt:lpstr>t-근접성(t-closeness)</vt:lpstr>
      <vt:lpstr>t-근접성(t-closeness)</vt:lpstr>
      <vt:lpstr>결론</vt:lpstr>
      <vt:lpstr>레퍼런스(reference)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개인정보 비식별화 </dc:title>
  <dc:creator>전용현</dc:creator>
  <cp:lastModifiedBy>전용현</cp:lastModifiedBy>
  <cp:revision>14</cp:revision>
  <dcterms:created xsi:type="dcterms:W3CDTF">2019-08-13T11:44:04Z</dcterms:created>
  <dcterms:modified xsi:type="dcterms:W3CDTF">2019-08-14T03:38:51Z</dcterms:modified>
</cp:coreProperties>
</file>