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9" r:id="rId5"/>
    <p:sldId id="280" r:id="rId6"/>
    <p:sldId id="281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1" r:id="rId22"/>
    <p:sldId id="274" r:id="rId23"/>
    <p:sldId id="275" r:id="rId24"/>
    <p:sldId id="276" r:id="rId25"/>
    <p:sldId id="277" r:id="rId26"/>
    <p:sldId id="278" r:id="rId27"/>
    <p:sldId id="282" r:id="rId28"/>
    <p:sldId id="283" r:id="rId29"/>
    <p:sldId id="285" r:id="rId30"/>
    <p:sldId id="284" r:id="rId31"/>
    <p:sldId id="286" r:id="rId3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4D66EF-2F84-4E19-AFD1-C839E6E02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18B8340-2996-47C4-9131-0D9B3FB9A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394BBEE-3C14-4887-AEA6-F58C12F04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02B8BB-5014-4763-BFEF-5BE704534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B792AB-FF70-43A5-9977-341DCEA6B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38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DFCFDF-EA40-40AD-9B75-2E1AAED15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6055870-C887-4893-991D-3A08B6161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1AB422D-6032-40B5-9D74-78320E49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F01893-0A0F-46DD-B1B2-5E68885B9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C78753-3ABD-464B-920D-F0F01EF80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632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0B4EA2E-D414-489B-8857-91566676A7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22D6B0C-9EB9-4F30-9CFD-FC0379AE8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3248F7-C4F6-4F45-A734-DA9CF281A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59355E-19E7-4EE6-90A7-938AC2036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ADE625D-F2A9-488B-9CEC-3B5971C31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964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C19649-024F-4505-A942-E3AA8BF27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CA4D5A-C149-4EDE-875D-D7C15991B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61A6A1-7092-4975-849C-C89A6C7C7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37E774-693D-4738-8AC5-B53CBD1B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6F7A45-3971-4F0E-B102-BE3D985FF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378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C55875-E673-44A5-91B9-F00B84F87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A8D7AF-8B11-4D6B-B2BF-6B6444478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08B548-92AA-4D01-BA71-D1A98510A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2327F9-2EF9-4F3C-B632-DE3F8F7D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C92BEA-9DBF-444E-B798-B019C779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562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ACD8D7-6384-4043-B061-DF51E22D2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089FF4-3844-406E-B07C-42335B919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B784A62-3BDC-4DF0-B115-AADB797A4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71CF644-C9C4-45A8-9BD5-102304AB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63AD809-70CB-4D42-AB55-9DD13C5AF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5C3895-D175-49AC-B066-D98B11E2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297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7DBFCC-1076-478A-99F5-8C267E728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AD7BDF7-7D08-45A2-BDFB-721C02540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14577A-9CEB-4C76-BEC4-524D96575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11A53D1-0C3A-4C15-8837-97F3F34F21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1B304EA-EA36-4F76-BC6E-9F8DC09D5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1114A13-8E73-41F8-80F1-BD4D882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89FD628-DE86-4E2B-AA0F-DB321A72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398ED04-7548-4EE4-9669-5635F3DCB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8831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9B51E8-4D55-44F6-9875-86789EF4E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EBC887D-B4FE-44CE-8895-7F6BACC01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9D89E5E-1603-4C53-B8C7-84913F3E9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ED27F64-8DDB-4187-B02F-3BFFBD03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092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72F7042-FBD5-4835-BEF0-00FA9D50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782F0B0-91C1-4182-B519-DF0BF2D3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738A9EC-15F0-49E6-BF83-C36D1E42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016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048BE1-E5E7-484C-BF8C-F408F332B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2B3895-544B-4452-8258-7BC483E23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E95C09E-B3CF-4A79-BBB7-041F653D3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8C4A664-DC4B-4376-A959-C0895174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BEC1082-9922-411C-BA86-8785219A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7651F33-7EA2-4C0B-AF41-47E8AF48B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312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6D9872-03F7-4341-B8F5-1B47B9BA6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C8B8478-82A3-4BFB-9B7C-F0960BAD0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25AABD9-11F4-40B9-95F6-3099C3B86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13B5EC-D1D0-4C6B-93FC-92C178BE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3452D98-11B2-46D0-BD9E-032C4E89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FF39365-9DEC-410B-ABE6-8AE7D014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292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67A5B37-2C29-4113-90DE-170CEC594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85B6C80-B86E-4BD3-BF6F-82B5D83D8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CA9415-56A8-4730-8BC0-B914757BB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9A144-BE8A-406C-B2C9-006DD821B6D6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1ACEB0-897F-46B8-B104-4C873FAD12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B6C342-563B-40DD-A64F-CAE56F98E5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88F5D-8F86-44C3-A149-09C7B40A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45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irthday_attack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micpc.net/problem/1572" TargetMode="External"/><Relationship Id="rId7" Type="http://schemas.openxmlformats.org/officeDocument/2006/relationships/hyperlink" Target="https://www.acmicpc.net/problem/17163" TargetMode="External"/><Relationship Id="rId2" Type="http://schemas.openxmlformats.org/officeDocument/2006/relationships/hyperlink" Target="https://www.acmicpc.net/problem/778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cmicpc.net/problem/17264" TargetMode="External"/><Relationship Id="rId5" Type="http://schemas.openxmlformats.org/officeDocument/2006/relationships/hyperlink" Target="https://www.acmicpc.net/problem/1395" TargetMode="External"/><Relationship Id="rId4" Type="http://schemas.openxmlformats.org/officeDocument/2006/relationships/hyperlink" Target="https://www.acmicpc.net/problem/4195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micpc.net/problem/6231" TargetMode="External"/><Relationship Id="rId2" Type="http://schemas.openxmlformats.org/officeDocument/2006/relationships/hyperlink" Target="https://www.acmicpc.net/problem/1457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wexpertacademy.com/main/code/problem/problemDetail.do?contestProbId=AV4szU-qXKYDFAUf" TargetMode="External"/><Relationship Id="rId4" Type="http://schemas.openxmlformats.org/officeDocument/2006/relationships/hyperlink" Target="https://swexpertacademy.com/main/code/problem/problemDetail.do?contestProbId=AWv1Bjy6ab8DFASy&amp;categoryId=AWv1Bjy6ab8DFASy&amp;categoryType=COD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573547-B638-4F66-844C-C3244C1F3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859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ko-KR" sz="9600" dirty="0"/>
              <a:t>C</a:t>
            </a:r>
            <a:r>
              <a:rPr lang="ko-KR" altLang="en-US" sz="9600" dirty="0"/>
              <a:t>로 </a:t>
            </a:r>
            <a:r>
              <a:rPr lang="en-US" altLang="ko-KR" sz="9600" dirty="0"/>
              <a:t>PS</a:t>
            </a:r>
            <a:r>
              <a:rPr lang="ko-KR" altLang="en-US" sz="9600" dirty="0"/>
              <a:t>하기</a:t>
            </a:r>
          </a:p>
        </p:txBody>
      </p:sp>
    </p:spTree>
    <p:extLst>
      <p:ext uri="{BB962C8B-B14F-4D97-AF65-F5344CB8AC3E}">
        <p14:creationId xmlns:p14="http://schemas.microsoft.com/office/powerpoint/2010/main" val="3877464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4. </a:t>
            </a:r>
            <a:r>
              <a:rPr lang="ko-KR" altLang="en-US" dirty="0" err="1"/>
              <a:t>힙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코드가 너무 길어 생략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29649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Q. map, set</a:t>
            </a:r>
            <a:r>
              <a:rPr lang="ko-KR" altLang="en-US" dirty="0"/>
              <a:t>은 </a:t>
            </a:r>
            <a:r>
              <a:rPr lang="ko-KR" altLang="en-US" dirty="0" err="1"/>
              <a:t>어케함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88965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8313"/>
            <a:ext cx="10515600" cy="3044690"/>
          </a:xfrm>
        </p:spPr>
        <p:txBody>
          <a:bodyPr>
            <a:normAutofit/>
          </a:bodyPr>
          <a:lstStyle/>
          <a:p>
            <a:pPr algn="ctr"/>
            <a:r>
              <a:rPr lang="en-US" altLang="ko-KR" dirty="0"/>
              <a:t>A. Offline</a:t>
            </a:r>
            <a:r>
              <a:rPr lang="ko-KR" altLang="en-US" dirty="0"/>
              <a:t> </a:t>
            </a:r>
            <a:r>
              <a:rPr lang="en-US" altLang="ko-KR" dirty="0"/>
              <a:t>+</a:t>
            </a:r>
            <a:r>
              <a:rPr lang="ko-KR" altLang="en-US" dirty="0"/>
              <a:t> </a:t>
            </a:r>
            <a:r>
              <a:rPr lang="en-US" altLang="ko-KR" dirty="0"/>
              <a:t>hash</a:t>
            </a:r>
            <a:r>
              <a:rPr lang="ko-KR" altLang="en-US" dirty="0"/>
              <a:t> </a:t>
            </a:r>
            <a:r>
              <a:rPr lang="en-US" altLang="ko-KR" dirty="0"/>
              <a:t>table</a:t>
            </a:r>
            <a:br>
              <a:rPr lang="en-US" altLang="ko-KR" dirty="0"/>
            </a:br>
            <a:r>
              <a:rPr lang="en-US" altLang="ko-KR" dirty="0"/>
              <a:t>+</a:t>
            </a:r>
            <a:r>
              <a:rPr lang="ko-KR" altLang="en-US" dirty="0"/>
              <a:t> </a:t>
            </a:r>
            <a:r>
              <a:rPr lang="en-US" altLang="ko-KR" dirty="0"/>
              <a:t>sort</a:t>
            </a:r>
            <a:r>
              <a:rPr lang="ko-KR" altLang="en-US" dirty="0"/>
              <a:t> </a:t>
            </a:r>
            <a:r>
              <a:rPr lang="en-US" altLang="ko-KR" dirty="0"/>
              <a:t>+</a:t>
            </a:r>
            <a:r>
              <a:rPr lang="ko-KR" altLang="en-US" dirty="0"/>
              <a:t> </a:t>
            </a:r>
            <a:r>
              <a:rPr lang="en-US" altLang="ko-KR" dirty="0"/>
              <a:t>binary</a:t>
            </a:r>
            <a:r>
              <a:rPr lang="ko-KR" altLang="en-US" dirty="0"/>
              <a:t> </a:t>
            </a:r>
            <a:r>
              <a:rPr lang="en-US" altLang="ko-KR" dirty="0"/>
              <a:t>search</a:t>
            </a:r>
            <a:br>
              <a:rPr lang="en-US" altLang="ko-KR" dirty="0"/>
            </a:br>
            <a:r>
              <a:rPr lang="en-US" altLang="ko-KR" dirty="0"/>
              <a:t>( + segment tree + union find)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9492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EB711F10-357E-46DC-8AA9-41BE63E43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510" y="1487272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ko-KR" sz="2600" dirty="0">
                <a:solidFill>
                  <a:srgbClr val="FFFFFF"/>
                </a:solidFill>
              </a:rPr>
              <a:t>Q. Hash</a:t>
            </a:r>
            <a:br>
              <a:rPr lang="en-US" altLang="ko-KR" sz="2600" dirty="0">
                <a:solidFill>
                  <a:srgbClr val="FFFFFF"/>
                </a:solidFill>
              </a:rPr>
            </a:br>
            <a:r>
              <a:rPr lang="ko-KR" altLang="en-US" sz="2600" dirty="0">
                <a:solidFill>
                  <a:srgbClr val="FFFFFF"/>
                </a:solidFill>
              </a:rPr>
              <a:t>구현은</a:t>
            </a:r>
            <a:r>
              <a:rPr lang="en-US" altLang="ko-KR" sz="2600" dirty="0">
                <a:solidFill>
                  <a:srgbClr val="FFFFFF"/>
                </a:solidFill>
              </a:rPr>
              <a:t>?</a:t>
            </a:r>
            <a:endParaRPr lang="ko-KR" altLang="en-US" sz="2600" dirty="0">
              <a:solidFill>
                <a:srgbClr val="FFFFFF"/>
              </a:solidFill>
            </a:endParaRPr>
          </a:p>
        </p:txBody>
      </p:sp>
      <p:pic>
        <p:nvPicPr>
          <p:cNvPr id="13" name="내용 개체 틀 9">
            <a:extLst>
              <a:ext uri="{FF2B5EF4-FFF2-40B4-BE49-F238E27FC236}">
                <a16:creationId xmlns:a16="http://schemas.microsoft.com/office/drawing/2014/main" id="{4F97F97E-78B3-4B52-892B-6E8B7AE0A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313299"/>
            <a:ext cx="5088306" cy="3091146"/>
          </a:xfrm>
          <a:prstGeom prst="rect">
            <a:avLst/>
          </a:prstGeo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B18AA0AA-B1A0-4637-AC3C-F1B407D94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4884873"/>
            <a:ext cx="7188199" cy="1292090"/>
          </a:xfrm>
        </p:spPr>
        <p:txBody>
          <a:bodyPr>
            <a:normAutofit/>
          </a:bodyPr>
          <a:lstStyle/>
          <a:p>
            <a:r>
              <a:rPr lang="en-US" altLang="ko-KR" sz="1800" dirty="0"/>
              <a:t>Insert,</a:t>
            </a:r>
            <a:r>
              <a:rPr lang="ko-KR" altLang="en-US" sz="1800" dirty="0"/>
              <a:t> </a:t>
            </a:r>
            <a:r>
              <a:rPr lang="en-US" altLang="ko-KR" sz="1800" dirty="0"/>
              <a:t>search, modify</a:t>
            </a:r>
            <a:r>
              <a:rPr lang="ko-KR" altLang="en-US" sz="1800" dirty="0"/>
              <a:t>만 </a:t>
            </a:r>
            <a:r>
              <a:rPr lang="ko-KR" altLang="en-US" sz="1800" dirty="0" err="1"/>
              <a:t>있을경우</a:t>
            </a:r>
            <a:r>
              <a:rPr lang="ko-KR" altLang="en-US" sz="1800" dirty="0"/>
              <a:t> </a:t>
            </a:r>
            <a:r>
              <a:rPr lang="en-US" altLang="ko-KR" sz="1800" dirty="0">
                <a:solidFill>
                  <a:srgbClr val="FF0000"/>
                </a:solidFill>
              </a:rPr>
              <a:t>queue</a:t>
            </a:r>
          </a:p>
          <a:p>
            <a:r>
              <a:rPr lang="en-US" altLang="ko-KR" sz="1800" dirty="0"/>
              <a:t>Insert, search, modify, </a:t>
            </a:r>
            <a:r>
              <a:rPr lang="en-US" altLang="ko-KR" sz="1800" dirty="0">
                <a:solidFill>
                  <a:srgbClr val="FF0000"/>
                </a:solidFill>
              </a:rPr>
              <a:t>delete</a:t>
            </a:r>
            <a:r>
              <a:rPr lang="ko-KR" altLang="en-US" sz="1800" dirty="0"/>
              <a:t>가 필요할 경우 </a:t>
            </a:r>
            <a:r>
              <a:rPr lang="en-US" altLang="ko-KR" sz="1800" dirty="0">
                <a:solidFill>
                  <a:srgbClr val="FF0000"/>
                </a:solidFill>
              </a:rPr>
              <a:t>double linked list</a:t>
            </a:r>
          </a:p>
        </p:txBody>
      </p:sp>
      <p:graphicFrame>
        <p:nvGraphicFramePr>
          <p:cNvPr id="17" name="표 16">
            <a:extLst>
              <a:ext uri="{FF2B5EF4-FFF2-40B4-BE49-F238E27FC236}">
                <a16:creationId xmlns:a16="http://schemas.microsoft.com/office/drawing/2014/main" id="{6C04A65D-E717-4EC7-A7BF-9FC2D8D6D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2403"/>
              </p:ext>
            </p:extLst>
          </p:nvPr>
        </p:nvGraphicFramePr>
        <p:xfrm>
          <a:off x="9568022" y="1375512"/>
          <a:ext cx="188985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926">
                  <a:extLst>
                    <a:ext uri="{9D8B030D-6E8A-4147-A177-3AD203B41FA5}">
                      <a16:colId xmlns:a16="http://schemas.microsoft.com/office/drawing/2014/main" val="1463726579"/>
                    </a:ext>
                  </a:extLst>
                </a:gridCol>
                <a:gridCol w="944926">
                  <a:extLst>
                    <a:ext uri="{9D8B030D-6E8A-4147-A177-3AD203B41FA5}">
                      <a16:colId xmlns:a16="http://schemas.microsoft.com/office/drawing/2014/main" val="218468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Idx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Struct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63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991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801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208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973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670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633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04877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E5D3F32-F127-429E-8176-D24C7632E63C}"/>
              </a:ext>
            </a:extLst>
          </p:cNvPr>
          <p:cNvSpPr txBox="1"/>
          <p:nvPr/>
        </p:nvSpPr>
        <p:spPr>
          <a:xfrm>
            <a:off x="6096000" y="1638214"/>
            <a:ext cx="402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/>
              <a:t>idx</a:t>
            </a:r>
            <a:endParaRPr lang="ko-KR" alt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E93ABC-38B5-420A-8C5A-DBD2089D79EC}"/>
              </a:ext>
            </a:extLst>
          </p:cNvPr>
          <p:cNvSpPr txBox="1"/>
          <p:nvPr/>
        </p:nvSpPr>
        <p:spPr>
          <a:xfrm>
            <a:off x="6115222" y="1915213"/>
            <a:ext cx="402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/>
              <a:t>idx</a:t>
            </a:r>
            <a:endParaRPr lang="ko-KR" alt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50ACF05-7C09-41FF-A103-9CA50A2A5C6D}"/>
              </a:ext>
            </a:extLst>
          </p:cNvPr>
          <p:cNvSpPr txBox="1"/>
          <p:nvPr/>
        </p:nvSpPr>
        <p:spPr>
          <a:xfrm>
            <a:off x="6115222" y="2192212"/>
            <a:ext cx="402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/>
              <a:t>idx</a:t>
            </a:r>
            <a:endParaRPr lang="ko-KR" altLang="en-US" sz="1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C36043-1DFD-436E-9B4E-912A0AEF6712}"/>
              </a:ext>
            </a:extLst>
          </p:cNvPr>
          <p:cNvSpPr txBox="1"/>
          <p:nvPr/>
        </p:nvSpPr>
        <p:spPr>
          <a:xfrm>
            <a:off x="7237018" y="1638214"/>
            <a:ext cx="402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/>
              <a:t>idx</a:t>
            </a:r>
            <a:endParaRPr lang="ko-KR" alt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4542586-B68C-4E49-972D-5D5B91247F03}"/>
              </a:ext>
            </a:extLst>
          </p:cNvPr>
          <p:cNvSpPr txBox="1"/>
          <p:nvPr/>
        </p:nvSpPr>
        <p:spPr>
          <a:xfrm>
            <a:off x="7237018" y="1915213"/>
            <a:ext cx="402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/>
              <a:t>idx</a:t>
            </a:r>
            <a:endParaRPr lang="ko-KR" altLang="en-US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64B2C9-254F-4981-BDE9-31B561CD53DD}"/>
              </a:ext>
            </a:extLst>
          </p:cNvPr>
          <p:cNvSpPr txBox="1"/>
          <p:nvPr/>
        </p:nvSpPr>
        <p:spPr>
          <a:xfrm>
            <a:off x="7245170" y="3819675"/>
            <a:ext cx="402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/>
              <a:t>idx</a:t>
            </a:r>
            <a:endParaRPr lang="ko-KR" altLang="en-US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27CA8A0-144B-45D8-A781-3777C8486B88}"/>
              </a:ext>
            </a:extLst>
          </p:cNvPr>
          <p:cNvSpPr txBox="1"/>
          <p:nvPr/>
        </p:nvSpPr>
        <p:spPr>
          <a:xfrm>
            <a:off x="6093081" y="3819675"/>
            <a:ext cx="402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/>
              <a:t>idx</a:t>
            </a:r>
            <a:endParaRPr lang="ko-KR" altLang="en-US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326792-737C-4B04-9E41-F5792A98344D}"/>
              </a:ext>
            </a:extLst>
          </p:cNvPr>
          <p:cNvSpPr txBox="1"/>
          <p:nvPr/>
        </p:nvSpPr>
        <p:spPr>
          <a:xfrm>
            <a:off x="7237018" y="2192211"/>
            <a:ext cx="402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/>
              <a:t>idx</a:t>
            </a:r>
            <a:endParaRPr lang="ko-KR" altLang="en-US" sz="1200" dirty="0"/>
          </a:p>
        </p:txBody>
      </p:sp>
      <p:cxnSp>
        <p:nvCxnSpPr>
          <p:cNvPr id="29" name="연결선: 꺾임 28">
            <a:extLst>
              <a:ext uri="{FF2B5EF4-FFF2-40B4-BE49-F238E27FC236}">
                <a16:creationId xmlns:a16="http://schemas.microsoft.com/office/drawing/2014/main" id="{1880C168-5304-4FA5-A7A5-DB97BA5C6470}"/>
              </a:ext>
            </a:extLst>
          </p:cNvPr>
          <p:cNvCxnSpPr>
            <a:cxnSpLocks/>
            <a:stCxn id="25" idx="0"/>
          </p:cNvCxnSpPr>
          <p:nvPr/>
        </p:nvCxnSpPr>
        <p:spPr>
          <a:xfrm rot="5400000" flipH="1" flipV="1">
            <a:off x="8116589" y="2368242"/>
            <a:ext cx="781350" cy="2121516"/>
          </a:xfrm>
          <a:prstGeom prst="bentConnector2">
            <a:avLst/>
          </a:prstGeom>
          <a:ln w="539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799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52CC07D-64EA-4AD7-B291-4CA9E2933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en-US" altLang="ko-KR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Q. Hash function</a:t>
            </a:r>
            <a:r>
              <a:rPr lang="ko-KR" alt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은</a:t>
            </a:r>
            <a:r>
              <a:rPr lang="en-US" altLang="ko-KR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D270986A-0CB2-46BB-973A-EA117B05FF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8600" y="1696813"/>
            <a:ext cx="7188199" cy="346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807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106826-BB68-44E5-8E8B-4BEE282F6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286934"/>
            <a:ext cx="9618132" cy="790147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en-US" altLang="ko-KR" sz="3200">
                <a:solidFill>
                  <a:schemeClr val="bg1"/>
                </a:solidFill>
              </a:rPr>
              <a:t>Q. Hash function</a:t>
            </a:r>
            <a:r>
              <a:rPr lang="ko-KR" altLang="en-US" sz="3200">
                <a:solidFill>
                  <a:schemeClr val="bg1"/>
                </a:solidFill>
              </a:rPr>
              <a:t>은</a:t>
            </a:r>
            <a:r>
              <a:rPr lang="en-US" altLang="ko-KR" sz="3200">
                <a:solidFill>
                  <a:schemeClr val="bg1"/>
                </a:solidFill>
              </a:rPr>
              <a:t>?</a:t>
            </a:r>
            <a:endParaRPr lang="ko-KR" altLang="en-US" sz="3200">
              <a:solidFill>
                <a:schemeClr val="bg1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9AA68F-95B4-4F3B-A29A-78954AB06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934" y="2365002"/>
            <a:ext cx="9618132" cy="2272312"/>
          </a:xfrm>
        </p:spPr>
        <p:txBody>
          <a:bodyPr>
            <a:normAutofit lnSpcReduction="10000"/>
          </a:bodyPr>
          <a:lstStyle/>
          <a:p>
            <a:r>
              <a:rPr lang="ko-KR" altLang="en-US" sz="1900" dirty="0" err="1"/>
              <a:t>펜윅트리의</a:t>
            </a:r>
            <a:r>
              <a:rPr lang="ko-KR" altLang="en-US" sz="1900" dirty="0"/>
              <a:t> 아이디어</a:t>
            </a:r>
            <a:r>
              <a:rPr lang="en-US" altLang="ko-KR" sz="1900" dirty="0"/>
              <a:t>(</a:t>
            </a:r>
            <a:r>
              <a:rPr lang="ko-KR" altLang="en-US" sz="1900" dirty="0"/>
              <a:t>난 </a:t>
            </a:r>
            <a:r>
              <a:rPr lang="ko-KR" altLang="en-US" sz="1900" dirty="0" err="1"/>
              <a:t>안해봄</a:t>
            </a:r>
            <a:r>
              <a:rPr lang="ko-KR" altLang="en-US" sz="1900" dirty="0"/>
              <a:t> 누가 했다고는 함</a:t>
            </a:r>
            <a:r>
              <a:rPr lang="en-US" altLang="ko-KR" sz="1900" dirty="0"/>
              <a:t>)</a:t>
            </a:r>
          </a:p>
          <a:p>
            <a:r>
              <a:rPr lang="en-US" altLang="ko-KR" sz="1900" dirty="0"/>
              <a:t>K</a:t>
            </a:r>
            <a:r>
              <a:rPr lang="ko-KR" altLang="en-US" sz="1900" dirty="0"/>
              <a:t>번째 </a:t>
            </a:r>
            <a:r>
              <a:rPr lang="en-US" altLang="ko-KR" sz="1900" dirty="0"/>
              <a:t>bit</a:t>
            </a:r>
            <a:r>
              <a:rPr lang="ko-KR" altLang="en-US" sz="1900" dirty="0"/>
              <a:t>가 </a:t>
            </a:r>
            <a:r>
              <a:rPr lang="en-US" altLang="ko-KR" sz="1900" dirty="0"/>
              <a:t>on or off</a:t>
            </a:r>
            <a:r>
              <a:rPr lang="ko-KR" altLang="en-US" sz="1900" dirty="0"/>
              <a:t>인지 이용</a:t>
            </a:r>
            <a:endParaRPr lang="en-US" altLang="ko-KR" sz="1900" dirty="0"/>
          </a:p>
          <a:p>
            <a:r>
              <a:rPr lang="ko-KR" altLang="en-US" sz="1900" dirty="0" err="1"/>
              <a:t>폴딩</a:t>
            </a:r>
            <a:endParaRPr lang="en-US" altLang="ko-KR" sz="1900" dirty="0"/>
          </a:p>
          <a:p>
            <a:r>
              <a:rPr lang="en-US" altLang="ko-KR" sz="1900" dirty="0"/>
              <a:t> / 10</a:t>
            </a:r>
          </a:p>
          <a:p>
            <a:r>
              <a:rPr lang="ko-KR" altLang="en-US" sz="1900" dirty="0"/>
              <a:t>사실 잘 퍼지기만 </a:t>
            </a:r>
            <a:r>
              <a:rPr lang="ko-KR" altLang="en-US" sz="1900" dirty="0" err="1"/>
              <a:t>하면됨</a:t>
            </a:r>
            <a:r>
              <a:rPr lang="ko-KR" altLang="en-US" sz="1900" dirty="0"/>
              <a:t> </a:t>
            </a:r>
            <a:endParaRPr lang="en-US" altLang="ko-KR" sz="1900" dirty="0"/>
          </a:p>
          <a:p>
            <a:r>
              <a:rPr lang="ko-KR" altLang="en-US" sz="1900" dirty="0" err="1"/>
              <a:t>에라체</a:t>
            </a:r>
            <a:r>
              <a:rPr lang="ko-KR" altLang="en-US" sz="1900" dirty="0"/>
              <a:t> </a:t>
            </a:r>
            <a:r>
              <a:rPr lang="ko-KR" altLang="en-US" sz="1900" dirty="0" err="1"/>
              <a:t>한발뽑고</a:t>
            </a:r>
            <a:r>
              <a:rPr lang="ko-KR" altLang="en-US" sz="1900" dirty="0"/>
              <a:t> 시작하자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EE34C76-A6B7-4257-A505-C5E796768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026" y="4608573"/>
            <a:ext cx="6096002" cy="1345660"/>
          </a:xfrm>
          <a:prstGeom prst="rect">
            <a:avLst/>
          </a:prstGeom>
        </p:spPr>
      </p:pic>
      <p:sp>
        <p:nvSpPr>
          <p:cNvPr id="5" name="실행 단추: 정보 가져오기 4">
            <a:hlinkClick r:id="rId3" highlightClick="1"/>
            <a:extLst>
              <a:ext uri="{FF2B5EF4-FFF2-40B4-BE49-F238E27FC236}">
                <a16:creationId xmlns:a16="http://schemas.microsoft.com/office/drawing/2014/main" id="{D6C04AFB-BD6E-4A6C-8021-300496D6E35F}"/>
              </a:ext>
            </a:extLst>
          </p:cNvPr>
          <p:cNvSpPr/>
          <p:nvPr/>
        </p:nvSpPr>
        <p:spPr>
          <a:xfrm>
            <a:off x="10055981" y="1286934"/>
            <a:ext cx="849085" cy="790147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7198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0BEAEB-C713-4E56-B949-B0A33952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Q. </a:t>
            </a:r>
            <a:r>
              <a:rPr lang="ko-KR" altLang="en-US" dirty="0"/>
              <a:t>정적으로 </a:t>
            </a:r>
            <a:r>
              <a:rPr lang="en-US" altLang="ko-KR" dirty="0"/>
              <a:t>hash table</a:t>
            </a:r>
            <a:r>
              <a:rPr lang="ko-KR" altLang="en-US" dirty="0"/>
              <a:t>을 </a:t>
            </a:r>
            <a:r>
              <a:rPr lang="ko-KR" altLang="en-US" dirty="0" err="1"/>
              <a:t>구현할때</a:t>
            </a:r>
            <a:r>
              <a:rPr lang="ko-KR" altLang="en-US" dirty="0"/>
              <a:t> 크기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BC9323A-3B42-4461-A876-892B42715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가정</a:t>
            </a:r>
            <a:r>
              <a:rPr lang="en-US" altLang="ko-KR" dirty="0"/>
              <a:t>) n</a:t>
            </a:r>
            <a:r>
              <a:rPr lang="ko-KR" altLang="en-US" dirty="0"/>
              <a:t>개의 숫자</a:t>
            </a:r>
            <a:r>
              <a:rPr lang="en-US" altLang="ko-KR" dirty="0"/>
              <a:t>(a1, a2, a3… an)</a:t>
            </a:r>
            <a:r>
              <a:rPr lang="ko-KR" altLang="en-US" dirty="0"/>
              <a:t>가 입력으로 들어온다</a:t>
            </a:r>
            <a:endParaRPr lang="en-US" altLang="ko-KR" dirty="0"/>
          </a:p>
          <a:p>
            <a:r>
              <a:rPr lang="en-US" altLang="ko-KR" dirty="0"/>
              <a:t>-2,147,483,648 &lt;= ai &lt;= 2,147,483,647  //  n = 50,000</a:t>
            </a:r>
          </a:p>
          <a:p>
            <a:r>
              <a:rPr lang="ko-KR" altLang="en-US" dirty="0"/>
              <a:t>적절한 </a:t>
            </a:r>
            <a:r>
              <a:rPr lang="en-US" altLang="ko-KR" dirty="0"/>
              <a:t>size</a:t>
            </a:r>
            <a:r>
              <a:rPr lang="ko-KR" altLang="en-US" dirty="0"/>
              <a:t>는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Birthday attack</a:t>
            </a:r>
            <a:r>
              <a:rPr lang="ko-KR" altLang="en-US" dirty="0"/>
              <a:t>에 따르면 대충 </a:t>
            </a:r>
            <a:r>
              <a:rPr lang="en-US" altLang="ko-KR" dirty="0">
                <a:solidFill>
                  <a:srgbClr val="FF0000"/>
                </a:solidFill>
              </a:rPr>
              <a:t>25%</a:t>
            </a:r>
            <a:r>
              <a:rPr lang="ko-KR" altLang="en-US" dirty="0"/>
              <a:t>의 충돌 확률</a:t>
            </a:r>
            <a:endParaRPr lang="en-US" altLang="ko-KR" dirty="0"/>
          </a:p>
          <a:p>
            <a:r>
              <a:rPr lang="ko-KR" altLang="en-US" dirty="0" err="1"/>
              <a:t>대애애애충</a:t>
            </a:r>
            <a:r>
              <a:rPr lang="en-US" altLang="ko-KR" dirty="0"/>
              <a:t> size = (n / </a:t>
            </a:r>
            <a:r>
              <a:rPr lang="en-US" altLang="ko-KR" dirty="0" err="1"/>
              <a:t>hsize</a:t>
            </a:r>
            <a:r>
              <a:rPr lang="en-US" altLang="ko-KR" dirty="0"/>
              <a:t>) * 4 </a:t>
            </a:r>
            <a:r>
              <a:rPr lang="ko-KR" altLang="en-US" dirty="0"/>
              <a:t>를 해주면 </a:t>
            </a:r>
            <a:r>
              <a:rPr lang="ko-KR" altLang="en-US" dirty="0" err="1"/>
              <a:t>될듯</a:t>
            </a:r>
            <a:r>
              <a:rPr lang="en-US" altLang="ko-KR" dirty="0"/>
              <a:t>?</a:t>
            </a:r>
          </a:p>
          <a:p>
            <a:endParaRPr lang="en-US" altLang="ko-KR" dirty="0"/>
          </a:p>
          <a:p>
            <a:r>
              <a:rPr lang="ko-KR" altLang="en-US" dirty="0"/>
              <a:t>그러나 </a:t>
            </a:r>
            <a:r>
              <a:rPr lang="en-US" altLang="ko-KR" dirty="0">
                <a:solidFill>
                  <a:srgbClr val="FF0000"/>
                </a:solidFill>
              </a:rPr>
              <a:t>size = (n / </a:t>
            </a:r>
            <a:r>
              <a:rPr lang="en-US" altLang="ko-KR" dirty="0" err="1">
                <a:solidFill>
                  <a:srgbClr val="FF0000"/>
                </a:solidFill>
              </a:rPr>
              <a:t>hsize</a:t>
            </a:r>
            <a:r>
              <a:rPr lang="en-US" altLang="ko-KR" dirty="0">
                <a:solidFill>
                  <a:srgbClr val="FF0000"/>
                </a:solidFill>
              </a:rPr>
              <a:t>) * 3</a:t>
            </a:r>
            <a:r>
              <a:rPr lang="en-US" altLang="ko-KR" dirty="0"/>
              <a:t> </a:t>
            </a:r>
            <a:r>
              <a:rPr lang="ko-KR" altLang="en-US" dirty="0"/>
              <a:t>해서 </a:t>
            </a:r>
            <a:r>
              <a:rPr lang="ko-KR" altLang="en-US" dirty="0" err="1"/>
              <a:t>틀린적이</a:t>
            </a:r>
            <a:r>
              <a:rPr lang="ko-KR" altLang="en-US" dirty="0"/>
              <a:t> 없음 </a:t>
            </a:r>
            <a:r>
              <a:rPr lang="ko-KR" altLang="en-US" dirty="0" err="1"/>
              <a:t>ㅇㄱㄹㅇ</a:t>
            </a:r>
            <a:endParaRPr lang="en-US" altLang="ko-KR" dirty="0"/>
          </a:p>
          <a:p>
            <a:r>
              <a:rPr lang="ko-KR" altLang="en-US" dirty="0"/>
              <a:t>쫄리면 </a:t>
            </a:r>
            <a:r>
              <a:rPr lang="en-US" altLang="ko-KR" dirty="0"/>
              <a:t>malloc(); </a:t>
            </a:r>
            <a:r>
              <a:rPr lang="ko-KR" altLang="en-US" dirty="0" err="1"/>
              <a:t>ㅎㅎ</a:t>
            </a:r>
            <a:r>
              <a:rPr lang="en-US" altLang="ko-KR" dirty="0"/>
              <a:t>;;;</a:t>
            </a:r>
          </a:p>
        </p:txBody>
      </p:sp>
    </p:spTree>
    <p:extLst>
      <p:ext uri="{BB962C8B-B14F-4D97-AF65-F5344CB8AC3E}">
        <p14:creationId xmlns:p14="http://schemas.microsoft.com/office/powerpoint/2010/main" val="1615489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E7E90DD-1F76-41E4-B939-920480318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조금 더 구현해 볼까</a:t>
            </a:r>
            <a:r>
              <a:rPr lang="en-US" altLang="ko-KR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4" name="내용 개체 틀 9">
            <a:extLst>
              <a:ext uri="{FF2B5EF4-FFF2-40B4-BE49-F238E27FC236}">
                <a16:creationId xmlns:a16="http://schemas.microsoft.com/office/drawing/2014/main" id="{8153B4B1-77E7-4C29-9E4E-7814E35EF0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8600" y="1243890"/>
            <a:ext cx="7188199" cy="4366830"/>
          </a:xfrm>
          <a:prstGeom prst="rect">
            <a:avLst/>
          </a:prstGeom>
        </p:spPr>
      </p:pic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EB37748E-5D11-4D67-904C-C63EAD8609B1}"/>
              </a:ext>
            </a:extLst>
          </p:cNvPr>
          <p:cNvSpPr/>
          <p:nvPr/>
        </p:nvSpPr>
        <p:spPr>
          <a:xfrm>
            <a:off x="6773333" y="4774307"/>
            <a:ext cx="869245" cy="431829"/>
          </a:xfrm>
          <a:prstGeom prst="roundRect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말풍선: 사각형 5">
            <a:extLst>
              <a:ext uri="{FF2B5EF4-FFF2-40B4-BE49-F238E27FC236}">
                <a16:creationId xmlns:a16="http://schemas.microsoft.com/office/drawing/2014/main" id="{5BA72E67-F30E-41ED-BCBA-99B6CDEA1398}"/>
              </a:ext>
            </a:extLst>
          </p:cNvPr>
          <p:cNvSpPr/>
          <p:nvPr/>
        </p:nvSpPr>
        <p:spPr>
          <a:xfrm>
            <a:off x="6895322" y="3429000"/>
            <a:ext cx="1875454" cy="107768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더 많은 정보를 담아보자</a:t>
            </a:r>
            <a:r>
              <a:rPr lang="en-US" altLang="ko-KR" dirty="0"/>
              <a:t>!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7772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15F6FD-A4DB-45E3-BC8F-EBB0285D6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1811" y="1573586"/>
            <a:ext cx="9122584" cy="1325563"/>
          </a:xfrm>
        </p:spPr>
        <p:txBody>
          <a:bodyPr>
            <a:normAutofit/>
          </a:bodyPr>
          <a:lstStyle/>
          <a:p>
            <a:r>
              <a:rPr lang="ko-KR" altLang="en-US"/>
              <a:t>만약에 이런 쿼리가 들어온다면</a:t>
            </a:r>
            <a:r>
              <a:rPr lang="en-US" altLang="ko-KR"/>
              <a:t>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9BDB1D-5330-4613-AAD7-6ABC974A5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1811" y="3060017"/>
            <a:ext cx="6066118" cy="2438546"/>
          </a:xfrm>
        </p:spPr>
        <p:txBody>
          <a:bodyPr>
            <a:normAutofit/>
          </a:bodyPr>
          <a:lstStyle/>
          <a:p>
            <a:r>
              <a:rPr lang="ko-KR" altLang="en-US" sz="1900"/>
              <a:t>현재까지 </a:t>
            </a:r>
            <a:r>
              <a:rPr lang="en-US" altLang="ko-KR" sz="1900"/>
              <a:t>q</a:t>
            </a:r>
            <a:r>
              <a:rPr lang="ko-KR" altLang="en-US" sz="1900"/>
              <a:t>개의 숫자가 삽입이 되어있다</a:t>
            </a:r>
            <a:r>
              <a:rPr lang="en-US" altLang="ko-KR" sz="1900"/>
              <a:t>.</a:t>
            </a:r>
          </a:p>
          <a:p>
            <a:endParaRPr lang="en-US" altLang="ko-KR" sz="1900"/>
          </a:p>
          <a:p>
            <a:r>
              <a:rPr lang="ko-KR" altLang="en-US" sz="1900"/>
              <a:t>현재까지 </a:t>
            </a:r>
            <a:r>
              <a:rPr lang="en-US" altLang="ko-KR" sz="1900"/>
              <a:t>784</a:t>
            </a:r>
            <a:r>
              <a:rPr lang="ko-KR" altLang="en-US" sz="1900"/>
              <a:t>이란 숫자는 몇 번 들어왔는가</a:t>
            </a:r>
            <a:r>
              <a:rPr lang="en-US" altLang="ko-KR" sz="1900"/>
              <a:t>?</a:t>
            </a:r>
          </a:p>
          <a:p>
            <a:endParaRPr lang="en-US" altLang="ko-KR" sz="1900"/>
          </a:p>
          <a:p>
            <a:r>
              <a:rPr lang="ko-KR" altLang="en-US" sz="1900"/>
              <a:t>그러면 </a:t>
            </a:r>
            <a:r>
              <a:rPr lang="en-US" altLang="ko-KR" sz="1900"/>
              <a:t>784</a:t>
            </a:r>
            <a:r>
              <a:rPr lang="ko-KR" altLang="en-US" sz="1900"/>
              <a:t>이란 숫자는 </a:t>
            </a:r>
            <a:r>
              <a:rPr lang="en-US" altLang="ko-KR" sz="1900"/>
              <a:t>k</a:t>
            </a:r>
            <a:r>
              <a:rPr lang="ko-KR" altLang="en-US" sz="1900"/>
              <a:t>번 들어왔는데</a:t>
            </a:r>
            <a:r>
              <a:rPr lang="en-US" altLang="ko-KR" sz="1900"/>
              <a:t> k</a:t>
            </a:r>
            <a:r>
              <a:rPr lang="ko-KR" altLang="en-US" sz="1900"/>
              <a:t>번 중에 </a:t>
            </a:r>
            <a:r>
              <a:rPr lang="en-US" altLang="ko-KR" sz="1900"/>
              <a:t>j</a:t>
            </a:r>
            <a:r>
              <a:rPr lang="ko-KR" altLang="en-US" sz="1900"/>
              <a:t>번째 </a:t>
            </a:r>
            <a:r>
              <a:rPr lang="en-US" altLang="ko-KR" sz="1900"/>
              <a:t>784</a:t>
            </a:r>
            <a:r>
              <a:rPr lang="ko-KR" altLang="en-US" sz="1900"/>
              <a:t>은 </a:t>
            </a:r>
            <a:r>
              <a:rPr lang="en-US" altLang="ko-KR" sz="1900"/>
              <a:t>q</a:t>
            </a:r>
            <a:r>
              <a:rPr lang="ko-KR" altLang="en-US" sz="1900"/>
              <a:t>개의 쿼리중에 몇번 쿼리에 삽입되었는가</a:t>
            </a:r>
            <a:r>
              <a:rPr lang="en-US" altLang="ko-KR" sz="1900"/>
              <a:t>? (1 &lt;= j</a:t>
            </a:r>
            <a:r>
              <a:rPr lang="ko-KR" altLang="en-US" sz="1900"/>
              <a:t> </a:t>
            </a:r>
            <a:r>
              <a:rPr lang="en-US" altLang="ko-KR" sz="1900"/>
              <a:t>&lt;=</a:t>
            </a:r>
            <a:r>
              <a:rPr lang="ko-KR" altLang="en-US" sz="1900"/>
              <a:t> </a:t>
            </a:r>
            <a:r>
              <a:rPr lang="en-US" altLang="ko-KR" sz="1900"/>
              <a:t>k)</a:t>
            </a:r>
          </a:p>
          <a:p>
            <a:pPr marL="0" indent="0">
              <a:buNone/>
            </a:pPr>
            <a:endParaRPr lang="ko-KR" altLang="en-US" sz="1900"/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A9616D99-AEFB-4C95-84EF-5DEC698D9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3" name="Freeform 6">
            <a:extLst>
              <a:ext uri="{FF2B5EF4-FFF2-40B4-BE49-F238E27FC236}">
                <a16:creationId xmlns:a16="http://schemas.microsoft.com/office/drawing/2014/main" id="{D0F97023-F626-4FC5-8C2D-753B5C7F4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A84D5A7-9E51-45B8-82CE-6BBACCABC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444" y="3191551"/>
            <a:ext cx="2349469" cy="219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340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Q. </a:t>
            </a:r>
            <a:r>
              <a:rPr lang="ko-KR" altLang="en-US" dirty="0"/>
              <a:t>정렬은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2804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1. </a:t>
            </a:r>
            <a:r>
              <a:rPr lang="ko-KR" altLang="en-US" dirty="0" err="1"/>
              <a:t>이딴거</a:t>
            </a:r>
            <a:r>
              <a:rPr lang="ko-KR" altLang="en-US" dirty="0"/>
              <a:t> </a:t>
            </a:r>
            <a:r>
              <a:rPr lang="ko-KR" altLang="en-US" dirty="0" err="1"/>
              <a:t>왜함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5996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8313"/>
            <a:ext cx="10515600" cy="3044690"/>
          </a:xfrm>
        </p:spPr>
        <p:txBody>
          <a:bodyPr>
            <a:normAutofit/>
          </a:bodyPr>
          <a:lstStyle/>
          <a:p>
            <a:pPr algn="ctr"/>
            <a:r>
              <a:rPr lang="en-US" altLang="ko-KR" dirty="0"/>
              <a:t>A. </a:t>
            </a:r>
            <a:r>
              <a:rPr lang="en-US" altLang="ko-KR" dirty="0" err="1"/>
              <a:t>radom</a:t>
            </a:r>
            <a:r>
              <a:rPr lang="ko-KR" altLang="en-US" dirty="0"/>
              <a:t> </a:t>
            </a:r>
            <a:r>
              <a:rPr lang="en-US" altLang="ko-KR" dirty="0"/>
              <a:t>data</a:t>
            </a:r>
            <a:r>
              <a:rPr lang="ko-KR" altLang="en-US" dirty="0"/>
              <a:t> </a:t>
            </a:r>
            <a:r>
              <a:rPr lang="en-US" altLang="ko-KR" dirty="0"/>
              <a:t>-&gt;</a:t>
            </a:r>
            <a:r>
              <a:rPr lang="ko-KR" altLang="en-US" dirty="0"/>
              <a:t> </a:t>
            </a:r>
            <a:r>
              <a:rPr lang="en-US" altLang="ko-KR" dirty="0"/>
              <a:t>quick</a:t>
            </a:r>
            <a:r>
              <a:rPr lang="ko-KR" altLang="en-US" dirty="0"/>
              <a:t> </a:t>
            </a:r>
            <a:r>
              <a:rPr lang="en-US" altLang="ko-KR" dirty="0"/>
              <a:t>sort</a:t>
            </a:r>
            <a:br>
              <a:rPr lang="en-US" altLang="ko-KR" dirty="0"/>
            </a:br>
            <a:r>
              <a:rPr lang="en-US" altLang="ko-KR" dirty="0"/>
              <a:t>! </a:t>
            </a:r>
            <a:r>
              <a:rPr lang="en-US" altLang="ko-KR" dirty="0" err="1"/>
              <a:t>radom</a:t>
            </a:r>
            <a:r>
              <a:rPr lang="ko-KR" altLang="en-US" dirty="0"/>
              <a:t> </a:t>
            </a:r>
            <a:r>
              <a:rPr lang="en-US" altLang="ko-KR" dirty="0"/>
              <a:t>data -&gt; merge sort or radix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36558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9B8DB3-22EF-4B17-85A2-FDB5BCC18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정렬이야기를 이어서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0A36EC41-20D9-435F-8501-B65DF2B014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913955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720338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629903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Merge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sort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Quick sort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080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Stable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Not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stable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000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rgbClr val="FF0000"/>
                          </a:solidFill>
                        </a:rPr>
                        <a:t>Not </a:t>
                      </a:r>
                      <a:r>
                        <a:rPr lang="en-US" altLang="ko-KR" dirty="0" err="1">
                          <a:solidFill>
                            <a:srgbClr val="FF0000"/>
                          </a:solidFill>
                        </a:rPr>
                        <a:t>inplace</a:t>
                      </a:r>
                      <a:endParaRPr lang="ko-KR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Inplace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694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Nlogn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Nlogn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521806"/>
                  </a:ext>
                </a:extLst>
              </a:tr>
            </a:tbl>
          </a:graphicData>
        </a:graphic>
      </p:graphicFrame>
      <p:pic>
        <p:nvPicPr>
          <p:cNvPr id="5" name="그림 4">
            <a:extLst>
              <a:ext uri="{FF2B5EF4-FFF2-40B4-BE49-F238E27FC236}">
                <a16:creationId xmlns:a16="http://schemas.microsoft.com/office/drawing/2014/main" id="{060066D7-986D-4230-97DA-DFCF923B7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6719" y="3489646"/>
            <a:ext cx="3718562" cy="243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3740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91C26F-2BDB-4D85-97E5-77DFE7D2D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Copy</a:t>
            </a:r>
            <a:r>
              <a:rPr lang="ko-KR" altLang="en-US" dirty="0"/>
              <a:t> </a:t>
            </a:r>
            <a:r>
              <a:rPr lang="en-US" altLang="ko-KR" dirty="0"/>
              <a:t>cost</a:t>
            </a:r>
            <a:r>
              <a:rPr lang="ko-KR" altLang="en-US" dirty="0"/>
              <a:t>를 줄여보자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93D0D510-F118-4602-910E-4B58DB4836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879555"/>
              </p:ext>
            </p:extLst>
          </p:nvPr>
        </p:nvGraphicFramePr>
        <p:xfrm>
          <a:off x="2295331" y="1825625"/>
          <a:ext cx="905846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846">
                  <a:extLst>
                    <a:ext uri="{9D8B030D-6E8A-4147-A177-3AD203B41FA5}">
                      <a16:colId xmlns:a16="http://schemas.microsoft.com/office/drawing/2014/main" val="327633579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26582828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411278977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584654602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88900282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44387541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889791439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909964999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2178531911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600286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idx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280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val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373036"/>
                  </a:ext>
                </a:extLst>
              </a:tr>
            </a:tbl>
          </a:graphicData>
        </a:graphic>
      </p:graphicFrame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BB812AEC-F2ED-45E4-AD4F-4CBAF188B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531274"/>
              </p:ext>
            </p:extLst>
          </p:nvPr>
        </p:nvGraphicFramePr>
        <p:xfrm>
          <a:off x="2295331" y="2912360"/>
          <a:ext cx="9058460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5846">
                  <a:extLst>
                    <a:ext uri="{9D8B030D-6E8A-4147-A177-3AD203B41FA5}">
                      <a16:colId xmlns:a16="http://schemas.microsoft.com/office/drawing/2014/main" val="4036096645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842219452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57383698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61410389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646632059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798810648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03579533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241410630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213896586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7459756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idx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235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val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264776"/>
                  </a:ext>
                </a:extLst>
              </a:tr>
            </a:tbl>
          </a:graphicData>
        </a:graphic>
      </p:graphicFrame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02E9FBAE-D9C7-4364-A9E6-E19819E75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519790"/>
              </p:ext>
            </p:extLst>
          </p:nvPr>
        </p:nvGraphicFramePr>
        <p:xfrm>
          <a:off x="2295331" y="3999095"/>
          <a:ext cx="9058460" cy="741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5846">
                  <a:extLst>
                    <a:ext uri="{9D8B030D-6E8A-4147-A177-3AD203B41FA5}">
                      <a16:colId xmlns:a16="http://schemas.microsoft.com/office/drawing/2014/main" val="3588671401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78309329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2569784801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48597248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410891758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856364499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2332084508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82021981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277674937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3680538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idx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12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val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-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490761"/>
                  </a:ext>
                </a:extLst>
              </a:tr>
            </a:tbl>
          </a:graphicData>
        </a:graphic>
      </p:graphicFrame>
      <p:sp>
        <p:nvSpPr>
          <p:cNvPr id="7" name="화살표: 아래쪽 6">
            <a:extLst>
              <a:ext uri="{FF2B5EF4-FFF2-40B4-BE49-F238E27FC236}">
                <a16:creationId xmlns:a16="http://schemas.microsoft.com/office/drawing/2014/main" id="{E423E778-B05D-490B-95CD-F2623C527BFA}"/>
              </a:ext>
            </a:extLst>
          </p:cNvPr>
          <p:cNvSpPr/>
          <p:nvPr/>
        </p:nvSpPr>
        <p:spPr>
          <a:xfrm>
            <a:off x="6574052" y="4927209"/>
            <a:ext cx="501016" cy="3172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79AC280B-9D93-43E0-B898-C4FF052E0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389071"/>
              </p:ext>
            </p:extLst>
          </p:nvPr>
        </p:nvGraphicFramePr>
        <p:xfrm>
          <a:off x="2295330" y="5430884"/>
          <a:ext cx="9058460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5846">
                  <a:extLst>
                    <a:ext uri="{9D8B030D-6E8A-4147-A177-3AD203B41FA5}">
                      <a16:colId xmlns:a16="http://schemas.microsoft.com/office/drawing/2014/main" val="3373797897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2446388102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752303973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200685459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2713701255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081042905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3963647432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2263625296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2615296578"/>
                    </a:ext>
                  </a:extLst>
                </a:gridCol>
                <a:gridCol w="905846">
                  <a:extLst>
                    <a:ext uri="{9D8B030D-6E8A-4147-A177-3AD203B41FA5}">
                      <a16:colId xmlns:a16="http://schemas.microsoft.com/office/drawing/2014/main" val="15146789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/>
                        <a:t>idx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11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Val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1751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9DC120A-1D00-4C0F-AA22-80C0E968368E}"/>
              </a:ext>
            </a:extLst>
          </p:cNvPr>
          <p:cNvSpPr txBox="1"/>
          <p:nvPr/>
        </p:nvSpPr>
        <p:spPr>
          <a:xfrm>
            <a:off x="214604" y="2011799"/>
            <a:ext cx="208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Struct info list[9];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B75C1F-25C3-465C-97CE-B32EC90A9A10}"/>
              </a:ext>
            </a:extLst>
          </p:cNvPr>
          <p:cNvSpPr txBox="1"/>
          <p:nvPr/>
        </p:nvSpPr>
        <p:spPr>
          <a:xfrm>
            <a:off x="214604" y="3098200"/>
            <a:ext cx="208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int </a:t>
            </a:r>
            <a:r>
              <a:rPr lang="en-US" altLang="ko-KR" dirty="0" err="1"/>
              <a:t>idx_list</a:t>
            </a:r>
            <a:r>
              <a:rPr lang="en-US" altLang="ko-KR" dirty="0"/>
              <a:t>[9];</a:t>
            </a:r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CD2D91-A664-403E-B7E8-5FF5D4BDCDFF}"/>
              </a:ext>
            </a:extLst>
          </p:cNvPr>
          <p:cNvSpPr txBox="1"/>
          <p:nvPr/>
        </p:nvSpPr>
        <p:spPr>
          <a:xfrm>
            <a:off x="214604" y="4185269"/>
            <a:ext cx="208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int </a:t>
            </a:r>
            <a:r>
              <a:rPr lang="en-US" altLang="ko-KR" dirty="0" err="1"/>
              <a:t>idx_sorted</a:t>
            </a:r>
            <a:r>
              <a:rPr lang="en-US" altLang="ko-KR" dirty="0"/>
              <a:t> [9];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CC6486-0F52-4881-B79F-EB7B0E7200AB}"/>
              </a:ext>
            </a:extLst>
          </p:cNvPr>
          <p:cNvSpPr txBox="1"/>
          <p:nvPr/>
        </p:nvSpPr>
        <p:spPr>
          <a:xfrm>
            <a:off x="214604" y="5592781"/>
            <a:ext cx="208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int </a:t>
            </a:r>
            <a:r>
              <a:rPr lang="en-US" altLang="ko-KR" dirty="0" err="1"/>
              <a:t>idx_list</a:t>
            </a:r>
            <a:r>
              <a:rPr lang="en-US" altLang="ko-KR" dirty="0"/>
              <a:t>[9];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4329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925CA6-0D66-428A-BEFE-B1776570D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비교를 해보자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69A22B8-882F-4734-AA90-42C82AE3C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51951"/>
            <a:ext cx="5157787" cy="823912"/>
          </a:xfrm>
        </p:spPr>
        <p:txBody>
          <a:bodyPr/>
          <a:lstStyle/>
          <a:p>
            <a:pPr algn="ctr"/>
            <a:r>
              <a:rPr lang="ko-KR" altLang="en-US" dirty="0"/>
              <a:t>일반적인 방법</a:t>
            </a: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2626555A-22EB-45B2-8DA2-378650D5B7D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932781" y="2430796"/>
            <a:ext cx="2971800" cy="828675"/>
          </a:xfrm>
          <a:prstGeom prst="rect">
            <a:avLst/>
          </a:prstGeom>
        </p:spPr>
      </p:pic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2A5E2C3-B079-4053-8665-D40DF434D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51951"/>
            <a:ext cx="5183188" cy="823912"/>
          </a:xfrm>
        </p:spPr>
        <p:txBody>
          <a:bodyPr/>
          <a:lstStyle/>
          <a:p>
            <a:pPr algn="ctr"/>
            <a:r>
              <a:rPr lang="en-US" altLang="ko-KR" dirty="0" err="1"/>
              <a:t>Idx_list</a:t>
            </a:r>
            <a:r>
              <a:rPr lang="ko-KR" altLang="en-US" dirty="0"/>
              <a:t> 사용 시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AA9FAA71-E055-4A20-A1F7-92B10F56C85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292181" y="2411746"/>
            <a:ext cx="2943225" cy="8667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71437CD-AA4B-4C42-ABAB-A835E864466C}"/>
              </a:ext>
            </a:extLst>
          </p:cNvPr>
          <p:cNvSpPr txBox="1"/>
          <p:nvPr/>
        </p:nvSpPr>
        <p:spPr>
          <a:xfrm>
            <a:off x="1393938" y="3415000"/>
            <a:ext cx="404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/>
              <a:t>시간 </a:t>
            </a:r>
            <a:r>
              <a:rPr lang="en-US" altLang="ko-KR" sz="2800" dirty="0"/>
              <a:t>: 4</a:t>
            </a:r>
            <a:r>
              <a:rPr lang="ko-KR" altLang="en-US" sz="2800" dirty="0"/>
              <a:t>초</a:t>
            </a:r>
            <a:endParaRPr lang="en-US" altLang="ko-KR" sz="2800" dirty="0"/>
          </a:p>
          <a:p>
            <a:pPr algn="ctr"/>
            <a:r>
              <a:rPr lang="ko-KR" altLang="en-US" sz="2800" dirty="0"/>
              <a:t>용량 </a:t>
            </a:r>
            <a:r>
              <a:rPr lang="en-US" altLang="ko-KR" sz="2800" dirty="0"/>
              <a:t>: 1.7GB</a:t>
            </a:r>
            <a:endParaRPr lang="ko-KR" alt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CC4D44-EE65-430C-9655-A229AD672E29}"/>
              </a:ext>
            </a:extLst>
          </p:cNvPr>
          <p:cNvSpPr txBox="1"/>
          <p:nvPr/>
        </p:nvSpPr>
        <p:spPr>
          <a:xfrm>
            <a:off x="6739050" y="3415000"/>
            <a:ext cx="404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/>
              <a:t>시간 </a:t>
            </a:r>
            <a:r>
              <a:rPr lang="en-US" altLang="ko-KR" sz="2800" dirty="0"/>
              <a:t>: 2.5</a:t>
            </a:r>
            <a:r>
              <a:rPr lang="ko-KR" altLang="en-US" sz="2800" dirty="0"/>
              <a:t>초</a:t>
            </a:r>
            <a:endParaRPr lang="en-US" altLang="ko-KR" sz="2800" dirty="0"/>
          </a:p>
          <a:p>
            <a:pPr algn="ctr"/>
            <a:r>
              <a:rPr lang="ko-KR" altLang="en-US" sz="2800" dirty="0"/>
              <a:t>용량 </a:t>
            </a:r>
            <a:r>
              <a:rPr lang="en-US" altLang="ko-KR" sz="2800" dirty="0"/>
              <a:t>: 870MB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77D185FA-39EB-4859-A7D9-6A02A2A032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4579" y="2210126"/>
            <a:ext cx="2382842" cy="1579324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79555152-67B3-4D3D-8666-CD5EE22F45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750" y="4010120"/>
            <a:ext cx="247650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69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Q. </a:t>
            </a:r>
            <a:r>
              <a:rPr lang="ko-KR" altLang="en-US" dirty="0"/>
              <a:t>정렬 </a:t>
            </a:r>
            <a:r>
              <a:rPr lang="ko-KR" altLang="en-US" dirty="0" err="1"/>
              <a:t>개나소나</a:t>
            </a:r>
            <a:r>
              <a:rPr lang="ko-KR" altLang="en-US" dirty="0"/>
              <a:t> 다 </a:t>
            </a:r>
            <a:r>
              <a:rPr lang="ko-KR" altLang="en-US" dirty="0" err="1"/>
              <a:t>하는거</a:t>
            </a:r>
            <a:r>
              <a:rPr lang="ko-KR" altLang="en-US" dirty="0"/>
              <a:t> 아님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823557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A. </a:t>
            </a:r>
            <a:r>
              <a:rPr lang="ko-KR" altLang="en-US" dirty="0" err="1"/>
              <a:t>ㅇㅇ</a:t>
            </a:r>
            <a:r>
              <a:rPr lang="ko-KR" altLang="en-US" dirty="0"/>
              <a:t> 내가 개같이 써서 </a:t>
            </a:r>
            <a:r>
              <a:rPr lang="ko-KR" altLang="en-US" dirty="0" err="1"/>
              <a:t>망해봄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316858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7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6083BB9-1BDE-4857-95BB-EB23BD978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3320859"/>
            <a:ext cx="4573475" cy="20763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ko-KR" altLang="en-US" sz="4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킹갓제너럴충무공</a:t>
            </a:r>
            <a:endParaRPr lang="en-US" altLang="ko-KR" sz="41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1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6F34CE04-9DA9-4F25-B628-0294CEA5D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8987" y="1712192"/>
            <a:ext cx="3736748" cy="4601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9940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6C3DB838-DBD9-40D8-B088-376865D4B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030" y="1111955"/>
            <a:ext cx="4707940" cy="463409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F646AF07-3951-40E2-AE8B-40D9837021FC}"/>
              </a:ext>
            </a:extLst>
          </p:cNvPr>
          <p:cNvSpPr/>
          <p:nvPr/>
        </p:nvSpPr>
        <p:spPr>
          <a:xfrm>
            <a:off x="7721600" y="1237862"/>
            <a:ext cx="541867" cy="564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dirty="0" err="1">
                <a:solidFill>
                  <a:schemeClr val="tx1"/>
                </a:solidFill>
              </a:rPr>
              <a:t>팅</a:t>
            </a:r>
            <a:endParaRPr lang="ko-KR" altLang="en-US" sz="4400" dirty="0">
              <a:solidFill>
                <a:schemeClr val="tx1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A13387C-48B6-43BD-BBF1-928BFCAE40DF}"/>
              </a:ext>
            </a:extLst>
          </p:cNvPr>
          <p:cNvSpPr/>
          <p:nvPr/>
        </p:nvSpPr>
        <p:spPr>
          <a:xfrm>
            <a:off x="3928534" y="1802306"/>
            <a:ext cx="541867" cy="670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3043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ko-KR" altLang="en-US" dirty="0"/>
              <a:t>항상 </a:t>
            </a:r>
            <a:r>
              <a:rPr lang="ko-KR" altLang="en-US" dirty="0" err="1"/>
              <a:t>그런것은</a:t>
            </a:r>
            <a:r>
              <a:rPr lang="ko-KR" altLang="en-US" dirty="0"/>
              <a:t> 아님</a:t>
            </a:r>
            <a:r>
              <a:rPr lang="en-US" altLang="ko-KR" dirty="0"/>
              <a:t>.</a:t>
            </a:r>
            <a:r>
              <a:rPr lang="ko-KR" altLang="en-US" dirty="0"/>
              <a:t> 실험 </a:t>
            </a:r>
            <a:r>
              <a:rPr lang="ko-KR" altLang="en-US" dirty="0" err="1"/>
              <a:t>해봐야됨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02349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ko-KR" altLang="en-US" dirty="0"/>
              <a:t>더 알아야 </a:t>
            </a:r>
            <a:r>
              <a:rPr lang="ko-KR" altLang="en-US" dirty="0" err="1"/>
              <a:t>할게</a:t>
            </a:r>
            <a:r>
              <a:rPr lang="ko-KR" altLang="en-US" dirty="0"/>
              <a:t> 있음</a:t>
            </a:r>
            <a:r>
              <a:rPr lang="en-US" altLang="ko-KR" dirty="0"/>
              <a:t>? </a:t>
            </a:r>
            <a:r>
              <a:rPr lang="ko-KR" altLang="en-US" dirty="0"/>
              <a:t>이게 다임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829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2. </a:t>
            </a:r>
            <a:r>
              <a:rPr lang="ko-KR" altLang="en-US" dirty="0"/>
              <a:t>백준 베스트에서 </a:t>
            </a:r>
            <a:r>
              <a:rPr lang="en-US" altLang="ko-KR" dirty="0"/>
              <a:t>C</a:t>
            </a:r>
            <a:r>
              <a:rPr lang="ko-KR" altLang="en-US" dirty="0"/>
              <a:t>만함의 입지는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11181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45D19F-82F8-422F-AFD5-B8A9A917D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추천문제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923043F-76C1-4851-AD8F-DFA6D0597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hlinkClick r:id="rId2"/>
              </a:rPr>
              <a:t>https://www.acmicpc.net/problem/7785</a:t>
            </a:r>
            <a:endParaRPr lang="en-US" altLang="ko-KR" dirty="0"/>
          </a:p>
          <a:p>
            <a:r>
              <a:rPr lang="en-US" altLang="ko-KR" dirty="0">
                <a:hlinkClick r:id="rId3"/>
              </a:rPr>
              <a:t>https://www.acmicpc.net/problem/1572</a:t>
            </a:r>
            <a:endParaRPr lang="en-US" altLang="ko-KR" dirty="0"/>
          </a:p>
          <a:p>
            <a:r>
              <a:rPr lang="en-US" altLang="ko-KR" dirty="0">
                <a:hlinkClick r:id="rId4"/>
              </a:rPr>
              <a:t>https://www.acmicpc.net/problem/4195</a:t>
            </a:r>
            <a:endParaRPr lang="en-US" altLang="ko-KR" dirty="0"/>
          </a:p>
          <a:p>
            <a:r>
              <a:rPr lang="en-US" altLang="ko-KR" dirty="0">
                <a:hlinkClick r:id="rId5"/>
              </a:rPr>
              <a:t>https://www.acmicpc.net/problem/1395</a:t>
            </a:r>
            <a:endParaRPr lang="en-US" altLang="ko-KR" dirty="0"/>
          </a:p>
          <a:p>
            <a:r>
              <a:rPr lang="en-US" altLang="ko-KR" dirty="0">
                <a:hlinkClick r:id="rId6"/>
              </a:rPr>
              <a:t>https://www.acmicpc.net/problem/17264</a:t>
            </a:r>
            <a:endParaRPr lang="en-US" altLang="ko-KR" dirty="0"/>
          </a:p>
          <a:p>
            <a:r>
              <a:rPr lang="en-US" altLang="ko-KR" dirty="0">
                <a:hlinkClick r:id="rId7"/>
              </a:rPr>
              <a:t>https://www.acmicpc.net/problem/17163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270772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761B81-7E8F-4B7B-80FF-30BDAEEE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추천문제</a:t>
            </a:r>
            <a:r>
              <a:rPr lang="en-US" altLang="ko-KR" dirty="0"/>
              <a:t>2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52E8E94-ACA2-4BC3-B825-01E91ECF5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hlinkClick r:id="rId2"/>
              </a:rPr>
              <a:t>https://www.acmicpc.net/problem/14577</a:t>
            </a:r>
            <a:endParaRPr lang="en-US" altLang="ko-KR" dirty="0"/>
          </a:p>
          <a:p>
            <a:r>
              <a:rPr lang="en-US" altLang="ko-KR" dirty="0">
                <a:hlinkClick r:id="rId3"/>
              </a:rPr>
              <a:t>https://www.acmicpc.net/problem/6231</a:t>
            </a:r>
            <a:endParaRPr lang="en-US" altLang="ko-KR" dirty="0">
              <a:hlinkClick r:id="rId4"/>
            </a:endParaRPr>
          </a:p>
          <a:p>
            <a:r>
              <a:rPr lang="en-US" altLang="ko-KR" dirty="0">
                <a:hlinkClick r:id="rId4"/>
              </a:rPr>
              <a:t>https://swexpertacademy.com/main/code/problem/problemDetail.do?contestProbId=AWv1Bjy6ab8DFASy&amp;categoryId=AWv1Bjy6ab8DFASy&amp;categoryType=CODE</a:t>
            </a:r>
            <a:endParaRPr lang="en-US" altLang="ko-KR" dirty="0"/>
          </a:p>
          <a:p>
            <a:r>
              <a:rPr lang="en-US" altLang="ko-KR" dirty="0">
                <a:hlinkClick r:id="rId5"/>
              </a:rPr>
              <a:t>https://swexpertacademy.com/main/code/problem/problemDetail.do?contestProbId=AV4szU-qXKYDFAUf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6263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6B8CC7F-3622-46E3-9272-E1956397D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234905" cy="456278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FE55B4-2EE5-4A4A-AD80-1A14F660F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4906" y="0"/>
            <a:ext cx="795640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67E9C1-58F1-46EE-9BBE-108764BF9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336A8D8A-5CA4-4748-BA11-0A8C2B651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20" y="5073812"/>
            <a:ext cx="6331904" cy="11460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ko-KR" altLang="en-US" sz="3600" dirty="0">
                <a:solidFill>
                  <a:srgbClr val="000000"/>
                </a:solidFill>
              </a:rPr>
              <a:t>흑흑</a:t>
            </a:r>
            <a:r>
              <a:rPr lang="en-US" altLang="ko-KR" sz="3600" dirty="0">
                <a:solidFill>
                  <a:srgbClr val="000000"/>
                </a:solidFill>
              </a:rPr>
              <a:t>………..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62B8A8C-A996-46DA-AB61-1A4DD70734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" y="2"/>
            <a:ext cx="3799103" cy="3822917"/>
          </a:xfrm>
          <a:custGeom>
            <a:avLst/>
            <a:gdLst>
              <a:gd name="connsiteX0" fmla="*/ 370922 w 3799103"/>
              <a:gd name="connsiteY0" fmla="*/ 0 h 3822917"/>
              <a:gd name="connsiteX1" fmla="*/ 2961741 w 3799103"/>
              <a:gd name="connsiteY1" fmla="*/ 0 h 3822917"/>
              <a:gd name="connsiteX2" fmla="*/ 3023310 w 3799103"/>
              <a:gd name="connsiteY2" fmla="*/ 46041 h 3822917"/>
              <a:gd name="connsiteX3" fmla="*/ 3799103 w 3799103"/>
              <a:gd name="connsiteY3" fmla="*/ 1691074 h 3822917"/>
              <a:gd name="connsiteX4" fmla="*/ 1667260 w 3799103"/>
              <a:gd name="connsiteY4" fmla="*/ 3822917 h 3822917"/>
              <a:gd name="connsiteX5" fmla="*/ 22227 w 3799103"/>
              <a:gd name="connsiteY5" fmla="*/ 3047124 h 3822917"/>
              <a:gd name="connsiteX6" fmla="*/ 0 w 3799103"/>
              <a:gd name="connsiteY6" fmla="*/ 3017401 h 3822917"/>
              <a:gd name="connsiteX7" fmla="*/ 0 w 3799103"/>
              <a:gd name="connsiteY7" fmla="*/ 364747 h 3822917"/>
              <a:gd name="connsiteX8" fmla="*/ 22227 w 3799103"/>
              <a:gd name="connsiteY8" fmla="*/ 335024 h 3822917"/>
              <a:gd name="connsiteX9" fmla="*/ 351088 w 3799103"/>
              <a:gd name="connsiteY9" fmla="*/ 13924 h 382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99103" h="3822917">
                <a:moveTo>
                  <a:pt x="370922" y="0"/>
                </a:moveTo>
                <a:lnTo>
                  <a:pt x="2961741" y="0"/>
                </a:lnTo>
                <a:lnTo>
                  <a:pt x="3023310" y="46041"/>
                </a:lnTo>
                <a:cubicBezTo>
                  <a:pt x="3497106" y="437052"/>
                  <a:pt x="3799103" y="1028796"/>
                  <a:pt x="3799103" y="1691074"/>
                </a:cubicBezTo>
                <a:cubicBezTo>
                  <a:pt x="3799103" y="2868458"/>
                  <a:pt x="2844644" y="3822917"/>
                  <a:pt x="1667260" y="3822917"/>
                </a:cubicBezTo>
                <a:cubicBezTo>
                  <a:pt x="1004982" y="3822917"/>
                  <a:pt x="413238" y="3520920"/>
                  <a:pt x="22227" y="3047124"/>
                </a:cubicBezTo>
                <a:lnTo>
                  <a:pt x="0" y="3017401"/>
                </a:lnTo>
                <a:lnTo>
                  <a:pt x="0" y="364747"/>
                </a:lnTo>
                <a:lnTo>
                  <a:pt x="22227" y="335024"/>
                </a:lnTo>
                <a:cubicBezTo>
                  <a:pt x="119980" y="216575"/>
                  <a:pt x="230278" y="108864"/>
                  <a:pt x="351088" y="139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5F36D02-699D-48F7-AADA-496619BC04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620" y="324353"/>
            <a:ext cx="2184543" cy="2760041"/>
          </a:xfrm>
          <a:prstGeom prst="rect">
            <a:avLst/>
          </a:prstGeom>
        </p:spPr>
      </p:pic>
      <p:sp>
        <p:nvSpPr>
          <p:cNvPr id="18" name="Freeform 63">
            <a:extLst>
              <a:ext uri="{FF2B5EF4-FFF2-40B4-BE49-F238E27FC236}">
                <a16:creationId xmlns:a16="http://schemas.microsoft.com/office/drawing/2014/main" id="{F429BE5F-6DE0-4144-A557-3BE62DC2D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81589" y="2057400"/>
            <a:ext cx="4310411" cy="4800600"/>
          </a:xfrm>
          <a:custGeom>
            <a:avLst/>
            <a:gdLst>
              <a:gd name="connsiteX0" fmla="*/ 2631284 w 4180773"/>
              <a:gd name="connsiteY0" fmla="*/ 0 h 4656219"/>
              <a:gd name="connsiteX1" fmla="*/ 4102460 w 4180773"/>
              <a:gd name="connsiteY1" fmla="*/ 449382 h 4656219"/>
              <a:gd name="connsiteX2" fmla="*/ 4180773 w 4180773"/>
              <a:gd name="connsiteY2" fmla="*/ 507944 h 4656219"/>
              <a:gd name="connsiteX3" fmla="*/ 4180773 w 4180773"/>
              <a:gd name="connsiteY3" fmla="*/ 4656219 h 4656219"/>
              <a:gd name="connsiteX4" fmla="*/ 951501 w 4180773"/>
              <a:gd name="connsiteY4" fmla="*/ 4656219 h 4656219"/>
              <a:gd name="connsiteX5" fmla="*/ 770685 w 4180773"/>
              <a:gd name="connsiteY5" fmla="*/ 4491883 h 4656219"/>
              <a:gd name="connsiteX6" fmla="*/ 0 w 4180773"/>
              <a:gd name="connsiteY6" fmla="*/ 2631284 h 4656219"/>
              <a:gd name="connsiteX7" fmla="*/ 2631284 w 4180773"/>
              <a:gd name="connsiteY7" fmla="*/ 0 h 4656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80773" h="4656219">
                <a:moveTo>
                  <a:pt x="2631284" y="0"/>
                </a:moveTo>
                <a:cubicBezTo>
                  <a:pt x="3176241" y="0"/>
                  <a:pt x="3682504" y="165666"/>
                  <a:pt x="4102460" y="449382"/>
                </a:cubicBezTo>
                <a:lnTo>
                  <a:pt x="4180773" y="507944"/>
                </a:lnTo>
                <a:lnTo>
                  <a:pt x="4180773" y="4656219"/>
                </a:lnTo>
                <a:lnTo>
                  <a:pt x="951501" y="4656219"/>
                </a:lnTo>
                <a:lnTo>
                  <a:pt x="770685" y="4491883"/>
                </a:lnTo>
                <a:cubicBezTo>
                  <a:pt x="294517" y="4015714"/>
                  <a:pt x="0" y="3357893"/>
                  <a:pt x="0" y="2631284"/>
                </a:cubicBezTo>
                <a:cubicBezTo>
                  <a:pt x="0" y="1178066"/>
                  <a:pt x="1178066" y="0"/>
                  <a:pt x="2631284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E1EFC02-FB03-4241-83C8-4FBA4CAD65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7624" y="0"/>
            <a:ext cx="3383280" cy="2942512"/>
          </a:xfrm>
          <a:custGeom>
            <a:avLst/>
            <a:gdLst>
              <a:gd name="connsiteX0" fmla="*/ 555657 w 3383280"/>
              <a:gd name="connsiteY0" fmla="*/ 0 h 2942512"/>
              <a:gd name="connsiteX1" fmla="*/ 2827623 w 3383280"/>
              <a:gd name="connsiteY1" fmla="*/ 0 h 2942512"/>
              <a:gd name="connsiteX2" fmla="*/ 2887810 w 3383280"/>
              <a:gd name="connsiteY2" fmla="*/ 54702 h 2942512"/>
              <a:gd name="connsiteX3" fmla="*/ 3383280 w 3383280"/>
              <a:gd name="connsiteY3" fmla="*/ 1250872 h 2942512"/>
              <a:gd name="connsiteX4" fmla="*/ 1691640 w 3383280"/>
              <a:gd name="connsiteY4" fmla="*/ 2942512 h 2942512"/>
              <a:gd name="connsiteX5" fmla="*/ 0 w 3383280"/>
              <a:gd name="connsiteY5" fmla="*/ 1250872 h 2942512"/>
              <a:gd name="connsiteX6" fmla="*/ 495470 w 3383280"/>
              <a:gd name="connsiteY6" fmla="*/ 54702 h 294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83280" h="2942512">
                <a:moveTo>
                  <a:pt x="555657" y="0"/>
                </a:moveTo>
                <a:lnTo>
                  <a:pt x="2827623" y="0"/>
                </a:lnTo>
                <a:lnTo>
                  <a:pt x="2887810" y="54702"/>
                </a:lnTo>
                <a:cubicBezTo>
                  <a:pt x="3193937" y="360829"/>
                  <a:pt x="3383280" y="783739"/>
                  <a:pt x="3383280" y="1250872"/>
                </a:cubicBezTo>
                <a:cubicBezTo>
                  <a:pt x="3383280" y="2185139"/>
                  <a:pt x="2625907" y="2942512"/>
                  <a:pt x="1691640" y="2942512"/>
                </a:cubicBezTo>
                <a:cubicBezTo>
                  <a:pt x="757373" y="2942512"/>
                  <a:pt x="0" y="2185139"/>
                  <a:pt x="0" y="1250872"/>
                </a:cubicBezTo>
                <a:cubicBezTo>
                  <a:pt x="0" y="783739"/>
                  <a:pt x="189344" y="360829"/>
                  <a:pt x="495470" y="54702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8304DB1-A6BD-4668-9BDE-50F14A4DC8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6561" y="456695"/>
            <a:ext cx="2365405" cy="1756313"/>
          </a:xfrm>
          <a:prstGeom prst="rect">
            <a:avLst/>
          </a:prstGeom>
        </p:spPr>
      </p:pic>
      <p:pic>
        <p:nvPicPr>
          <p:cNvPr id="5" name="그림 4" descr="스크린샷이(가) 표시된 사진&#10;&#10;자동 생성된 설명">
            <a:extLst>
              <a:ext uri="{FF2B5EF4-FFF2-40B4-BE49-F238E27FC236}">
                <a16:creationId xmlns:a16="http://schemas.microsoft.com/office/drawing/2014/main" id="{98481FEE-ADF3-4D58-9700-C749B7037D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3561" y="3213926"/>
            <a:ext cx="2980009" cy="321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44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ko-KR" altLang="en-US" dirty="0"/>
              <a:t>알아 걸러 </a:t>
            </a:r>
            <a:r>
              <a:rPr lang="ko-KR" altLang="en-US" dirty="0" err="1"/>
              <a:t>들으셔야</a:t>
            </a:r>
            <a:r>
              <a:rPr lang="ko-KR" altLang="en-US" dirty="0"/>
              <a:t> 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83193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146A4-CA8B-4828-AE21-40CEC365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7876"/>
            <a:ext cx="10515600" cy="1325563"/>
          </a:xfrm>
        </p:spPr>
        <p:txBody>
          <a:bodyPr/>
          <a:lstStyle/>
          <a:p>
            <a:pPr algn="ctr"/>
            <a:r>
              <a:rPr lang="ko-KR" altLang="en-US" dirty="0" err="1"/>
              <a:t>기본적인거</a:t>
            </a:r>
            <a:r>
              <a:rPr lang="ko-KR" altLang="en-US" dirty="0"/>
              <a:t> </a:t>
            </a:r>
            <a:r>
              <a:rPr lang="ko-KR" altLang="en-US" dirty="0" err="1"/>
              <a:t>부터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88411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rgbClr val="E3411B">
                  <a:lumMod val="90000"/>
                </a:srgbClr>
              </a:gs>
              <a:gs pos="25000">
                <a:srgbClr val="E3411B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8100080A-2710-42A0-A20B-419DDE0A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altLang="ko-KR">
                <a:solidFill>
                  <a:srgbClr val="FFFFFF"/>
                </a:solidFill>
              </a:rPr>
              <a:t>1. </a:t>
            </a:r>
            <a:r>
              <a:rPr lang="ko-KR" altLang="en-US">
                <a:solidFill>
                  <a:srgbClr val="FFFFFF"/>
                </a:solidFill>
              </a:rPr>
              <a:t>큐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5D8A7ED2-2795-45A6-8BE4-D0747CB3D5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189282" y="801688"/>
            <a:ext cx="3109337" cy="523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597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8AC3D472-93E4-4E66-8A2E-D07D7BAF2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altLang="ko-KR">
                <a:solidFill>
                  <a:srgbClr val="FFFFFF"/>
                </a:solidFill>
              </a:rPr>
              <a:t>2. </a:t>
            </a:r>
            <a:r>
              <a:rPr lang="ko-KR" altLang="en-US">
                <a:solidFill>
                  <a:srgbClr val="FFFFFF"/>
                </a:solidFill>
              </a:rPr>
              <a:t>스택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3AED03C4-3C73-46E6-A840-D29BA17CAC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31857" y="801688"/>
            <a:ext cx="3024187" cy="523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507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EFC61D-4661-4BEB-9562-BE753EAB2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ko-KR"/>
              <a:t>3. </a:t>
            </a:r>
            <a:r>
              <a:rPr lang="ko-KR" altLang="en-US"/>
              <a:t>리스트 </a:t>
            </a:r>
            <a:r>
              <a:rPr lang="en-US" altLang="ko-KR"/>
              <a:t>&amp; </a:t>
            </a:r>
            <a:r>
              <a:rPr lang="ko-KR" altLang="en-US"/>
              <a:t>덱</a:t>
            </a:r>
            <a:endParaRPr lang="ko-KR" altLang="en-US" dirty="0"/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A0DD822B-3283-4DF2-8AF3-43373387147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713690" y="1461861"/>
            <a:ext cx="3288719" cy="4662488"/>
          </a:xfrm>
          <a:prstGeom prst="rect">
            <a:avLst/>
          </a:prstGeom>
        </p:spPr>
      </p:pic>
      <p:pic>
        <p:nvPicPr>
          <p:cNvPr id="9" name="내용 개체 틀 8">
            <a:extLst>
              <a:ext uri="{FF2B5EF4-FFF2-40B4-BE49-F238E27FC236}">
                <a16:creationId xmlns:a16="http://schemas.microsoft.com/office/drawing/2014/main" id="{8C4F0A03-35C5-4DFA-A981-08B90BD19716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002409" y="1461861"/>
            <a:ext cx="2338692" cy="466248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EE997320-BCF0-4B2F-A615-D1F2522CBE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101" y="1461861"/>
            <a:ext cx="3019425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397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612</Words>
  <Application>Microsoft Office PowerPoint</Application>
  <PresentationFormat>와이드스크린</PresentationFormat>
  <Paragraphs>178</Paragraphs>
  <Slides>31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5" baseType="lpstr">
      <vt:lpstr>맑은 고딕</vt:lpstr>
      <vt:lpstr>Arial</vt:lpstr>
      <vt:lpstr>Calibri</vt:lpstr>
      <vt:lpstr>Office 테마</vt:lpstr>
      <vt:lpstr>C로 PS하기</vt:lpstr>
      <vt:lpstr>1. 이딴거 왜함?</vt:lpstr>
      <vt:lpstr>2. 백준 베스트에서 C만함의 입지는?</vt:lpstr>
      <vt:lpstr>흑흑………..</vt:lpstr>
      <vt:lpstr>알아 걸러 들으셔야 합니다.</vt:lpstr>
      <vt:lpstr>기본적인거 부터</vt:lpstr>
      <vt:lpstr>1. 큐</vt:lpstr>
      <vt:lpstr>2. 스택</vt:lpstr>
      <vt:lpstr>3. 리스트 &amp; 덱</vt:lpstr>
      <vt:lpstr>4. 힙 (코드가 너무 길어 생략)</vt:lpstr>
      <vt:lpstr>Q. map, set은 어케함?</vt:lpstr>
      <vt:lpstr>A. Offline + hash table + sort + binary search ( + segment tree + union find)</vt:lpstr>
      <vt:lpstr>Q. Hash 구현은?</vt:lpstr>
      <vt:lpstr>Q. Hash function은?</vt:lpstr>
      <vt:lpstr>Q. Hash function은?</vt:lpstr>
      <vt:lpstr>Q. 정적으로 hash table을 구현할때 크기?</vt:lpstr>
      <vt:lpstr>조금 더 구현해 볼까?</vt:lpstr>
      <vt:lpstr>만약에 이런 쿼리가 들어온다면?</vt:lpstr>
      <vt:lpstr>Q. 정렬은?</vt:lpstr>
      <vt:lpstr>A. radom data -&gt; quick sort ! radom data -&gt; merge sort or radix</vt:lpstr>
      <vt:lpstr>정렬이야기를 이어서</vt:lpstr>
      <vt:lpstr>Copy cost를 줄여보자</vt:lpstr>
      <vt:lpstr>비교를 해보자</vt:lpstr>
      <vt:lpstr>Q. 정렬 개나소나 다 하는거 아님?</vt:lpstr>
      <vt:lpstr>A. ㅇㅇ 내가 개같이 써서 망해봄</vt:lpstr>
      <vt:lpstr>킹갓제너럴충무공</vt:lpstr>
      <vt:lpstr>PowerPoint 프레젠테이션</vt:lpstr>
      <vt:lpstr>항상 그런것은 아님. 실험 해봐야됨.</vt:lpstr>
      <vt:lpstr>더 알아야 할게 있음? 이게 다임?</vt:lpstr>
      <vt:lpstr>추천문제</vt:lpstr>
      <vt:lpstr>추천문제2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C로 PS하기</dc:title>
  <dc:creator>김 동현</dc:creator>
  <cp:lastModifiedBy>김 동현</cp:lastModifiedBy>
  <cp:revision>8</cp:revision>
  <dcterms:created xsi:type="dcterms:W3CDTF">2019-08-12T18:50:05Z</dcterms:created>
  <dcterms:modified xsi:type="dcterms:W3CDTF">2019-08-14T05:34:15Z</dcterms:modified>
</cp:coreProperties>
</file>