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104" autoAdjust="0"/>
  </p:normalViewPr>
  <p:slideViewPr>
    <p:cSldViewPr snapToGrid="0">
      <p:cViewPr varScale="1">
        <p:scale>
          <a:sx n="76" d="100"/>
          <a:sy n="76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DF574-B22E-47B9-AA4B-A4288578FA63}" type="datetimeFigureOut">
              <a:rPr lang="ko-KR" altLang="en-US" smtClean="0"/>
              <a:t>2020-01-03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C38E6-730A-423C-9908-089DF2C53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09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ewan.kim/post/flume_image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lume.apache.org/FlumeUserGuide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http://taewan.kim/post/flume_images/</a:t>
            </a:r>
            <a:endParaRPr lang="en-US" altLang="ko-KR" dirty="0"/>
          </a:p>
          <a:p>
            <a:r>
              <a:rPr lang="en-US" altLang="ko-KR" dirty="0">
                <a:hlinkClick r:id="rId4"/>
              </a:rPr>
              <a:t>https://flume.apache.org/FlumeUserGuide.html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C38E6-730A-423C-9908-089DF2C5351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55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2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4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0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2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3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3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0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1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22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43" r:id="rId5"/>
    <p:sldLayoutId id="2147483737" r:id="rId6"/>
    <p:sldLayoutId id="2147483738" r:id="rId7"/>
    <p:sldLayoutId id="2147483739" r:id="rId8"/>
    <p:sldLayoutId id="2147483742" r:id="rId9"/>
    <p:sldLayoutId id="2147483740" r:id="rId10"/>
    <p:sldLayoutId id="21474837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deshare.net/JenAman/scaling-machine-learning-to-billions-of-parameters" TargetMode="External"/><Relationship Id="rId13" Type="http://schemas.openxmlformats.org/officeDocument/2006/relationships/hyperlink" Target="https://youtu.be/n9yZNmC20pc" TargetMode="External"/><Relationship Id="rId3" Type="http://schemas.openxmlformats.org/officeDocument/2006/relationships/hyperlink" Target="http://www.slideshare.net/JenAman/large-scale-deep-learning-with-tensorflow" TargetMode="External"/><Relationship Id="rId7" Type="http://schemas.openxmlformats.org/officeDocument/2006/relationships/hyperlink" Target="https://youtu.be/LrtdyCWphvs" TargetMode="External"/><Relationship Id="rId12" Type="http://schemas.openxmlformats.org/officeDocument/2006/relationships/hyperlink" Target="http://www.slideshare.net/JenAman/scalable-deep-learning-platform-on-spark-in-baidu" TargetMode="External"/><Relationship Id="rId2" Type="http://schemas.openxmlformats.org/officeDocument/2006/relationships/hyperlink" Target="https://spark-summit.org/2016/schedu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JenAman/large-scale-multimedia-data-intelligence-and-analysis-on-spark" TargetMode="External"/><Relationship Id="rId11" Type="http://schemas.openxmlformats.org/officeDocument/2006/relationships/hyperlink" Target="https://youtu.be/Mn7QEdUFSnQ" TargetMode="External"/><Relationship Id="rId5" Type="http://schemas.openxmlformats.org/officeDocument/2006/relationships/hyperlink" Target="https://youtu.be/4eJhcxfYR4I" TargetMode="External"/><Relationship Id="rId10" Type="http://schemas.openxmlformats.org/officeDocument/2006/relationships/hyperlink" Target="http://www.slideshare.net/JenAman/caffeonspark-deep-learning-on-spark-cluster" TargetMode="External"/><Relationship Id="rId4" Type="http://schemas.openxmlformats.org/officeDocument/2006/relationships/hyperlink" Target="https://youtu.be/XYwIDn00PAo" TargetMode="External"/><Relationship Id="rId9" Type="http://schemas.openxmlformats.org/officeDocument/2006/relationships/hyperlink" Target="https://youtu.be/l_1S7W_l2c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067E8-A4A4-4826-8A22-8B4EA2A81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14" y="640080"/>
            <a:ext cx="3659246" cy="2850319"/>
          </a:xfrm>
        </p:spPr>
        <p:txBody>
          <a:bodyPr>
            <a:normAutofit/>
          </a:bodyPr>
          <a:lstStyle/>
          <a:p>
            <a:r>
              <a:rPr lang="en-US" altLang="ko-KR" sz="5400" dirty="0">
                <a:solidFill>
                  <a:srgbClr val="FFFFFF"/>
                </a:solidFill>
              </a:rPr>
              <a:t>Build a big data pipeline</a:t>
            </a:r>
            <a:endParaRPr lang="ko-KR" altLang="en-US" sz="54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89372-74F7-41DB-93E1-E03D472A8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3812134"/>
            <a:ext cx="3659246" cy="2349823"/>
          </a:xfrm>
        </p:spPr>
        <p:txBody>
          <a:bodyPr>
            <a:normAutofit/>
          </a:bodyPr>
          <a:lstStyle/>
          <a:p>
            <a:r>
              <a:rPr lang="en-US" altLang="ko-KR" sz="1800">
                <a:solidFill>
                  <a:srgbClr val="FFFFFF"/>
                </a:solidFill>
              </a:rPr>
              <a:t>Marinee</a:t>
            </a:r>
            <a:endParaRPr lang="ko-KR" altLang="en-US" sz="18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36F452E-1173-4858-B7AB-27BDBCD24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61" r="18470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7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CA98-3229-4080-B38A-B38674AE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Serving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48321-6166-426F-A1B4-FD567895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ko-KR" dirty="0"/>
              <a:t>Nginx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Firebase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356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DFF81-196F-408C-B7C1-AD170BF1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7BDBE-899B-4AEE-B6DC-84AA43C77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ko-KR" dirty="0"/>
              <a:t>Why big data? Why ML/DL?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Basic arrangements(Context of ML/DL, Distributed System)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Whole Structure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User Interface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Data Collect(Lake)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Distributed Learning with Spark &amp; Hadoop(Super resolution)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Serving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923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7D9-6083-4AF1-92AA-B5C00433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ko-KR"/>
              <a:t>Why big data? Why ML/DL?</a:t>
            </a:r>
            <a:endParaRPr lang="ko-KR" altLang="en-US" dirty="0"/>
          </a:p>
        </p:txBody>
      </p:sp>
      <p:pic>
        <p:nvPicPr>
          <p:cNvPr id="1026" name="Picture 2" descr="big data graph에 대한 이미지 검색결과">
            <a:extLst>
              <a:ext uri="{FF2B5EF4-FFF2-40B4-BE49-F238E27FC236}">
                <a16:creationId xmlns:a16="http://schemas.microsoft.com/office/drawing/2014/main" id="{16F9EEDD-BD64-4B32-AE22-33AED5930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083992"/>
            <a:ext cx="3557464" cy="192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martphone and pc에 대한 이미지 검색결과">
            <a:extLst>
              <a:ext uri="{FF2B5EF4-FFF2-40B4-BE49-F238E27FC236}">
                <a16:creationId xmlns:a16="http://schemas.microsoft.com/office/drawing/2014/main" id="{9557E78D-912C-4056-AAF6-3485CC4D5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356657"/>
            <a:ext cx="2228850" cy="16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nerative model에 대한 이미지 검색결과">
            <a:extLst>
              <a:ext uri="{FF2B5EF4-FFF2-40B4-BE49-F238E27FC236}">
                <a16:creationId xmlns:a16="http://schemas.microsoft.com/office/drawing/2014/main" id="{E3D11EEC-3285-4AF0-A3AD-B02252EBC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50"/>
          <a:stretch/>
        </p:blipFill>
        <p:spPr bwMode="auto">
          <a:xfrm>
            <a:off x="4233737" y="2029990"/>
            <a:ext cx="3292111" cy="31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nerative model에 대한 이미지 검색결과">
            <a:extLst>
              <a:ext uri="{FF2B5EF4-FFF2-40B4-BE49-F238E27FC236}">
                <a16:creationId xmlns:a16="http://schemas.microsoft.com/office/drawing/2014/main" id="{362F5F60-4E48-463D-A631-466A9F381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6"/>
          <a:stretch/>
        </p:blipFill>
        <p:spPr bwMode="auto">
          <a:xfrm>
            <a:off x="7458075" y="2037358"/>
            <a:ext cx="4411538" cy="27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9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E15C-9944-4274-A50F-D3827273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ko-KR" dirty="0"/>
              <a:t>Basic arrangements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B4423-187D-484A-9005-5E74D7CBD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/>
          <a:lstStyle/>
          <a:p>
            <a:pPr lvl="1"/>
            <a:r>
              <a:rPr lang="en-US" altLang="ko-KR" dirty="0"/>
              <a:t>Distributed System</a:t>
            </a:r>
          </a:p>
          <a:p>
            <a:pPr lvl="1"/>
            <a:r>
              <a:rPr lang="en-US" altLang="ko-KR" dirty="0"/>
              <a:t>ML/DL</a:t>
            </a:r>
            <a:endParaRPr lang="ko-KR" altLang="en-US" dirty="0"/>
          </a:p>
        </p:txBody>
      </p:sp>
      <p:pic>
        <p:nvPicPr>
          <p:cNvPr id="2050" name="Picture 2" descr="hadoop architecture에 대한 이미지 검색결과">
            <a:extLst>
              <a:ext uri="{FF2B5EF4-FFF2-40B4-BE49-F238E27FC236}">
                <a16:creationId xmlns:a16="http://schemas.microsoft.com/office/drawing/2014/main" id="{D9B9D09E-265D-4CBB-BADA-A416380A2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09" y="3325917"/>
            <a:ext cx="5345594" cy="271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ngan에 대한 이미지 검색결과">
            <a:extLst>
              <a:ext uri="{FF2B5EF4-FFF2-40B4-BE49-F238E27FC236}">
                <a16:creationId xmlns:a16="http://schemas.microsoft.com/office/drawing/2014/main" id="{D842FDAE-3AD2-48D4-AE2C-F0AE41ED5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74" y="3325917"/>
            <a:ext cx="5149377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8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DA9C-69AA-4CA1-9DEE-CCBA99F4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Whole Structure</a:t>
            </a:r>
            <a:endParaRPr lang="ko-KR" alt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51EF9A5-80E7-412B-A1D1-B0119D6FE5AE}"/>
              </a:ext>
            </a:extLst>
          </p:cNvPr>
          <p:cNvGrpSpPr/>
          <p:nvPr/>
        </p:nvGrpSpPr>
        <p:grpSpPr>
          <a:xfrm>
            <a:off x="756407" y="2047174"/>
            <a:ext cx="10679186" cy="2763652"/>
            <a:chOff x="756407" y="2356989"/>
            <a:chExt cx="10679186" cy="276365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20D23DB-06FF-4284-A752-9471EC0CADAD}"/>
                </a:ext>
              </a:extLst>
            </p:cNvPr>
            <p:cNvSpPr/>
            <p:nvPr/>
          </p:nvSpPr>
          <p:spPr>
            <a:xfrm>
              <a:off x="756407" y="3697130"/>
              <a:ext cx="1442906" cy="73823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Image</a:t>
              </a:r>
              <a:endParaRPr lang="ko-KR" alt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59D7DB4-B668-4B41-BD02-96763AC3E3D1}"/>
                </a:ext>
              </a:extLst>
            </p:cNvPr>
            <p:cNvSpPr/>
            <p:nvPr/>
          </p:nvSpPr>
          <p:spPr>
            <a:xfrm>
              <a:off x="2536271" y="3697130"/>
              <a:ext cx="1442906" cy="73823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Classification</a:t>
              </a:r>
              <a:endParaRPr lang="ko-KR" alt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3652EF-4D6F-408F-845B-CC638EDB8F1C}"/>
                </a:ext>
              </a:extLst>
            </p:cNvPr>
            <p:cNvSpPr/>
            <p:nvPr/>
          </p:nvSpPr>
          <p:spPr>
            <a:xfrm>
              <a:off x="4316135" y="3697129"/>
              <a:ext cx="1442906" cy="73823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Data</a:t>
              </a:r>
            </a:p>
            <a:p>
              <a:pPr algn="ctr"/>
              <a:r>
                <a:rPr lang="en-US" altLang="ko-KR" dirty="0"/>
                <a:t>Collect</a:t>
              </a:r>
              <a:endParaRPr lang="ko-KR" alt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242B8D-48A1-4C31-9DD4-44ABA40FDF60}"/>
                </a:ext>
              </a:extLst>
            </p:cNvPr>
            <p:cNvSpPr/>
            <p:nvPr/>
          </p:nvSpPr>
          <p:spPr>
            <a:xfrm>
              <a:off x="6095999" y="3697128"/>
              <a:ext cx="1442906" cy="73823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Distributed</a:t>
              </a:r>
            </a:p>
            <a:p>
              <a:pPr algn="ctr"/>
              <a:r>
                <a:rPr lang="en-US" altLang="ko-KR" dirty="0"/>
                <a:t>Training</a:t>
              </a:r>
              <a:endParaRPr lang="ko-KR" altLang="en-US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44E541F-84B0-4A15-BA24-DACFEB0F9578}"/>
                </a:ext>
              </a:extLst>
            </p:cNvPr>
            <p:cNvSpPr/>
            <p:nvPr/>
          </p:nvSpPr>
          <p:spPr>
            <a:xfrm>
              <a:off x="7875863" y="3697127"/>
              <a:ext cx="1442906" cy="73823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Serving</a:t>
              </a:r>
              <a:endParaRPr lang="ko-KR" alt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774A060-D441-4AC6-BFEE-CE6B26DBEC31}"/>
                </a:ext>
              </a:extLst>
            </p:cNvPr>
            <p:cNvSpPr/>
            <p:nvPr/>
          </p:nvSpPr>
          <p:spPr>
            <a:xfrm>
              <a:off x="9655727" y="3713908"/>
              <a:ext cx="1442906" cy="73823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Output</a:t>
              </a:r>
              <a:endParaRPr lang="ko-KR" altLang="en-US" dirty="0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D108D626-73EE-4461-9C4B-AC9E1D8CEB65}"/>
                </a:ext>
              </a:extLst>
            </p:cNvPr>
            <p:cNvSpPr/>
            <p:nvPr/>
          </p:nvSpPr>
          <p:spPr>
            <a:xfrm>
              <a:off x="2259644" y="3998815"/>
              <a:ext cx="216296" cy="13485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BB6F2D6B-A6D9-4BDF-A5E7-9ECAC9F45F18}"/>
                </a:ext>
              </a:extLst>
            </p:cNvPr>
            <p:cNvSpPr/>
            <p:nvPr/>
          </p:nvSpPr>
          <p:spPr>
            <a:xfrm>
              <a:off x="4064395" y="3998815"/>
              <a:ext cx="216296" cy="13485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208A0BE8-AD51-420D-B5A2-B3482308CD54}"/>
                </a:ext>
              </a:extLst>
            </p:cNvPr>
            <p:cNvSpPr/>
            <p:nvPr/>
          </p:nvSpPr>
          <p:spPr>
            <a:xfrm>
              <a:off x="5819372" y="3996402"/>
              <a:ext cx="216296" cy="13485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7DE64D95-BE0B-4D38-8500-89C29CEED9AC}"/>
                </a:ext>
              </a:extLst>
            </p:cNvPr>
            <p:cNvSpPr/>
            <p:nvPr/>
          </p:nvSpPr>
          <p:spPr>
            <a:xfrm>
              <a:off x="7599236" y="3998815"/>
              <a:ext cx="216296" cy="13485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B0C1502F-0E3E-4483-A56D-D3818DAE1B2A}"/>
                </a:ext>
              </a:extLst>
            </p:cNvPr>
            <p:cNvSpPr/>
            <p:nvPr/>
          </p:nvSpPr>
          <p:spPr>
            <a:xfrm>
              <a:off x="9379100" y="3996402"/>
              <a:ext cx="216296" cy="13485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D0534AB-2D67-4D47-8412-F1103E514AAA}"/>
                </a:ext>
              </a:extLst>
            </p:cNvPr>
            <p:cNvSpPr/>
            <p:nvPr/>
          </p:nvSpPr>
          <p:spPr>
            <a:xfrm>
              <a:off x="2037231" y="3249527"/>
              <a:ext cx="661122" cy="35894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UI</a:t>
              </a:r>
              <a:endParaRPr lang="ko-KR" altLang="en-US" dirty="0"/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D7D603C2-B94D-4D91-8809-F87806F685C0}"/>
                </a:ext>
              </a:extLst>
            </p:cNvPr>
            <p:cNvCxnSpPr>
              <a:stCxn id="16" idx="1"/>
              <a:endCxn id="4" idx="0"/>
            </p:cNvCxnSpPr>
            <p:nvPr/>
          </p:nvCxnSpPr>
          <p:spPr>
            <a:xfrm rot="10800000" flipV="1">
              <a:off x="1477861" y="3429000"/>
              <a:ext cx="559371" cy="26812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D1347127-6ACC-4858-B911-EB1440307FCC}"/>
                </a:ext>
              </a:extLst>
            </p:cNvPr>
            <p:cNvCxnSpPr>
              <a:stCxn id="16" idx="3"/>
              <a:endCxn id="9" idx="0"/>
            </p:cNvCxnSpPr>
            <p:nvPr/>
          </p:nvCxnSpPr>
          <p:spPr>
            <a:xfrm>
              <a:off x="2698353" y="3429001"/>
              <a:ext cx="7678827" cy="28490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C1EE271-9D55-4A7B-961C-3F486FF09677}"/>
                </a:ext>
              </a:extLst>
            </p:cNvPr>
            <p:cNvSpPr/>
            <p:nvPr/>
          </p:nvSpPr>
          <p:spPr>
            <a:xfrm>
              <a:off x="932994" y="2800841"/>
              <a:ext cx="1765359" cy="35894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Pretrained Model</a:t>
              </a:r>
              <a:endParaRPr lang="ko-KR" altLang="en-US" sz="1600" dirty="0"/>
            </a:p>
          </p:txBody>
        </p: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3254C95E-940C-4FA7-9A03-CEF9E4F88F42}"/>
                </a:ext>
              </a:extLst>
            </p:cNvPr>
            <p:cNvCxnSpPr>
              <a:stCxn id="27" idx="3"/>
              <a:endCxn id="5" idx="0"/>
            </p:cNvCxnSpPr>
            <p:nvPr/>
          </p:nvCxnSpPr>
          <p:spPr>
            <a:xfrm>
              <a:off x="2698353" y="2980315"/>
              <a:ext cx="559371" cy="71681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2683DBC-204B-4572-9335-5913BBA62109}"/>
                </a:ext>
              </a:extLst>
            </p:cNvPr>
            <p:cNvSpPr/>
            <p:nvPr/>
          </p:nvSpPr>
          <p:spPr>
            <a:xfrm>
              <a:off x="932993" y="2356989"/>
              <a:ext cx="1765359" cy="35894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Flume?</a:t>
              </a:r>
              <a:endParaRPr lang="ko-KR" altLang="en-US" dirty="0"/>
            </a:p>
          </p:txBody>
        </p: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02F3604B-8F00-4D77-809A-ECBCA8176896}"/>
                </a:ext>
              </a:extLst>
            </p:cNvPr>
            <p:cNvCxnSpPr>
              <a:stCxn id="35" idx="3"/>
              <a:endCxn id="6" idx="0"/>
            </p:cNvCxnSpPr>
            <p:nvPr/>
          </p:nvCxnSpPr>
          <p:spPr>
            <a:xfrm>
              <a:off x="2698352" y="2536463"/>
              <a:ext cx="2339236" cy="1160666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CF6373B-F709-4C4D-9D77-D1E81D281DFB}"/>
                </a:ext>
              </a:extLst>
            </p:cNvPr>
            <p:cNvSpPr/>
            <p:nvPr/>
          </p:nvSpPr>
          <p:spPr>
            <a:xfrm>
              <a:off x="9655727" y="2358956"/>
              <a:ext cx="1765359" cy="35894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Spark?</a:t>
              </a:r>
              <a:endParaRPr lang="ko-KR" altLang="en-US" dirty="0"/>
            </a:p>
          </p:txBody>
        </p: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0E2804A5-2D1B-4350-90A7-A99966D998DA}"/>
                </a:ext>
              </a:extLst>
            </p:cNvPr>
            <p:cNvCxnSpPr>
              <a:stCxn id="39" idx="1"/>
              <a:endCxn id="7" idx="0"/>
            </p:cNvCxnSpPr>
            <p:nvPr/>
          </p:nvCxnSpPr>
          <p:spPr>
            <a:xfrm rot="10800000" flipV="1">
              <a:off x="6817453" y="2538430"/>
              <a:ext cx="2838275" cy="1158698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07B8B80-5359-4A0D-923C-4899F175F1D4}"/>
                </a:ext>
              </a:extLst>
            </p:cNvPr>
            <p:cNvSpPr/>
            <p:nvPr/>
          </p:nvSpPr>
          <p:spPr>
            <a:xfrm>
              <a:off x="9670234" y="2800841"/>
              <a:ext cx="1765359" cy="35894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Apache, Nginx?</a:t>
              </a:r>
              <a:endParaRPr lang="ko-KR" altLang="en-US" dirty="0"/>
            </a:p>
          </p:txBody>
        </p:sp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A42F9FBD-9414-4B02-BEE9-19BD08AA5055}"/>
                </a:ext>
              </a:extLst>
            </p:cNvPr>
            <p:cNvCxnSpPr>
              <a:stCxn id="43" idx="1"/>
              <a:endCxn id="8" idx="0"/>
            </p:cNvCxnSpPr>
            <p:nvPr/>
          </p:nvCxnSpPr>
          <p:spPr>
            <a:xfrm rot="10800000" flipV="1">
              <a:off x="8597316" y="2980315"/>
              <a:ext cx="1072918" cy="716812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0E6CAC8-A976-4456-92C8-8CE3D437DE5E}"/>
                </a:ext>
              </a:extLst>
            </p:cNvPr>
            <p:cNvSpPr/>
            <p:nvPr/>
          </p:nvSpPr>
          <p:spPr>
            <a:xfrm>
              <a:off x="9655726" y="4650472"/>
              <a:ext cx="1765359" cy="47016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Super Resolution</a:t>
              </a:r>
            </a:p>
            <a:p>
              <a:pPr algn="ctr"/>
              <a:r>
                <a:rPr lang="en-US" altLang="ko-KR" sz="1600" dirty="0"/>
                <a:t>Generative model</a:t>
              </a:r>
              <a:endParaRPr lang="ko-KR" altLang="en-US" sz="1600" dirty="0"/>
            </a:p>
          </p:txBody>
        </p: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3725EB6C-3070-4139-9227-6188587A4B9F}"/>
                </a:ext>
              </a:extLst>
            </p:cNvPr>
            <p:cNvCxnSpPr>
              <a:stCxn id="47" idx="1"/>
              <a:endCxn id="7" idx="2"/>
            </p:cNvCxnSpPr>
            <p:nvPr/>
          </p:nvCxnSpPr>
          <p:spPr>
            <a:xfrm rot="10800000">
              <a:off x="6817452" y="4435359"/>
              <a:ext cx="2838274" cy="450198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215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EACE-01C3-47FC-A22C-CC5439C6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User Interface</a:t>
            </a:r>
            <a:endParaRPr lang="ko-KR" alt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D1631C-6A94-4A12-9814-2F842E89930E}"/>
              </a:ext>
            </a:extLst>
          </p:cNvPr>
          <p:cNvSpPr/>
          <p:nvPr/>
        </p:nvSpPr>
        <p:spPr>
          <a:xfrm>
            <a:off x="693488" y="4503845"/>
            <a:ext cx="1442906" cy="170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User</a:t>
            </a:r>
            <a:endParaRPr lang="ko-KR" alt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505640-E1ED-4260-9E72-6ABF769530A1}"/>
              </a:ext>
            </a:extLst>
          </p:cNvPr>
          <p:cNvSpPr/>
          <p:nvPr/>
        </p:nvSpPr>
        <p:spPr>
          <a:xfrm>
            <a:off x="4186383" y="4503845"/>
            <a:ext cx="1442906" cy="170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Application</a:t>
            </a:r>
            <a:endParaRPr lang="ko-KR" alt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C97CE2-F0E1-43B4-87D7-7743EE89ABF2}"/>
              </a:ext>
            </a:extLst>
          </p:cNvPr>
          <p:cNvCxnSpPr/>
          <p:nvPr/>
        </p:nvCxnSpPr>
        <p:spPr>
          <a:xfrm>
            <a:off x="2136394" y="4889369"/>
            <a:ext cx="20499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83505A-6922-4415-AA5F-AAE23FE3ADC7}"/>
              </a:ext>
            </a:extLst>
          </p:cNvPr>
          <p:cNvCxnSpPr/>
          <p:nvPr/>
        </p:nvCxnSpPr>
        <p:spPr>
          <a:xfrm flipH="1">
            <a:off x="2136394" y="5803769"/>
            <a:ext cx="20499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8FC4A11-BEEF-4CC7-A5EF-91C30D4E84CE}"/>
              </a:ext>
            </a:extLst>
          </p:cNvPr>
          <p:cNvSpPr txBox="1"/>
          <p:nvPr/>
        </p:nvSpPr>
        <p:spPr>
          <a:xfrm>
            <a:off x="2339408" y="4503845"/>
            <a:ext cx="168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Low resolution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675C4F-8726-438B-A2D0-7E00E0F5857D}"/>
              </a:ext>
            </a:extLst>
          </p:cNvPr>
          <p:cNvSpPr txBox="1"/>
          <p:nvPr/>
        </p:nvSpPr>
        <p:spPr>
          <a:xfrm>
            <a:off x="2339408" y="5379765"/>
            <a:ext cx="168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High resolution</a:t>
            </a:r>
            <a:endParaRPr lang="ko-KR" alt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F6837F-BBD8-4709-8759-EFD33B3EF13F}"/>
              </a:ext>
            </a:extLst>
          </p:cNvPr>
          <p:cNvSpPr/>
          <p:nvPr/>
        </p:nvSpPr>
        <p:spPr>
          <a:xfrm>
            <a:off x="1828904" y="2894078"/>
            <a:ext cx="951937" cy="4758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541BE-244B-44EC-B6A4-8D9A9CB3960D}"/>
              </a:ext>
            </a:extLst>
          </p:cNvPr>
          <p:cNvGrpSpPr/>
          <p:nvPr/>
        </p:nvGrpSpPr>
        <p:grpSpPr>
          <a:xfrm>
            <a:off x="693488" y="2071045"/>
            <a:ext cx="10679186" cy="2763652"/>
            <a:chOff x="756407" y="2356989"/>
            <a:chExt cx="10679186" cy="276365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D11F479-B8B2-460F-8243-1E368FE5C4C7}"/>
                </a:ext>
              </a:extLst>
            </p:cNvPr>
            <p:cNvSpPr/>
            <p:nvPr/>
          </p:nvSpPr>
          <p:spPr>
            <a:xfrm>
              <a:off x="756407" y="3697130"/>
              <a:ext cx="1442906" cy="73823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Image</a:t>
              </a:r>
              <a:endParaRPr lang="ko-KR" altLang="en-US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985906E-CAD8-4BD8-A963-F4AA816139A6}"/>
                </a:ext>
              </a:extLst>
            </p:cNvPr>
            <p:cNvSpPr/>
            <p:nvPr/>
          </p:nvSpPr>
          <p:spPr>
            <a:xfrm>
              <a:off x="2536271" y="3697130"/>
              <a:ext cx="1442906" cy="73823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Classification</a:t>
              </a:r>
              <a:endParaRPr lang="ko-KR" altLang="en-US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FF1F512-04A8-4776-AF50-33885C0A7277}"/>
                </a:ext>
              </a:extLst>
            </p:cNvPr>
            <p:cNvSpPr/>
            <p:nvPr/>
          </p:nvSpPr>
          <p:spPr>
            <a:xfrm>
              <a:off x="4316135" y="3697129"/>
              <a:ext cx="1442906" cy="73823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Data</a:t>
              </a:r>
            </a:p>
            <a:p>
              <a:pPr algn="ctr"/>
              <a:r>
                <a:rPr lang="en-US" altLang="ko-KR" dirty="0"/>
                <a:t>Collect</a:t>
              </a:r>
              <a:endParaRPr lang="ko-KR" altLang="en-US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58ED3F8-3D19-4168-A478-1F5644BDAE64}"/>
                </a:ext>
              </a:extLst>
            </p:cNvPr>
            <p:cNvSpPr/>
            <p:nvPr/>
          </p:nvSpPr>
          <p:spPr>
            <a:xfrm>
              <a:off x="6095999" y="3697128"/>
              <a:ext cx="1442906" cy="73823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Distributed</a:t>
              </a:r>
            </a:p>
            <a:p>
              <a:pPr algn="ctr"/>
              <a:r>
                <a:rPr lang="en-US" altLang="ko-KR" dirty="0"/>
                <a:t>Training</a:t>
              </a:r>
              <a:endParaRPr lang="ko-KR" alt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EFB69E6-03CA-48AC-BF65-AB7E28BE5685}"/>
                </a:ext>
              </a:extLst>
            </p:cNvPr>
            <p:cNvSpPr/>
            <p:nvPr/>
          </p:nvSpPr>
          <p:spPr>
            <a:xfrm>
              <a:off x="7875863" y="3697127"/>
              <a:ext cx="1442906" cy="73823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Serving</a:t>
              </a:r>
              <a:endParaRPr lang="ko-KR" altLang="en-US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03F699E-13A2-4954-BEC5-FB770CCDAE2C}"/>
                </a:ext>
              </a:extLst>
            </p:cNvPr>
            <p:cNvSpPr/>
            <p:nvPr/>
          </p:nvSpPr>
          <p:spPr>
            <a:xfrm>
              <a:off x="9655727" y="3713908"/>
              <a:ext cx="1442906" cy="73823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Output</a:t>
              </a:r>
              <a:endParaRPr lang="ko-KR" altLang="en-US" dirty="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3CF324D2-0D59-40E6-BA0E-49DAA758DA79}"/>
                </a:ext>
              </a:extLst>
            </p:cNvPr>
            <p:cNvSpPr/>
            <p:nvPr/>
          </p:nvSpPr>
          <p:spPr>
            <a:xfrm>
              <a:off x="2259644" y="3998815"/>
              <a:ext cx="216296" cy="13485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5CF1EAF7-981A-4C2F-92E2-92980A646AAC}"/>
                </a:ext>
              </a:extLst>
            </p:cNvPr>
            <p:cNvSpPr/>
            <p:nvPr/>
          </p:nvSpPr>
          <p:spPr>
            <a:xfrm>
              <a:off x="4064395" y="3998815"/>
              <a:ext cx="216296" cy="13485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C56852A7-7558-4EB3-B3A9-7C083D604357}"/>
                </a:ext>
              </a:extLst>
            </p:cNvPr>
            <p:cNvSpPr/>
            <p:nvPr/>
          </p:nvSpPr>
          <p:spPr>
            <a:xfrm>
              <a:off x="5819372" y="3996402"/>
              <a:ext cx="216296" cy="13485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9DAABA9C-AEB4-482A-A974-9EFF732F71B9}"/>
                </a:ext>
              </a:extLst>
            </p:cNvPr>
            <p:cNvSpPr/>
            <p:nvPr/>
          </p:nvSpPr>
          <p:spPr>
            <a:xfrm>
              <a:off x="7599236" y="3998815"/>
              <a:ext cx="216296" cy="13485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E59E735D-2AFA-4EBC-AF94-21CE72710014}"/>
                </a:ext>
              </a:extLst>
            </p:cNvPr>
            <p:cNvSpPr/>
            <p:nvPr/>
          </p:nvSpPr>
          <p:spPr>
            <a:xfrm>
              <a:off x="9379100" y="3996402"/>
              <a:ext cx="216296" cy="13485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F073A36-A641-42E7-8A60-B8673163F627}"/>
                </a:ext>
              </a:extLst>
            </p:cNvPr>
            <p:cNvSpPr/>
            <p:nvPr/>
          </p:nvSpPr>
          <p:spPr>
            <a:xfrm>
              <a:off x="2037231" y="3249527"/>
              <a:ext cx="661122" cy="35894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UI</a:t>
              </a:r>
              <a:endParaRPr lang="ko-KR" altLang="en-US" dirty="0"/>
            </a:p>
          </p:txBody>
        </p: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0C1ECD15-F590-471C-A69B-2CD4713A4999}"/>
                </a:ext>
              </a:extLst>
            </p:cNvPr>
            <p:cNvCxnSpPr>
              <a:stCxn id="24" idx="1"/>
              <a:endCxn id="13" idx="0"/>
            </p:cNvCxnSpPr>
            <p:nvPr/>
          </p:nvCxnSpPr>
          <p:spPr>
            <a:xfrm rot="10800000" flipV="1">
              <a:off x="1477861" y="3429000"/>
              <a:ext cx="559371" cy="26812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C86CF572-7CE5-41AE-A727-14BE73E71A37}"/>
                </a:ext>
              </a:extLst>
            </p:cNvPr>
            <p:cNvCxnSpPr>
              <a:stCxn id="24" idx="3"/>
              <a:endCxn id="18" idx="0"/>
            </p:cNvCxnSpPr>
            <p:nvPr/>
          </p:nvCxnSpPr>
          <p:spPr>
            <a:xfrm>
              <a:off x="2698353" y="3429001"/>
              <a:ext cx="7678827" cy="28490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F4AFAAC-7EC8-4C96-955F-05D62BED78EC}"/>
                </a:ext>
              </a:extLst>
            </p:cNvPr>
            <p:cNvSpPr/>
            <p:nvPr/>
          </p:nvSpPr>
          <p:spPr>
            <a:xfrm>
              <a:off x="932994" y="2800841"/>
              <a:ext cx="1765359" cy="35894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Pretrained Model</a:t>
              </a:r>
              <a:endParaRPr lang="ko-KR" altLang="en-US" sz="1600" dirty="0"/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B8E66558-CECA-454B-9AE3-7311ACFC596A}"/>
                </a:ext>
              </a:extLst>
            </p:cNvPr>
            <p:cNvCxnSpPr>
              <a:stCxn id="27" idx="3"/>
              <a:endCxn id="14" idx="0"/>
            </p:cNvCxnSpPr>
            <p:nvPr/>
          </p:nvCxnSpPr>
          <p:spPr>
            <a:xfrm>
              <a:off x="2698353" y="2980315"/>
              <a:ext cx="559371" cy="71681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7FA6CDA-350C-4E5E-A76A-B830E4450376}"/>
                </a:ext>
              </a:extLst>
            </p:cNvPr>
            <p:cNvSpPr/>
            <p:nvPr/>
          </p:nvSpPr>
          <p:spPr>
            <a:xfrm>
              <a:off x="932993" y="2356989"/>
              <a:ext cx="1765359" cy="35894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Flume?</a:t>
              </a:r>
              <a:endParaRPr lang="ko-KR" altLang="en-US" dirty="0"/>
            </a:p>
          </p:txBody>
        </p: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79F9C767-5ED8-4159-98EC-AD8D7D554AF8}"/>
                </a:ext>
              </a:extLst>
            </p:cNvPr>
            <p:cNvCxnSpPr>
              <a:stCxn id="29" idx="3"/>
              <a:endCxn id="15" idx="0"/>
            </p:cNvCxnSpPr>
            <p:nvPr/>
          </p:nvCxnSpPr>
          <p:spPr>
            <a:xfrm>
              <a:off x="2698352" y="2536463"/>
              <a:ext cx="2339236" cy="1160666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711D10D-68BA-4B42-8F34-24E9332EC6AB}"/>
                </a:ext>
              </a:extLst>
            </p:cNvPr>
            <p:cNvSpPr/>
            <p:nvPr/>
          </p:nvSpPr>
          <p:spPr>
            <a:xfrm>
              <a:off x="9655727" y="2358956"/>
              <a:ext cx="1765359" cy="35894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Spark?</a:t>
              </a:r>
              <a:endParaRPr lang="ko-KR" altLang="en-US" dirty="0"/>
            </a:p>
          </p:txBody>
        </p: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1A1AB4CB-A6FC-4DB0-8329-4C4494CE03EA}"/>
                </a:ext>
              </a:extLst>
            </p:cNvPr>
            <p:cNvCxnSpPr>
              <a:stCxn id="31" idx="1"/>
              <a:endCxn id="16" idx="0"/>
            </p:cNvCxnSpPr>
            <p:nvPr/>
          </p:nvCxnSpPr>
          <p:spPr>
            <a:xfrm rot="10800000" flipV="1">
              <a:off x="6817453" y="2538430"/>
              <a:ext cx="2838275" cy="1158698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A667D83-9A90-4EE2-B43B-8DF18E96D734}"/>
                </a:ext>
              </a:extLst>
            </p:cNvPr>
            <p:cNvSpPr/>
            <p:nvPr/>
          </p:nvSpPr>
          <p:spPr>
            <a:xfrm>
              <a:off x="9670234" y="2800841"/>
              <a:ext cx="1765359" cy="35894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Apache, Nginx?</a:t>
              </a:r>
              <a:endParaRPr lang="ko-KR" altLang="en-US" dirty="0"/>
            </a:p>
          </p:txBody>
        </p: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B12EF330-21DC-4833-8562-AF54DD52F286}"/>
                </a:ext>
              </a:extLst>
            </p:cNvPr>
            <p:cNvCxnSpPr>
              <a:stCxn id="33" idx="1"/>
              <a:endCxn id="17" idx="0"/>
            </p:cNvCxnSpPr>
            <p:nvPr/>
          </p:nvCxnSpPr>
          <p:spPr>
            <a:xfrm rot="10800000" flipV="1">
              <a:off x="8597316" y="2980315"/>
              <a:ext cx="1072918" cy="716812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78A7A51-102B-4DFE-A33D-6B3948197382}"/>
                </a:ext>
              </a:extLst>
            </p:cNvPr>
            <p:cNvSpPr/>
            <p:nvPr/>
          </p:nvSpPr>
          <p:spPr>
            <a:xfrm>
              <a:off x="9655726" y="4650472"/>
              <a:ext cx="1765359" cy="47016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Super Resolution</a:t>
              </a:r>
            </a:p>
            <a:p>
              <a:pPr algn="ctr"/>
              <a:r>
                <a:rPr lang="en-US" altLang="ko-KR" sz="1600" dirty="0"/>
                <a:t>Generative model</a:t>
              </a:r>
              <a:endParaRPr lang="ko-KR" altLang="en-US" sz="1600" dirty="0"/>
            </a:p>
          </p:txBody>
        </p: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F6C71218-4067-4C0D-8CA7-41AC8F9778FC}"/>
                </a:ext>
              </a:extLst>
            </p:cNvPr>
            <p:cNvCxnSpPr>
              <a:stCxn id="35" idx="1"/>
              <a:endCxn id="16" idx="2"/>
            </p:cNvCxnSpPr>
            <p:nvPr/>
          </p:nvCxnSpPr>
          <p:spPr>
            <a:xfrm rot="10800000">
              <a:off x="6817452" y="4435359"/>
              <a:ext cx="2838274" cy="450198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12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olo v3에 대한 이미지 검색결과">
            <a:extLst>
              <a:ext uri="{FF2B5EF4-FFF2-40B4-BE49-F238E27FC236}">
                <a16:creationId xmlns:a16="http://schemas.microsoft.com/office/drawing/2014/main" id="{1ED26355-B856-48A1-87E1-3D678797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00" y="4575741"/>
            <a:ext cx="2402048" cy="135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E46BB8-4E0E-47F7-9B3B-3623C5E8EBA5}"/>
              </a:ext>
            </a:extLst>
          </p:cNvPr>
          <p:cNvSpPr/>
          <p:nvPr/>
        </p:nvSpPr>
        <p:spPr>
          <a:xfrm>
            <a:off x="4316135" y="3387314"/>
            <a:ext cx="1442906" cy="7382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Data</a:t>
            </a:r>
          </a:p>
          <a:p>
            <a:pPr algn="ctr"/>
            <a:r>
              <a:rPr lang="en-US" altLang="ko-KR" dirty="0"/>
              <a:t>Collect</a:t>
            </a:r>
            <a:endParaRPr lang="ko-KR" alt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0D8537-5899-454B-83AA-60A31422351C}"/>
              </a:ext>
            </a:extLst>
          </p:cNvPr>
          <p:cNvSpPr/>
          <p:nvPr/>
        </p:nvSpPr>
        <p:spPr>
          <a:xfrm>
            <a:off x="756407" y="3387315"/>
            <a:ext cx="1442906" cy="7382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Image</a:t>
            </a:r>
            <a:endParaRPr lang="ko-KR" alt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D1C0F15-390A-46EF-B1BF-6DE3F93B2490}"/>
              </a:ext>
            </a:extLst>
          </p:cNvPr>
          <p:cNvSpPr/>
          <p:nvPr/>
        </p:nvSpPr>
        <p:spPr>
          <a:xfrm>
            <a:off x="1762248" y="3114352"/>
            <a:ext cx="2966102" cy="34203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5EACE-01C3-47FC-A22C-CC5439C6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Classification</a:t>
            </a:r>
            <a:endParaRPr lang="ko-KR" alt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0E28DF-EF42-41E8-8E75-101A040CF227}"/>
              </a:ext>
            </a:extLst>
          </p:cNvPr>
          <p:cNvSpPr/>
          <p:nvPr/>
        </p:nvSpPr>
        <p:spPr>
          <a:xfrm>
            <a:off x="2536271" y="3387315"/>
            <a:ext cx="1442906" cy="7382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Classification</a:t>
            </a:r>
            <a:endParaRPr lang="ko-KR" alt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D15427-6B98-42D8-A88B-6E189CB0F2A6}"/>
              </a:ext>
            </a:extLst>
          </p:cNvPr>
          <p:cNvSpPr/>
          <p:nvPr/>
        </p:nvSpPr>
        <p:spPr>
          <a:xfrm>
            <a:off x="6095999" y="3387313"/>
            <a:ext cx="1442906" cy="7382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Distributed</a:t>
            </a:r>
          </a:p>
          <a:p>
            <a:pPr algn="ctr"/>
            <a:r>
              <a:rPr lang="en-US" altLang="ko-KR" dirty="0"/>
              <a:t>Training</a:t>
            </a:r>
            <a:endParaRPr lang="ko-KR" alt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0D3C0F-40A1-4411-AFBB-EEFEAD1CF757}"/>
              </a:ext>
            </a:extLst>
          </p:cNvPr>
          <p:cNvSpPr/>
          <p:nvPr/>
        </p:nvSpPr>
        <p:spPr>
          <a:xfrm>
            <a:off x="7875863" y="3387312"/>
            <a:ext cx="1442906" cy="7382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Serving</a:t>
            </a:r>
            <a:endParaRPr lang="ko-KR" alt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A2C5D8-4589-4DD5-BC69-E3B758E42588}"/>
              </a:ext>
            </a:extLst>
          </p:cNvPr>
          <p:cNvSpPr/>
          <p:nvPr/>
        </p:nvSpPr>
        <p:spPr>
          <a:xfrm>
            <a:off x="9655727" y="3404093"/>
            <a:ext cx="1442906" cy="7382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Output</a:t>
            </a:r>
            <a:endParaRPr lang="ko-KR" alt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1EFB670-30B9-4537-96D2-A872A3B8B0F9}"/>
              </a:ext>
            </a:extLst>
          </p:cNvPr>
          <p:cNvSpPr/>
          <p:nvPr/>
        </p:nvSpPr>
        <p:spPr>
          <a:xfrm>
            <a:off x="2259644" y="3689000"/>
            <a:ext cx="216296" cy="13485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1A54FDC-142C-4168-BA81-C1E88FFBB873}"/>
              </a:ext>
            </a:extLst>
          </p:cNvPr>
          <p:cNvSpPr/>
          <p:nvPr/>
        </p:nvSpPr>
        <p:spPr>
          <a:xfrm>
            <a:off x="4064395" y="3689000"/>
            <a:ext cx="216296" cy="13485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15609A0-10E7-4EBC-B4EC-C537E9875738}"/>
              </a:ext>
            </a:extLst>
          </p:cNvPr>
          <p:cNvSpPr/>
          <p:nvPr/>
        </p:nvSpPr>
        <p:spPr>
          <a:xfrm>
            <a:off x="5819372" y="3686587"/>
            <a:ext cx="216296" cy="13485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5A299F3-5C9A-421C-AF67-1F4F9C47E3B9}"/>
              </a:ext>
            </a:extLst>
          </p:cNvPr>
          <p:cNvSpPr/>
          <p:nvPr/>
        </p:nvSpPr>
        <p:spPr>
          <a:xfrm>
            <a:off x="7599236" y="3689000"/>
            <a:ext cx="216296" cy="13485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3F50504-9C1F-468E-BD80-D921D16D0A7A}"/>
              </a:ext>
            </a:extLst>
          </p:cNvPr>
          <p:cNvSpPr/>
          <p:nvPr/>
        </p:nvSpPr>
        <p:spPr>
          <a:xfrm>
            <a:off x="9379100" y="3686587"/>
            <a:ext cx="216296" cy="13485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7371FE9-47F9-40B1-9EFF-E80228B94074}"/>
              </a:ext>
            </a:extLst>
          </p:cNvPr>
          <p:cNvSpPr/>
          <p:nvPr/>
        </p:nvSpPr>
        <p:spPr>
          <a:xfrm>
            <a:off x="2037231" y="2939712"/>
            <a:ext cx="661122" cy="3589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UI</a:t>
            </a:r>
            <a:endParaRPr lang="ko-KR" altLang="en-US" dirty="0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92DAD763-5ABF-455A-889A-675090CE34D0}"/>
              </a:ext>
            </a:extLst>
          </p:cNvPr>
          <p:cNvCxnSpPr>
            <a:stCxn id="16" idx="1"/>
            <a:endCxn id="5" idx="0"/>
          </p:cNvCxnSpPr>
          <p:nvPr/>
        </p:nvCxnSpPr>
        <p:spPr>
          <a:xfrm rot="10800000" flipV="1">
            <a:off x="1477861" y="3119185"/>
            <a:ext cx="559371" cy="26812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06130861-AFA7-4FFB-853D-BEA0A27CE2FB}"/>
              </a:ext>
            </a:extLst>
          </p:cNvPr>
          <p:cNvCxnSpPr>
            <a:stCxn id="16" idx="3"/>
            <a:endCxn id="10" idx="0"/>
          </p:cNvCxnSpPr>
          <p:nvPr/>
        </p:nvCxnSpPr>
        <p:spPr>
          <a:xfrm>
            <a:off x="2698353" y="3119186"/>
            <a:ext cx="7678827" cy="28490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7F52F95-9E69-4042-ABAA-6E48A74C9BA7}"/>
              </a:ext>
            </a:extLst>
          </p:cNvPr>
          <p:cNvSpPr/>
          <p:nvPr/>
        </p:nvSpPr>
        <p:spPr>
          <a:xfrm>
            <a:off x="932994" y="2491026"/>
            <a:ext cx="1765359" cy="3589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Pretrained Model</a:t>
            </a:r>
            <a:endParaRPr lang="ko-KR" altLang="en-US" sz="1600" dirty="0"/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4163F05C-3CD6-439E-A21D-0C4911DCE3A5}"/>
              </a:ext>
            </a:extLst>
          </p:cNvPr>
          <p:cNvCxnSpPr>
            <a:stCxn id="19" idx="3"/>
            <a:endCxn id="6" idx="0"/>
          </p:cNvCxnSpPr>
          <p:nvPr/>
        </p:nvCxnSpPr>
        <p:spPr>
          <a:xfrm>
            <a:off x="2698353" y="2670500"/>
            <a:ext cx="559371" cy="71681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D5C4C63-1D0F-4F4F-AB13-D753040A563F}"/>
              </a:ext>
            </a:extLst>
          </p:cNvPr>
          <p:cNvSpPr/>
          <p:nvPr/>
        </p:nvSpPr>
        <p:spPr>
          <a:xfrm>
            <a:off x="932993" y="2047174"/>
            <a:ext cx="1765359" cy="3589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Flume?</a:t>
            </a:r>
            <a:endParaRPr lang="ko-KR" altLang="en-US" dirty="0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CF9E99DB-8C95-4ABF-843E-0099527E8C6D}"/>
              </a:ext>
            </a:extLst>
          </p:cNvPr>
          <p:cNvCxnSpPr>
            <a:stCxn id="21" idx="3"/>
            <a:endCxn id="7" idx="0"/>
          </p:cNvCxnSpPr>
          <p:nvPr/>
        </p:nvCxnSpPr>
        <p:spPr>
          <a:xfrm>
            <a:off x="2698352" y="2226648"/>
            <a:ext cx="2339236" cy="116066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A1750A3-31A5-4F9D-9A1E-1A6F4421918C}"/>
              </a:ext>
            </a:extLst>
          </p:cNvPr>
          <p:cNvSpPr/>
          <p:nvPr/>
        </p:nvSpPr>
        <p:spPr>
          <a:xfrm>
            <a:off x="9655727" y="2049141"/>
            <a:ext cx="1765359" cy="3589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Spark?</a:t>
            </a:r>
            <a:endParaRPr lang="ko-KR" altLang="en-US" dirty="0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0D4500A-B18B-445A-911D-097BE2FDCE2D}"/>
              </a:ext>
            </a:extLst>
          </p:cNvPr>
          <p:cNvCxnSpPr>
            <a:stCxn id="23" idx="1"/>
            <a:endCxn id="8" idx="0"/>
          </p:cNvCxnSpPr>
          <p:nvPr/>
        </p:nvCxnSpPr>
        <p:spPr>
          <a:xfrm rot="10800000" flipV="1">
            <a:off x="6817453" y="2228615"/>
            <a:ext cx="2838275" cy="115869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E639C6B-F364-4C76-9F13-2F9BCE43935D}"/>
              </a:ext>
            </a:extLst>
          </p:cNvPr>
          <p:cNvSpPr/>
          <p:nvPr/>
        </p:nvSpPr>
        <p:spPr>
          <a:xfrm>
            <a:off x="9670234" y="2491026"/>
            <a:ext cx="1765359" cy="3589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Apache, Nginx?</a:t>
            </a:r>
            <a:endParaRPr lang="ko-KR" altLang="en-US" dirty="0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7128D199-7710-418B-B1F2-FE0135BB8FA8}"/>
              </a:ext>
            </a:extLst>
          </p:cNvPr>
          <p:cNvCxnSpPr>
            <a:stCxn id="25" idx="1"/>
            <a:endCxn id="9" idx="0"/>
          </p:cNvCxnSpPr>
          <p:nvPr/>
        </p:nvCxnSpPr>
        <p:spPr>
          <a:xfrm rot="10800000" flipV="1">
            <a:off x="8597316" y="2670500"/>
            <a:ext cx="1072918" cy="71681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4944FB-2677-4EF7-B840-EE47D4BA6C2D}"/>
              </a:ext>
            </a:extLst>
          </p:cNvPr>
          <p:cNvSpPr/>
          <p:nvPr/>
        </p:nvSpPr>
        <p:spPr>
          <a:xfrm>
            <a:off x="9655726" y="4340657"/>
            <a:ext cx="1765359" cy="47016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Super Resolution</a:t>
            </a:r>
          </a:p>
          <a:p>
            <a:pPr algn="ctr"/>
            <a:r>
              <a:rPr lang="en-US" altLang="ko-KR" sz="1600" dirty="0"/>
              <a:t>Generative model</a:t>
            </a:r>
            <a:endParaRPr lang="ko-KR" altLang="en-US" sz="1600" dirty="0"/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94FB5D3-B785-4D5A-AEFC-9513788D5E46}"/>
              </a:ext>
            </a:extLst>
          </p:cNvPr>
          <p:cNvCxnSpPr>
            <a:stCxn id="27" idx="1"/>
            <a:endCxn id="8" idx="2"/>
          </p:cNvCxnSpPr>
          <p:nvPr/>
        </p:nvCxnSpPr>
        <p:spPr>
          <a:xfrm rot="10800000">
            <a:off x="6817452" y="4125544"/>
            <a:ext cx="2838274" cy="45019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365A9D9-FC21-413B-9758-F5752C9F3467}"/>
              </a:ext>
            </a:extLst>
          </p:cNvPr>
          <p:cNvSpPr/>
          <p:nvPr/>
        </p:nvSpPr>
        <p:spPr>
          <a:xfrm rot="16200000">
            <a:off x="3149576" y="4294664"/>
            <a:ext cx="216296" cy="13485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155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EACE-01C3-47FC-A22C-CC5439C6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Collect</a:t>
            </a:r>
            <a:endParaRPr lang="ko-KR" alt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B57FDB-4042-4753-92E4-9FC8BC870F13}"/>
              </a:ext>
            </a:extLst>
          </p:cNvPr>
          <p:cNvGrpSpPr/>
          <p:nvPr/>
        </p:nvGrpSpPr>
        <p:grpSpPr>
          <a:xfrm>
            <a:off x="1169562" y="2293500"/>
            <a:ext cx="7638181" cy="3569511"/>
            <a:chOff x="1097280" y="2578725"/>
            <a:chExt cx="7638181" cy="356951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36651A4-7363-4F76-B9A7-F1872A338339}"/>
                </a:ext>
              </a:extLst>
            </p:cNvPr>
            <p:cNvSpPr/>
            <p:nvPr/>
          </p:nvSpPr>
          <p:spPr>
            <a:xfrm>
              <a:off x="1097280" y="2578725"/>
              <a:ext cx="1442906" cy="170055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Collector</a:t>
              </a:r>
            </a:p>
            <a:p>
              <a:pPr algn="ctr"/>
              <a:r>
                <a:rPr lang="en-US" altLang="ko-KR" dirty="0"/>
                <a:t>(Flume?)</a:t>
              </a:r>
              <a:endParaRPr lang="ko-KR" alt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B152D3E-3DAF-48C2-BE4A-1C62846EBBE8}"/>
                </a:ext>
              </a:extLst>
            </p:cNvPr>
            <p:cNvSpPr/>
            <p:nvPr/>
          </p:nvSpPr>
          <p:spPr>
            <a:xfrm>
              <a:off x="7292555" y="2578725"/>
              <a:ext cx="1442906" cy="170055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Storage</a:t>
              </a:r>
            </a:p>
            <a:p>
              <a:pPr algn="ctr"/>
              <a:r>
                <a:rPr lang="en-US" altLang="ko-KR" dirty="0"/>
                <a:t>(AWS?)</a:t>
              </a:r>
              <a:endParaRPr lang="ko-KR" altLang="en-US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4DCC464-40B5-4D4F-9460-93FA06B7CDDE}"/>
                </a:ext>
              </a:extLst>
            </p:cNvPr>
            <p:cNvCxnSpPr>
              <a:cxnSpLocks/>
            </p:cNvCxnSpPr>
            <p:nvPr/>
          </p:nvCxnSpPr>
          <p:spPr>
            <a:xfrm>
              <a:off x="2849458" y="3408712"/>
              <a:ext cx="4197294" cy="202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96CEF8-A4E1-49DC-B9AF-EEB391553080}"/>
                </a:ext>
              </a:extLst>
            </p:cNvPr>
            <p:cNvSpPr txBox="1"/>
            <p:nvPr/>
          </p:nvSpPr>
          <p:spPr>
            <a:xfrm>
              <a:off x="3874451" y="3039380"/>
              <a:ext cx="2295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High resolution Image</a:t>
              </a:r>
              <a:endParaRPr lang="ko-KR" altLang="en-US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3309B27-ACF7-46BE-B189-C10DA3E058D5}"/>
                </a:ext>
              </a:extLst>
            </p:cNvPr>
            <p:cNvSpPr/>
            <p:nvPr/>
          </p:nvSpPr>
          <p:spPr>
            <a:xfrm>
              <a:off x="4300823" y="4447686"/>
              <a:ext cx="1442906" cy="170055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Some kinds of rules</a:t>
              </a:r>
            </a:p>
            <a:p>
              <a:pPr algn="ctr"/>
              <a:r>
                <a:rPr lang="en-US" altLang="ko-KR" dirty="0"/>
                <a:t>(Categorical, others)</a:t>
              </a:r>
              <a:endParaRPr lang="ko-KR" altLang="en-US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523CD5C-28DA-46A7-8C1A-6E276950CC54}"/>
                </a:ext>
              </a:extLst>
            </p:cNvPr>
            <p:cNvCxnSpPr>
              <a:stCxn id="14" idx="0"/>
              <a:endCxn id="7" idx="2"/>
            </p:cNvCxnSpPr>
            <p:nvPr/>
          </p:nvCxnSpPr>
          <p:spPr>
            <a:xfrm flipV="1">
              <a:off x="5022276" y="3408712"/>
              <a:ext cx="1" cy="1038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436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EACE-01C3-47FC-A22C-CC5439C6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Distributed Training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C5617-3902-4B45-A776-AD73AF30E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363953" cy="376089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dirty="0">
                <a:hlinkClick r:id="rId2"/>
              </a:rPr>
              <a:t>spark-summit.org/2016/</a:t>
            </a:r>
            <a:r>
              <a:rPr lang="en-US" altLang="ko-KR" sz="1400" dirty="0" err="1">
                <a:hlinkClick r:id="rId2"/>
              </a:rPr>
              <a:t>schedule</a:t>
            </a:r>
            <a:r>
              <a:rPr lang="en-US" altLang="ko-KR" sz="1400" dirty="0" err="1"/>
              <a:t>Large</a:t>
            </a:r>
            <a:r>
              <a:rPr lang="en-US" altLang="ko-KR" sz="1400" dirty="0"/>
              <a:t>-Scale Deep Learning with TensorFlow (Jeff Dean)</a:t>
            </a:r>
          </a:p>
          <a:p>
            <a:pPr lvl="1">
              <a:lnSpc>
                <a:spcPct val="120000"/>
              </a:lnSpc>
            </a:pPr>
            <a:r>
              <a:rPr lang="en-US" altLang="ko-KR" sz="1200" dirty="0">
                <a:hlinkClick r:id="rId3"/>
              </a:rPr>
              <a:t>slide</a:t>
            </a:r>
            <a:endParaRPr lang="en-US" altLang="ko-KR" sz="1200" dirty="0"/>
          </a:p>
          <a:p>
            <a:pPr lvl="1">
              <a:lnSpc>
                <a:spcPct val="120000"/>
              </a:lnSpc>
            </a:pPr>
            <a:r>
              <a:rPr lang="en-US" altLang="ko-KR" sz="1200" dirty="0">
                <a:hlinkClick r:id="rId4"/>
              </a:rPr>
              <a:t>video</a:t>
            </a:r>
            <a:endParaRPr lang="en-US" altLang="ko-KR" sz="1200" dirty="0"/>
          </a:p>
          <a:p>
            <a:pPr>
              <a:lnSpc>
                <a:spcPct val="120000"/>
              </a:lnSpc>
            </a:pPr>
            <a:r>
              <a:rPr lang="en-US" altLang="ko-KR" sz="1400" dirty="0">
                <a:hlinkClick r:id="rId5"/>
              </a:rPr>
              <a:t>AI: The New Electricity (Andrew Ng)</a:t>
            </a:r>
            <a:endParaRPr lang="en-US" altLang="ko-KR" sz="1400" dirty="0"/>
          </a:p>
          <a:p>
            <a:pPr>
              <a:lnSpc>
                <a:spcPct val="120000"/>
              </a:lnSpc>
            </a:pPr>
            <a:r>
              <a:rPr lang="en-US" altLang="ko-KR" sz="1400" dirty="0"/>
              <a:t>Large Scale Multimedia Data Intelligence And Analysis On Spark (Baidu)</a:t>
            </a:r>
          </a:p>
          <a:p>
            <a:pPr lvl="1">
              <a:lnSpc>
                <a:spcPct val="120000"/>
              </a:lnSpc>
            </a:pPr>
            <a:r>
              <a:rPr lang="en-US" altLang="ko-KR" sz="1200" dirty="0">
                <a:hlinkClick r:id="rId6"/>
              </a:rPr>
              <a:t>slide</a:t>
            </a:r>
            <a:endParaRPr lang="en-US" altLang="ko-KR" sz="1200" dirty="0"/>
          </a:p>
          <a:p>
            <a:pPr lvl="1">
              <a:lnSpc>
                <a:spcPct val="120000"/>
              </a:lnSpc>
            </a:pPr>
            <a:r>
              <a:rPr lang="en-US" altLang="ko-KR" sz="1200" dirty="0">
                <a:hlinkClick r:id="rId7"/>
              </a:rPr>
              <a:t>video</a:t>
            </a:r>
            <a:endParaRPr lang="en-US" altLang="ko-KR" sz="1200" dirty="0"/>
          </a:p>
          <a:p>
            <a:pPr lvl="1">
              <a:lnSpc>
                <a:spcPct val="120000"/>
              </a:lnSpc>
            </a:pPr>
            <a:endParaRPr lang="ko-KR" altLang="en-US" sz="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55D29C-EA92-4BDF-A130-AF05E04251CF}"/>
              </a:ext>
            </a:extLst>
          </p:cNvPr>
          <p:cNvSpPr txBox="1">
            <a:spLocks/>
          </p:cNvSpPr>
          <p:nvPr/>
        </p:nvSpPr>
        <p:spPr>
          <a:xfrm>
            <a:off x="6096000" y="2108201"/>
            <a:ext cx="4363953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Scaling Machine Learning To Billions Of Parameters (Yahoo)</a:t>
            </a:r>
          </a:p>
          <a:p>
            <a:pPr lvl="1"/>
            <a:r>
              <a:rPr lang="en-US" altLang="ko-KR" sz="1200" dirty="0">
                <a:hlinkClick r:id="rId8"/>
              </a:rPr>
              <a:t>slide</a:t>
            </a:r>
            <a:endParaRPr lang="en-US" altLang="ko-KR" sz="1200" dirty="0"/>
          </a:p>
          <a:p>
            <a:pPr lvl="1"/>
            <a:r>
              <a:rPr lang="en-US" altLang="ko-KR" sz="1200" dirty="0">
                <a:hlinkClick r:id="rId9"/>
              </a:rPr>
              <a:t>video</a:t>
            </a:r>
            <a:endParaRPr lang="en-US" altLang="ko-KR" sz="1200" dirty="0"/>
          </a:p>
          <a:p>
            <a:r>
              <a:rPr lang="en-US" altLang="ko-KR" sz="1400" dirty="0" err="1"/>
              <a:t>CaffeOnSpark</a:t>
            </a:r>
            <a:r>
              <a:rPr lang="en-US" altLang="ko-KR" sz="1400" dirty="0"/>
              <a:t>: Deep Learning On Spark Cluster (Yahoo)</a:t>
            </a:r>
          </a:p>
          <a:p>
            <a:pPr lvl="1"/>
            <a:r>
              <a:rPr lang="en-US" altLang="ko-KR" sz="1200" dirty="0">
                <a:hlinkClick r:id="rId10"/>
              </a:rPr>
              <a:t>slide</a:t>
            </a:r>
            <a:endParaRPr lang="en-US" altLang="ko-KR" sz="1200" dirty="0"/>
          </a:p>
          <a:p>
            <a:pPr lvl="1"/>
            <a:r>
              <a:rPr lang="en-US" altLang="ko-KR" sz="1200" dirty="0">
                <a:hlinkClick r:id="rId11"/>
              </a:rPr>
              <a:t>video</a:t>
            </a:r>
            <a:endParaRPr lang="en-US" altLang="ko-KR" sz="1200" dirty="0"/>
          </a:p>
          <a:p>
            <a:r>
              <a:rPr lang="en-US" altLang="ko-KR" sz="1400" dirty="0"/>
              <a:t>Scalable Deep Learning in Baidu</a:t>
            </a:r>
          </a:p>
          <a:p>
            <a:pPr lvl="1"/>
            <a:r>
              <a:rPr lang="en-US" altLang="ko-KR" sz="1200" dirty="0">
                <a:hlinkClick r:id="rId12"/>
              </a:rPr>
              <a:t>slide</a:t>
            </a:r>
            <a:endParaRPr lang="en-US" altLang="ko-KR" sz="1200" dirty="0"/>
          </a:p>
          <a:p>
            <a:pPr lvl="1"/>
            <a:r>
              <a:rPr lang="en-US" altLang="ko-KR" sz="1200" dirty="0">
                <a:hlinkClick r:id="rId13"/>
              </a:rPr>
              <a:t>video</a:t>
            </a:r>
            <a:endParaRPr lang="en-US" altLang="ko-KR" sz="1200" dirty="0"/>
          </a:p>
          <a:p>
            <a:pPr lvl="1">
              <a:lnSpc>
                <a:spcPct val="120000"/>
              </a:lnSpc>
            </a:pPr>
            <a:endParaRPr lang="ko-KR" altLang="en-US" sz="300" dirty="0"/>
          </a:p>
        </p:txBody>
      </p:sp>
    </p:spTree>
    <p:extLst>
      <p:ext uri="{BB962C8B-B14F-4D97-AF65-F5344CB8AC3E}">
        <p14:creationId xmlns:p14="http://schemas.microsoft.com/office/powerpoint/2010/main" val="31177908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243941"/>
      </a:dk2>
      <a:lt2>
        <a:srgbClr val="E2E8E2"/>
      </a:lt2>
      <a:accent1>
        <a:srgbClr val="D433DD"/>
      </a:accent1>
      <a:accent2>
        <a:srgbClr val="8937D0"/>
      </a:accent2>
      <a:accent3>
        <a:srgbClr val="5C4AE1"/>
      </a:accent3>
      <a:accent4>
        <a:srgbClr val="2A5BCD"/>
      </a:accent4>
      <a:accent5>
        <a:srgbClr val="33ADDD"/>
      </a:accent5>
      <a:accent6>
        <a:srgbClr val="1EB5A1"/>
      </a:accent6>
      <a:hlink>
        <a:srgbClr val="3F86BF"/>
      </a:hlink>
      <a:folHlink>
        <a:srgbClr val="7F7F7F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266</Words>
  <Application>Microsoft Office PowerPoint</Application>
  <PresentationFormat>Widescreen</PresentationFormat>
  <Paragraphs>98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맑은 고딕</vt:lpstr>
      <vt:lpstr>Calibri</vt:lpstr>
      <vt:lpstr>Garamond</vt:lpstr>
      <vt:lpstr>RetrospectVTI</vt:lpstr>
      <vt:lpstr>Build a big data pipeline</vt:lpstr>
      <vt:lpstr>Index</vt:lpstr>
      <vt:lpstr>Why big data? Why ML/DL?</vt:lpstr>
      <vt:lpstr>Basic arrangements</vt:lpstr>
      <vt:lpstr>Whole Structure</vt:lpstr>
      <vt:lpstr>User Interface</vt:lpstr>
      <vt:lpstr>Classification</vt:lpstr>
      <vt:lpstr>Data Collect</vt:lpstr>
      <vt:lpstr>Distributed Training</vt:lpstr>
      <vt:lpstr>Serving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a big data pipeline</dc:title>
  <dc:creator>rlagu</dc:creator>
  <cp:lastModifiedBy> </cp:lastModifiedBy>
  <cp:revision>13</cp:revision>
  <dcterms:created xsi:type="dcterms:W3CDTF">2019-12-27T09:09:47Z</dcterms:created>
  <dcterms:modified xsi:type="dcterms:W3CDTF">2020-01-03T03:21:49Z</dcterms:modified>
</cp:coreProperties>
</file>