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307" r:id="rId5"/>
    <p:sldId id="266" r:id="rId6"/>
    <p:sldId id="26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19" r:id="rId53"/>
    <p:sldId id="320" r:id="rId54"/>
    <p:sldId id="314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09" r:id="rId82"/>
    <p:sldId id="311" r:id="rId83"/>
    <p:sldId id="312" r:id="rId84"/>
    <p:sldId id="313" r:id="rId85"/>
    <p:sldId id="310" r:id="rId86"/>
    <p:sldId id="315" r:id="rId87"/>
    <p:sldId id="316" r:id="rId88"/>
    <p:sldId id="317" r:id="rId89"/>
    <p:sldId id="318" r:id="rId90"/>
    <p:sldId id="306" r:id="rId9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45C8C4-DA87-4D16-8952-429091CB8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8691A20-28C6-43AD-9254-D0A73B0C1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49CBEF-1C4B-4E02-90BD-956B65DD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9DB16F-859E-4D2B-82D9-ADA1B65F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A72158-8D7D-47E5-90C6-F91A27223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485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7638C2-0652-4248-A068-F4729D80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BD01305-303C-4924-9D2A-B5E9DA472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BB0CDB-4B63-4BEC-A016-6C41EFA6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198F7C-C9E9-4AA6-864D-998618C7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9407DC-71FC-4BCB-BA7C-112016DB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30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75F4762-148D-436F-AAF6-E4C88FFF2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DE4EE5-2438-4B5A-BD70-B983858B7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BD0EE32-7171-4753-A620-408DAD69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A90AC8-6168-4F42-A795-7B5764AF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12595D-786F-4FF1-8A0F-FBC81938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457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6219E0-6C43-4C76-AA68-25EBF17A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942B2F-BE29-4D20-B5EA-29E7242F1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0E1054-B773-4E20-B155-4977008D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2B1C7B-3C3C-4739-8701-B7294C29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34971A-EBE6-44C3-BB91-4DF3F76D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64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02837D-47CC-4E58-8C87-281A110E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05A63C-FB13-426A-B29B-51D67306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AC9568-5004-4579-BAE6-46929072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D48F78-144A-41C9-9503-8A8D91D0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C9F173-4091-4E63-8ECA-46C02AD7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91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912BB-9538-4728-9A4D-02F8B6FA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14E9B6-F3DE-46B1-B797-A76C7DDEE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D9345C-1473-41CD-ADAA-50BDA6379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7ADCC6-2594-429B-8723-996D8456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BA449A4-DDE0-485F-91C1-4F001C3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F188905-19F2-4058-8A08-9DD8BB26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29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620876-B9D0-4B09-9131-7C8227B5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74AE9B-59E2-40DC-B033-DDB34DA4B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EA354E-2127-4C14-9239-E8FBB1019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681D1DA-8B6E-4D1E-AB8D-7C378A29E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0BE5B7B-9F76-405A-A8C0-320A8BB0D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C8CCFED-CA10-4FF6-9578-3EEB4D1F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48DBC1F-B033-4530-9518-808B138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A5ED956-C795-411E-B0D6-CA61F71A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23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CCCBFB-97F2-46D9-9830-35B01F47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6E5A6A5-4969-4F6D-A7BA-6226AD15C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E7B145-3105-4A28-9AF1-CEF364B4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7F5BC55-B116-41DB-BFF6-2FA45332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19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AD480A0-43A1-4FD7-99EF-E4EC44A8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C5E38A3-0B96-49E7-9E67-7EC27AF2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CC72B7-A20D-4ECF-BEEC-821F29E1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24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30CE7C-5D25-4E8C-B157-2D71DE54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E71FC6C-54DD-4860-BD5F-C019C1319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467483C-1E7C-4DFB-A578-19F475DC5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56FB25B-92F8-46DE-887C-5616825C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5A2EF0-BC66-4415-8813-316931E8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D5ED207-9359-4146-B44B-B71BCB72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07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8E5846-B1DB-492E-9903-159BA45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AA8AC7-666B-489E-9726-674598FAC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CC3998-5AF8-4B7D-B032-CEF9A0FE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A3C7B51-1048-49F2-8C08-06198A16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4A4C60-C0BC-4EAD-B9FB-52221693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E010B-7158-4A65-9C6C-E8186077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879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8F4F64-8F5C-45A2-931E-0D2D86EF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6E8E6D-DD35-4ED4-BC23-B0E5FDD89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39E585-3F77-422B-B0FB-826B753A8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8F88-6532-4722-A2C0-2F65896721C8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0DBCAF-F143-45A9-99A1-9A62E3004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7865C1F-FDC9-4AE3-B4F5-6E81EEF3E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A918-4EF7-4451-8127-631317238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46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3E1F60-6317-44EC-97D1-0B1BDCBC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11" y="1570658"/>
            <a:ext cx="6863379" cy="265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EA69B86-5EA0-45E6-9C03-852FCB84CA68}"/>
              </a:ext>
            </a:extLst>
          </p:cNvPr>
          <p:cNvGrpSpPr/>
          <p:nvPr/>
        </p:nvGrpSpPr>
        <p:grpSpPr>
          <a:xfrm>
            <a:off x="2439166" y="4229324"/>
            <a:ext cx="7313669" cy="1058018"/>
            <a:chOff x="2077398" y="4229324"/>
            <a:chExt cx="7313669" cy="1058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82C854-3E1A-4963-8957-79DEED0FB03E}"/>
                </a:ext>
              </a:extLst>
            </p:cNvPr>
            <p:cNvSpPr txBox="1"/>
            <p:nvPr/>
          </p:nvSpPr>
          <p:spPr>
            <a:xfrm>
              <a:off x="6949373" y="4229324"/>
              <a:ext cx="2441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 b="1" dirty="0">
                  <a:solidFill>
                    <a:srgbClr val="C00000"/>
                  </a:solidFill>
                  <a:latin typeface="Consolas" panose="020B0609020204030204" pitchFamily="49" charset="0"/>
                  <a:cs typeface="MV Boli" panose="02000500030200090000" pitchFamily="2" charset="0"/>
                </a:rPr>
                <a:t>Write Up</a:t>
              </a:r>
              <a:endParaRPr lang="ko-KR" altLang="en-US" sz="4000" b="1" dirty="0">
                <a:solidFill>
                  <a:srgbClr val="C00000"/>
                </a:solidFill>
                <a:latin typeface="Consolas" panose="020B0609020204030204" pitchFamily="49" charset="0"/>
                <a:cs typeface="MV Boli" panose="0200050003020009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7AD29F-F0F0-4809-8C30-AC3199C97DD5}"/>
                </a:ext>
              </a:extLst>
            </p:cNvPr>
            <p:cNvSpPr txBox="1"/>
            <p:nvPr/>
          </p:nvSpPr>
          <p:spPr>
            <a:xfrm>
              <a:off x="2077398" y="4733344"/>
              <a:ext cx="73136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000" b="1" dirty="0">
                  <a:latin typeface="+mn-ea"/>
                  <a:cs typeface="맑은 고딕 Semilight" panose="020B0502040204020203" pitchFamily="50" charset="-127"/>
                </a:rPr>
                <a:t>The Salamander</a:t>
              </a:r>
              <a:r>
                <a:rPr lang="en-US" altLang="ko-KR" sz="2400" dirty="0">
                  <a:latin typeface="+mn-ea"/>
                  <a:cs typeface="맑은 고딕 Semilight" panose="020B0502040204020203" pitchFamily="50" charset="-127"/>
                </a:rPr>
                <a:t> @ </a:t>
              </a:r>
              <a:r>
                <a:rPr lang="en-US" altLang="ko-KR" sz="2400" i="1" dirty="0" err="1">
                  <a:latin typeface="+mn-ea"/>
                  <a:cs typeface="맑은 고딕 Semilight" panose="020B0502040204020203" pitchFamily="50" charset="-127"/>
                </a:rPr>
                <a:t>Baekjoon</a:t>
              </a:r>
              <a:r>
                <a:rPr lang="en-US" altLang="ko-KR" sz="2400" i="1" dirty="0">
                  <a:latin typeface="+mn-ea"/>
                  <a:cs typeface="맑은 고딕 Semilight" panose="020B0502040204020203" pitchFamily="50" charset="-127"/>
                </a:rPr>
                <a:t> Best Conference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59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12AB5EB-FA6B-46DD-B624-C22D540C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79" y="1463330"/>
            <a:ext cx="8046642" cy="50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4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B1B626-D2DE-4D94-BAA1-75087FE9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80" y="1463330"/>
            <a:ext cx="8046642" cy="50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9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F1F8EB3-5E33-4AA9-92FD-D9C8FD44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78" y="1463330"/>
            <a:ext cx="8046642" cy="50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FBC4E4A-B168-446A-95DC-D3696400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60" y="1463331"/>
            <a:ext cx="2525140" cy="519056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7FA3103-7B88-4302-818F-8FDC1CE96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530" y="1463330"/>
            <a:ext cx="2525140" cy="51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86A9B9-5DE6-47D7-8476-D2D7ACBF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941" y="3242016"/>
            <a:ext cx="5060118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051D155-EE94-4072-9C32-0F297352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147187"/>
            <a:ext cx="11112000" cy="625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24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E46796-5B35-44E5-8C4D-C3FA8CD0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7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3EFAAE-8497-44C1-AADF-B138761E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020B7FF-7616-4A36-B60E-58F1A261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2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3F61F52-13FF-4E77-9F36-4DE42BFD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50A868D-51B3-4AD5-9BEE-613354FD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24" y="716045"/>
            <a:ext cx="8908552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4B76E20-5A08-4245-AAF4-28FA958E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847375-CFAD-43E3-ACA3-67BD09857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94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AD37C57-CA90-4D8A-B426-F844A79A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7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689C724-958F-4B9E-9257-CC25DAC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4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A13FF25-AF7B-4A61-A16D-E8EBB6CE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8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4F7809E-3198-4657-BDBE-E88825F7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01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6957074-CC94-42EF-B3C9-027126EA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1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E1864DF-469B-462F-93DC-61217F77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7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1C56182-5EA1-4DAF-ABA3-919C254D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3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7171BF0-A80D-4C47-AD5F-05F4CD13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DF9606F-D27C-4E1B-9DC6-D6683CF3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47" y="1028492"/>
            <a:ext cx="8817103" cy="48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59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772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_MIRO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454435-CCD0-4BBD-AFA9-233B6491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45" y="179681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44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5F0B10-ECD8-499D-A897-15DA4BA8D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61" y="3493269"/>
            <a:ext cx="5044877" cy="12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67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E595905-98E5-42BF-BEF9-3158F39C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49" y="1482922"/>
            <a:ext cx="9994502" cy="51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44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FA4AF3-1958-494D-B78E-C5B438AB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49" y="1482922"/>
            <a:ext cx="9994502" cy="51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5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8057410-D1EC-4BA7-9C9F-57ED1B22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49" y="1482922"/>
            <a:ext cx="9994502" cy="51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5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ED9AE4-DD9D-49EA-B896-8FE00BC4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49" y="1482922"/>
            <a:ext cx="9994502" cy="51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3604D9-CBF3-404B-BC35-BCEA84CA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49" y="1482922"/>
            <a:ext cx="9994502" cy="51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12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555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_Thank</a:t>
            </a:r>
            <a:r>
              <a:rPr lang="ko-KR" altLang="en-US" sz="2800" dirty="0"/>
              <a:t> </a:t>
            </a:r>
            <a:r>
              <a:rPr lang="en-US" altLang="ko-KR" sz="2800" dirty="0"/>
              <a:t>you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6A7AD23-F199-48ED-84AB-28B5A124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20" y="3432810"/>
            <a:ext cx="1478408" cy="76206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4FDD3FA-241B-408A-B8B8-471815B1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684" y="3440431"/>
            <a:ext cx="1600339" cy="7468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0BE29F-4A74-40E0-B9C4-AAE31853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79" y="3429000"/>
            <a:ext cx="1714649" cy="76968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460D38-4485-4D9B-A13F-2EEAD8F1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384" y="3463293"/>
            <a:ext cx="1417443" cy="70110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4D119-A54E-4726-82E7-CF9D80413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183" y="3444241"/>
            <a:ext cx="1333616" cy="7392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618D149-CD50-40F8-A6BF-F717F828C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155" y="3467103"/>
            <a:ext cx="1447925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98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99ACB3-D21C-442A-B3F3-A18D05F5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61" y="3111562"/>
            <a:ext cx="5044877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3AF1877-5285-4630-997B-D02CD6D1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16" y="1632029"/>
            <a:ext cx="5014478" cy="49134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0E89C4F-117A-48EA-93A9-1F944FDD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77" y="0"/>
            <a:ext cx="477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107354A-1857-4435-9954-8BE9F23F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9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BCBBAA8-C1A8-426F-9597-EA5DF81D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29" y="1608881"/>
            <a:ext cx="7304142" cy="49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16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D5ECD67-F4EB-4DDC-B4D6-A7AA68CE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29" y="1608881"/>
            <a:ext cx="7304142" cy="49886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A1DC296-491F-49C7-88C9-6FE1AC89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526" y="2627454"/>
            <a:ext cx="7304142" cy="49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21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70A963-F557-40B9-A4A1-3B42F8ED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29" y="1608881"/>
            <a:ext cx="7304142" cy="49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9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_Santa</a:t>
            </a:r>
            <a:r>
              <a:rPr lang="en-US" altLang="ko-KR" sz="2800" dirty="0"/>
              <a:t> Game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32ECC79-AC59-484A-A5F0-4E872907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69" y="1608881"/>
            <a:ext cx="7304142" cy="49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0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1C5C4BC-BAEB-4586-9294-48BCA9A3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61" y="3504306"/>
            <a:ext cx="5044877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03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9C23489-7555-4243-A979-174D81F0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93" y="1463330"/>
            <a:ext cx="9290613" cy="52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9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D606F5-DB4E-4599-86C4-A2DF0A8A0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463330"/>
            <a:ext cx="86963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24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FBEE1BF-BB9A-45B8-9003-F8B4A457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1" y="1463330"/>
            <a:ext cx="3623484" cy="514494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035F3DB-1C0B-4667-AE78-F45084FAB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17" y="1463330"/>
            <a:ext cx="3615125" cy="513307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53DC9F2-C0FA-436A-9A57-78FBDD2B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964" y="1463330"/>
            <a:ext cx="3615125" cy="51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52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18491CD-49EC-446B-A9F3-497127FF0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92" y="1567502"/>
            <a:ext cx="9502815" cy="48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57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DD7443A-CFC8-4E5C-8F80-600F6F3E8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90" y="1567501"/>
            <a:ext cx="9502815" cy="48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7055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dirty="0">
                <a:solidFill>
                  <a:srgbClr val="C00000"/>
                </a:solidFill>
              </a:rPr>
              <a:t>메리크리스마스</a:t>
            </a:r>
            <a:r>
              <a:rPr lang="en-US" altLang="ko-KR" sz="2800" dirty="0"/>
              <a:t>_Mic</a:t>
            </a:r>
            <a:r>
              <a:rPr lang="ko-KR" altLang="en-US" sz="2800" dirty="0"/>
              <a:t> </a:t>
            </a:r>
            <a:r>
              <a:rPr lang="en-US" altLang="ko-KR" sz="2800" dirty="0"/>
              <a:t>check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4B0CF0-CE93-4B98-ADEF-95B19DCB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371" y="3594571"/>
            <a:ext cx="5037257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83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5B755-AF15-474E-A924-11E627416AB2}"/>
              </a:ext>
            </a:extLst>
          </p:cNvPr>
          <p:cNvSpPr txBox="1"/>
          <p:nvPr/>
        </p:nvSpPr>
        <p:spPr>
          <a:xfrm>
            <a:off x="3430847" y="3599727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겨우 </a:t>
            </a:r>
            <a:r>
              <a:rPr lang="en-US" altLang="ko-KR" sz="2400" dirty="0"/>
              <a:t>100</a:t>
            </a:r>
            <a:r>
              <a:rPr lang="ko-KR" altLang="en-US" sz="2400" dirty="0"/>
              <a:t>번인데 </a:t>
            </a:r>
            <a:r>
              <a:rPr lang="ko-KR" altLang="en-US" sz="2400" b="1" dirty="0" err="1"/>
              <a:t>피지컬</a:t>
            </a:r>
            <a:r>
              <a:rPr lang="ko-KR" altLang="en-US" sz="2400" dirty="0" err="1"/>
              <a:t>로</a:t>
            </a:r>
            <a:r>
              <a:rPr lang="ko-KR" altLang="en-US" sz="2400" dirty="0"/>
              <a:t> 몰아붙이자</a:t>
            </a:r>
          </a:p>
        </p:txBody>
      </p:sp>
    </p:spTree>
    <p:extLst>
      <p:ext uri="{BB962C8B-B14F-4D97-AF65-F5344CB8AC3E}">
        <p14:creationId xmlns:p14="http://schemas.microsoft.com/office/powerpoint/2010/main" val="1152765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483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_Strange</a:t>
            </a:r>
            <a:r>
              <a:rPr lang="en-US" altLang="ko-KR" sz="2800" dirty="0"/>
              <a:t> </a:t>
            </a:r>
            <a:r>
              <a:rPr lang="en-US" altLang="ko-KR" sz="2800" dirty="0" err="1"/>
              <a:t>Elephpant</a:t>
            </a:r>
            <a:endParaRPr lang="ko-KR" alt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5B755-AF15-474E-A924-11E627416AB2}"/>
              </a:ext>
            </a:extLst>
          </p:cNvPr>
          <p:cNvSpPr txBox="1"/>
          <p:nvPr/>
        </p:nvSpPr>
        <p:spPr>
          <a:xfrm>
            <a:off x="3430847" y="3599727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겨우 </a:t>
            </a:r>
            <a:r>
              <a:rPr lang="en-US" altLang="ko-KR" sz="2400" dirty="0"/>
              <a:t>100</a:t>
            </a:r>
            <a:r>
              <a:rPr lang="ko-KR" altLang="en-US" sz="2400" dirty="0"/>
              <a:t>번인데 </a:t>
            </a:r>
            <a:r>
              <a:rPr lang="ko-KR" altLang="en-US" sz="2400" b="1" dirty="0" err="1"/>
              <a:t>피지컬</a:t>
            </a:r>
            <a:r>
              <a:rPr lang="ko-KR" altLang="en-US" sz="2400" dirty="0" err="1"/>
              <a:t>로</a:t>
            </a:r>
            <a:r>
              <a:rPr lang="ko-KR" altLang="en-US" sz="2400" dirty="0"/>
              <a:t> 몰아붙이자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F0C72-1094-4F75-B5E9-FCE1643B3322}"/>
              </a:ext>
            </a:extLst>
          </p:cNvPr>
          <p:cNvSpPr txBox="1"/>
          <p:nvPr/>
        </p:nvSpPr>
        <p:spPr>
          <a:xfrm>
            <a:off x="6736239" y="4061392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2</a:t>
            </a:r>
            <a:r>
              <a:rPr lang="ko-KR" altLang="en-US" sz="1400" dirty="0"/>
              <a:t>초는 생각보다 길었다</a:t>
            </a:r>
          </a:p>
        </p:txBody>
      </p:sp>
    </p:spTree>
    <p:extLst>
      <p:ext uri="{BB962C8B-B14F-4D97-AF65-F5344CB8AC3E}">
        <p14:creationId xmlns:p14="http://schemas.microsoft.com/office/powerpoint/2010/main" val="1369853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102812-251A-43D2-BE57-5442F101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130" y="3429000"/>
            <a:ext cx="506773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6B808C-96EE-4020-BEC6-921ACAD5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780" y="1463330"/>
            <a:ext cx="5794440" cy="49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984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B178828-58BD-412B-BE24-32F89BC6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06" y="2071498"/>
            <a:ext cx="6001588" cy="2715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6B261-C9AA-4235-AA17-384E1B8563B5}"/>
              </a:ext>
            </a:extLst>
          </p:cNvPr>
          <p:cNvSpPr txBox="1"/>
          <p:nvPr/>
        </p:nvSpPr>
        <p:spPr>
          <a:xfrm>
            <a:off x="4858866" y="4786502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Upload Music </a:t>
            </a:r>
            <a:r>
              <a:rPr lang="ko-KR" altLang="en-US" dirty="0"/>
              <a:t>페이지</a:t>
            </a:r>
          </a:p>
        </p:txBody>
      </p:sp>
    </p:spTree>
    <p:extLst>
      <p:ext uri="{BB962C8B-B14F-4D97-AF65-F5344CB8AC3E}">
        <p14:creationId xmlns:p14="http://schemas.microsoft.com/office/powerpoint/2010/main" val="108447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EE6477-3C12-47AA-8D95-401420B1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604" y="1509529"/>
            <a:ext cx="7014792" cy="3838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1C5B1-9FAC-4720-B01A-BC62B05DADA8}"/>
              </a:ext>
            </a:extLst>
          </p:cNvPr>
          <p:cNvSpPr txBox="1"/>
          <p:nvPr/>
        </p:nvSpPr>
        <p:spPr>
          <a:xfrm>
            <a:off x="5097970" y="5394669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Music List </a:t>
            </a:r>
            <a:r>
              <a:rPr lang="ko-KR" altLang="en-US" dirty="0"/>
              <a:t>페이지</a:t>
            </a:r>
          </a:p>
        </p:txBody>
      </p:sp>
    </p:spTree>
    <p:extLst>
      <p:ext uri="{BB962C8B-B14F-4D97-AF65-F5344CB8AC3E}">
        <p14:creationId xmlns:p14="http://schemas.microsoft.com/office/powerpoint/2010/main" val="32710336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EBADA6C-15A7-47A1-BF6E-8BE2ABB3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49" y="1463330"/>
            <a:ext cx="7161901" cy="4472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84199-4304-4747-813C-3B1A72D37CC8}"/>
              </a:ext>
            </a:extLst>
          </p:cNvPr>
          <p:cNvSpPr txBox="1"/>
          <p:nvPr/>
        </p:nvSpPr>
        <p:spPr>
          <a:xfrm>
            <a:off x="2145334" y="6133334"/>
            <a:ext cx="790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좋아요는</a:t>
            </a:r>
            <a:r>
              <a:rPr lang="ko-KR" altLang="en-US" dirty="0"/>
              <a:t> 어떻게 되어있나 봤더니 자바스크립트에서 </a:t>
            </a:r>
            <a:r>
              <a:rPr lang="en-US" altLang="ko-KR" dirty="0"/>
              <a:t>vote </a:t>
            </a:r>
            <a:r>
              <a:rPr lang="ko-KR" altLang="en-US" dirty="0"/>
              <a:t>함수를 호출한다</a:t>
            </a:r>
          </a:p>
        </p:txBody>
      </p:sp>
    </p:spTree>
    <p:extLst>
      <p:ext uri="{BB962C8B-B14F-4D97-AF65-F5344CB8AC3E}">
        <p14:creationId xmlns:p14="http://schemas.microsoft.com/office/powerpoint/2010/main" val="652899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98FF355-B0FA-444B-9D17-82F7ECC4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65" y="2766920"/>
            <a:ext cx="3896269" cy="1324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53C77-5464-4F39-A8F0-41CA96E099A4}"/>
              </a:ext>
            </a:extLst>
          </p:cNvPr>
          <p:cNvSpPr txBox="1"/>
          <p:nvPr/>
        </p:nvSpPr>
        <p:spPr>
          <a:xfrm>
            <a:off x="2458721" y="4304534"/>
            <a:ext cx="710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좋아요는</a:t>
            </a:r>
            <a:r>
              <a:rPr lang="ko-KR" altLang="en-US" dirty="0"/>
              <a:t> </a:t>
            </a:r>
            <a:r>
              <a:rPr lang="en-US" altLang="ko-KR" dirty="0"/>
              <a:t>/xmas/</a:t>
            </a:r>
            <a:r>
              <a:rPr lang="en-US" altLang="ko-KR" dirty="0" err="1"/>
              <a:t>vote.php</a:t>
            </a:r>
            <a:r>
              <a:rPr lang="ko-KR" altLang="en-US" dirty="0"/>
              <a:t>에 </a:t>
            </a:r>
            <a:r>
              <a:rPr lang="en-US" altLang="ko-KR" dirty="0"/>
              <a:t>POST method</a:t>
            </a:r>
            <a:r>
              <a:rPr lang="ko-KR" altLang="en-US" dirty="0"/>
              <a:t>로 음악의 </a:t>
            </a:r>
            <a:r>
              <a:rPr lang="en-US" altLang="ko-KR" dirty="0"/>
              <a:t>id</a:t>
            </a:r>
            <a:r>
              <a:rPr lang="ko-KR" altLang="en-US" dirty="0"/>
              <a:t>를 전송한다</a:t>
            </a:r>
          </a:p>
        </p:txBody>
      </p:sp>
    </p:spTree>
    <p:extLst>
      <p:ext uri="{BB962C8B-B14F-4D97-AF65-F5344CB8AC3E}">
        <p14:creationId xmlns:p14="http://schemas.microsoft.com/office/powerpoint/2010/main" val="923266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931F1F6-FFE1-4FE0-91C0-C48973E16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24" y="2704999"/>
            <a:ext cx="2514951" cy="144800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C1A763-FC3C-4935-B34C-F93D575C7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27" y="2704999"/>
            <a:ext cx="2353003" cy="144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16619-40AF-469C-8AC4-4482D28D4B2E}"/>
              </a:ext>
            </a:extLst>
          </p:cNvPr>
          <p:cNvSpPr txBox="1"/>
          <p:nvPr/>
        </p:nvSpPr>
        <p:spPr>
          <a:xfrm>
            <a:off x="1890329" y="4275959"/>
            <a:ext cx="841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테스트를 해보면 계정 당 한 음악에 한 번의 </a:t>
            </a:r>
            <a:r>
              <a:rPr lang="en-US" altLang="ko-KR" dirty="0"/>
              <a:t>Vote</a:t>
            </a:r>
            <a:r>
              <a:rPr lang="ko-KR" altLang="en-US" dirty="0"/>
              <a:t>만 가능하다는 것을 알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3D20D-91C6-463B-8FBE-215B5B8EE90C}"/>
              </a:ext>
            </a:extLst>
          </p:cNvPr>
          <p:cNvSpPr txBox="1"/>
          <p:nvPr/>
        </p:nvSpPr>
        <p:spPr>
          <a:xfrm>
            <a:off x="3046896" y="4768249"/>
            <a:ext cx="609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그 말은</a:t>
            </a:r>
            <a:r>
              <a:rPr lang="en-US" altLang="ko-KR" dirty="0"/>
              <a:t>? </a:t>
            </a:r>
            <a:r>
              <a:rPr lang="ko-KR" altLang="en-US" dirty="0"/>
              <a:t>여러 개의 아이디를 만들어서 </a:t>
            </a:r>
            <a:r>
              <a:rPr lang="en-US" altLang="ko-KR" dirty="0"/>
              <a:t>Vote</a:t>
            </a:r>
            <a:r>
              <a:rPr lang="ko-KR" altLang="en-US" dirty="0"/>
              <a:t>를 하면 된다</a:t>
            </a:r>
            <a:r>
              <a:rPr lang="en-US" altLang="ko-KR" dirty="0"/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12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288134-90AB-43EE-BA09-8F2756BA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10" y="1571422"/>
            <a:ext cx="6396579" cy="47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6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6877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dirty="0">
                <a:solidFill>
                  <a:srgbClr val="C00000"/>
                </a:solidFill>
              </a:rPr>
              <a:t>메리크리스마스</a:t>
            </a:r>
            <a:r>
              <a:rPr lang="en-US" altLang="ko-KR" sz="2800" dirty="0"/>
              <a:t>_Mic</a:t>
            </a:r>
            <a:r>
              <a:rPr lang="ko-KR" altLang="en-US" sz="2800" dirty="0"/>
              <a:t> </a:t>
            </a:r>
            <a:r>
              <a:rPr lang="en-US" altLang="ko-KR" sz="2800" dirty="0"/>
              <a:t>check</a:t>
            </a:r>
            <a:endParaRPr lang="ko-KR" alt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0B889-95C3-4941-AF38-9B97FCF4BEBD}"/>
              </a:ext>
            </a:extLst>
          </p:cNvPr>
          <p:cNvSpPr txBox="1"/>
          <p:nvPr/>
        </p:nvSpPr>
        <p:spPr>
          <a:xfrm>
            <a:off x="3697747" y="3779080"/>
            <a:ext cx="4796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그대로 복사</a:t>
            </a:r>
            <a:r>
              <a:rPr lang="en-US" altLang="ko-KR" sz="2400" dirty="0"/>
              <a:t>+</a:t>
            </a:r>
            <a:r>
              <a:rPr lang="ko-KR" altLang="en-US" sz="2400" dirty="0"/>
              <a:t>붙여넣기 하면 된다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3525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7B7C0BD-871C-4366-AEAB-082E884DF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211" y="1695451"/>
            <a:ext cx="6063578" cy="2910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196AA-6B91-447F-BF6B-1D747A536D40}"/>
              </a:ext>
            </a:extLst>
          </p:cNvPr>
          <p:cNvSpPr txBox="1"/>
          <p:nvPr/>
        </p:nvSpPr>
        <p:spPr>
          <a:xfrm>
            <a:off x="2139628" y="4848225"/>
            <a:ext cx="7912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계정 아이디를 입력 받으면 </a:t>
            </a:r>
            <a:r>
              <a:rPr lang="ko-KR" altLang="en-US" dirty="0" err="1"/>
              <a:t>회원가입하는</a:t>
            </a:r>
            <a:r>
              <a:rPr lang="ko-KR" altLang="en-US" dirty="0"/>
              <a:t> 함수와 로그인하는 함수</a:t>
            </a:r>
            <a:endParaRPr lang="en-US" altLang="ko-KR" dirty="0"/>
          </a:p>
          <a:p>
            <a:br>
              <a:rPr lang="en-US" altLang="ko-KR" dirty="0"/>
            </a:br>
            <a:r>
              <a:rPr lang="ko-KR" altLang="en-US" dirty="0"/>
              <a:t>어차피 사재기용으로 만드는 아이디이므로 아이디와 비밀번호는 같게 한다</a:t>
            </a:r>
          </a:p>
        </p:txBody>
      </p:sp>
    </p:spTree>
    <p:extLst>
      <p:ext uri="{BB962C8B-B14F-4D97-AF65-F5344CB8AC3E}">
        <p14:creationId xmlns:p14="http://schemas.microsoft.com/office/powerpoint/2010/main" val="2626657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5124CB5-7A58-48B0-A0AF-CD78FE78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44" y="2064178"/>
            <a:ext cx="11093991" cy="5579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84DF7C-415C-47FD-90F1-3D3EDD28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65" y="2766920"/>
            <a:ext cx="3896269" cy="132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8EBA8-FF40-4E02-A2DF-D661F75E64B2}"/>
              </a:ext>
            </a:extLst>
          </p:cNvPr>
          <p:cNvSpPr txBox="1"/>
          <p:nvPr/>
        </p:nvSpPr>
        <p:spPr>
          <a:xfrm>
            <a:off x="3181579" y="4428359"/>
            <a:ext cx="5828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아까 확인했던 </a:t>
            </a:r>
            <a:r>
              <a:rPr lang="en-US" altLang="ko-KR" dirty="0"/>
              <a:t>vote </a:t>
            </a:r>
            <a:r>
              <a:rPr lang="ko-KR" altLang="en-US" dirty="0"/>
              <a:t>스크립트를 그대로 실행시킨다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대신 음악 </a:t>
            </a:r>
            <a:r>
              <a:rPr lang="en-US" altLang="ko-KR" dirty="0"/>
              <a:t>ID</a:t>
            </a:r>
            <a:r>
              <a:rPr lang="ko-KR" altLang="en-US" dirty="0"/>
              <a:t>는 내가 업로드한 음악의 </a:t>
            </a:r>
            <a:r>
              <a:rPr lang="en-US" altLang="ko-KR" dirty="0"/>
              <a:t>ID</a:t>
            </a:r>
            <a:r>
              <a:rPr lang="ko-KR" altLang="en-US" dirty="0"/>
              <a:t>로 고정시킨다</a:t>
            </a:r>
          </a:p>
        </p:txBody>
      </p:sp>
    </p:spTree>
    <p:extLst>
      <p:ext uri="{BB962C8B-B14F-4D97-AF65-F5344CB8AC3E}">
        <p14:creationId xmlns:p14="http://schemas.microsoft.com/office/powerpoint/2010/main" val="3007987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138514E-915E-4C34-AC0C-C8621ED6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35" y="2662205"/>
            <a:ext cx="6022529" cy="1533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4958D-73DA-4F68-BB9A-ECF1BAC7942C}"/>
              </a:ext>
            </a:extLst>
          </p:cNvPr>
          <p:cNvSpPr txBox="1"/>
          <p:nvPr/>
        </p:nvSpPr>
        <p:spPr>
          <a:xfrm>
            <a:off x="1063980" y="4839836"/>
            <a:ext cx="1006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마지막으로 스크립트를 실행시키면 계속 아이디를 만들고</a:t>
            </a:r>
            <a:r>
              <a:rPr lang="en-US" altLang="ko-KR" dirty="0"/>
              <a:t>, </a:t>
            </a:r>
            <a:r>
              <a:rPr lang="ko-KR" altLang="en-US" dirty="0"/>
              <a:t>로그인하고</a:t>
            </a:r>
            <a:r>
              <a:rPr lang="en-US" altLang="ko-KR" dirty="0"/>
              <a:t> Vote</a:t>
            </a:r>
            <a:r>
              <a:rPr lang="ko-KR" altLang="en-US" dirty="0"/>
              <a:t>를 하도록 해주면 끝</a:t>
            </a:r>
          </a:p>
        </p:txBody>
      </p:sp>
    </p:spTree>
    <p:extLst>
      <p:ext uri="{BB962C8B-B14F-4D97-AF65-F5344CB8AC3E}">
        <p14:creationId xmlns:p14="http://schemas.microsoft.com/office/powerpoint/2010/main" val="3349070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_watermelon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C274D0-302C-4C1A-B938-928DF1C8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65" y="3047947"/>
            <a:ext cx="4439270" cy="762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26425-7628-4676-8142-9AD3F3C5C471}"/>
              </a:ext>
            </a:extLst>
          </p:cNvPr>
          <p:cNvSpPr txBox="1"/>
          <p:nvPr/>
        </p:nvSpPr>
        <p:spPr>
          <a:xfrm>
            <a:off x="2958762" y="4437165"/>
            <a:ext cx="627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음악 추천 수가 약 </a:t>
            </a:r>
            <a:r>
              <a:rPr lang="en-US" altLang="ko-KR" dirty="0"/>
              <a:t>1200</a:t>
            </a:r>
            <a:r>
              <a:rPr lang="ko-KR" altLang="en-US" dirty="0"/>
              <a:t>번을 넘기면 플래그를 얻을 수 있다</a:t>
            </a:r>
          </a:p>
        </p:txBody>
      </p:sp>
    </p:spTree>
    <p:extLst>
      <p:ext uri="{BB962C8B-B14F-4D97-AF65-F5344CB8AC3E}">
        <p14:creationId xmlns:p14="http://schemas.microsoft.com/office/powerpoint/2010/main" val="34022001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BD4E06-2527-43B5-A8BE-1F162B88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92" y="2942560"/>
            <a:ext cx="5022015" cy="23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1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28827B9-A8B9-42DC-ADCE-5D36E2E3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050" y="2952683"/>
            <a:ext cx="3943900" cy="952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E6D0FC-542E-4A69-A3AC-3E66197CEFE3}"/>
              </a:ext>
            </a:extLst>
          </p:cNvPr>
          <p:cNvSpPr txBox="1"/>
          <p:nvPr/>
        </p:nvSpPr>
        <p:spPr>
          <a:xfrm>
            <a:off x="2303936" y="4267200"/>
            <a:ext cx="758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먼저 문제에 나온 주소로 들어가보자</a:t>
            </a:r>
            <a:r>
              <a:rPr lang="en-US" altLang="ko-KR" dirty="0"/>
              <a:t>. </a:t>
            </a:r>
            <a:r>
              <a:rPr lang="ko-KR" altLang="en-US" dirty="0"/>
              <a:t>로그인을 하라는 메시지가 나온다</a:t>
            </a:r>
          </a:p>
        </p:txBody>
      </p:sp>
    </p:spTree>
    <p:extLst>
      <p:ext uri="{BB962C8B-B14F-4D97-AF65-F5344CB8AC3E}">
        <p14:creationId xmlns:p14="http://schemas.microsoft.com/office/powerpoint/2010/main" val="6457717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C149970-6684-49B8-9D8B-4C45D170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55" y="2838367"/>
            <a:ext cx="3686689" cy="1181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DF62E-3EA4-40D2-86F8-EA19A0C7925B}"/>
              </a:ext>
            </a:extLst>
          </p:cNvPr>
          <p:cNvSpPr txBox="1"/>
          <p:nvPr/>
        </p:nvSpPr>
        <p:spPr>
          <a:xfrm>
            <a:off x="2468243" y="4286250"/>
            <a:ext cx="725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로그인 페이지는 이렇게 생겼고</a:t>
            </a:r>
            <a:r>
              <a:rPr lang="en-US" altLang="ko-KR" dirty="0"/>
              <a:t>, </a:t>
            </a:r>
            <a:r>
              <a:rPr lang="ko-KR" altLang="en-US" dirty="0"/>
              <a:t>가입 페이지도 특별히 </a:t>
            </a:r>
            <a:r>
              <a:rPr lang="ko-KR" altLang="en-US" dirty="0" err="1"/>
              <a:t>다른건</a:t>
            </a:r>
            <a:r>
              <a:rPr lang="ko-KR" altLang="en-US" dirty="0"/>
              <a:t> 없다</a:t>
            </a:r>
          </a:p>
        </p:txBody>
      </p:sp>
    </p:spTree>
    <p:extLst>
      <p:ext uri="{BB962C8B-B14F-4D97-AF65-F5344CB8AC3E}">
        <p14:creationId xmlns:p14="http://schemas.microsoft.com/office/powerpoint/2010/main" val="1131248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8629249-5D72-49A5-82EF-75C1CE222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049" y="2819315"/>
            <a:ext cx="4305901" cy="1219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ED52C-C50B-4A26-8756-0FE515CD16F0}"/>
              </a:ext>
            </a:extLst>
          </p:cNvPr>
          <p:cNvSpPr txBox="1"/>
          <p:nvPr/>
        </p:nvSpPr>
        <p:spPr>
          <a:xfrm>
            <a:off x="2378474" y="4297348"/>
            <a:ext cx="743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가입 후 로그인을 하면 이런 페이지가 나온다</a:t>
            </a:r>
            <a:r>
              <a:rPr lang="en-US" altLang="ko-KR" dirty="0"/>
              <a:t>. </a:t>
            </a:r>
            <a:r>
              <a:rPr lang="ko-KR" altLang="en-US" dirty="0"/>
              <a:t>플래그 받기를 눌러보자</a:t>
            </a:r>
          </a:p>
        </p:txBody>
      </p:sp>
    </p:spTree>
    <p:extLst>
      <p:ext uri="{BB962C8B-B14F-4D97-AF65-F5344CB8AC3E}">
        <p14:creationId xmlns:p14="http://schemas.microsoft.com/office/powerpoint/2010/main" val="3273498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889ECE4-849F-469E-8EB8-7E25D5AC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444" y="2671657"/>
            <a:ext cx="4563112" cy="151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B153A-F608-4016-A4B7-AE81EAD2471E}"/>
              </a:ext>
            </a:extLst>
          </p:cNvPr>
          <p:cNvSpPr txBox="1"/>
          <p:nvPr/>
        </p:nvSpPr>
        <p:spPr>
          <a:xfrm>
            <a:off x="1299687" y="4297348"/>
            <a:ext cx="959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플래그 페이지에 접속하면 </a:t>
            </a:r>
            <a:r>
              <a:rPr lang="en-US" altLang="ko-KR" dirty="0"/>
              <a:t>HTTP 403 Forbidden</a:t>
            </a:r>
            <a:r>
              <a:rPr lang="ko-KR" altLang="en-US" dirty="0"/>
              <a:t>이 나온다</a:t>
            </a:r>
            <a:r>
              <a:rPr lang="en-US" altLang="ko-KR" dirty="0"/>
              <a:t>. </a:t>
            </a:r>
            <a:r>
              <a:rPr lang="ko-KR" altLang="en-US" dirty="0"/>
              <a:t>즉 그냥 플래그를 받지는 못한다</a:t>
            </a:r>
          </a:p>
        </p:txBody>
      </p:sp>
    </p:spTree>
    <p:extLst>
      <p:ext uri="{BB962C8B-B14F-4D97-AF65-F5344CB8AC3E}">
        <p14:creationId xmlns:p14="http://schemas.microsoft.com/office/powerpoint/2010/main" val="3409260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A30B725-12D5-478F-A39C-BFC63640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652" y="1661866"/>
            <a:ext cx="7306695" cy="353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37178-9939-4837-BA0E-72CC46E8884D}"/>
              </a:ext>
            </a:extLst>
          </p:cNvPr>
          <p:cNvSpPr txBox="1"/>
          <p:nvPr/>
        </p:nvSpPr>
        <p:spPr>
          <a:xfrm>
            <a:off x="1566387" y="5316523"/>
            <a:ext cx="9563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문제 설명에 있었던 소스 코드를 다운로드해서 </a:t>
            </a:r>
            <a:r>
              <a:rPr lang="en-US" altLang="ko-KR" dirty="0"/>
              <a:t>JWT </a:t>
            </a:r>
            <a:r>
              <a:rPr lang="ko-KR" altLang="en-US" dirty="0"/>
              <a:t>부분을 살펴보면 이런 미들웨어가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즉 모든 </a:t>
            </a:r>
            <a:r>
              <a:rPr lang="en-US" altLang="ko-KR" dirty="0"/>
              <a:t>HTTP </a:t>
            </a:r>
            <a:r>
              <a:rPr lang="ko-KR" altLang="en-US" dirty="0"/>
              <a:t>처리를 할 때 </a:t>
            </a:r>
            <a:r>
              <a:rPr lang="en-US" altLang="ko-KR" dirty="0"/>
              <a:t>JWT </a:t>
            </a:r>
            <a:r>
              <a:rPr lang="ko-KR" altLang="en-US" dirty="0"/>
              <a:t>토큰을 검증하는 절차를 가지고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2973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A8ED4B-7086-4E2F-AB65-28512737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751" y="3209743"/>
            <a:ext cx="5052498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1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C0F6C96-7B63-4CA7-BCBD-A30C8CE5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54" y="1271286"/>
            <a:ext cx="4591691" cy="4315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7C241-9FF1-4ACF-994B-456F9D84AAD0}"/>
              </a:ext>
            </a:extLst>
          </p:cNvPr>
          <p:cNvSpPr txBox="1"/>
          <p:nvPr/>
        </p:nvSpPr>
        <p:spPr>
          <a:xfrm>
            <a:off x="1314113" y="5811823"/>
            <a:ext cx="1049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로그인 하는 부분을 살펴보니</a:t>
            </a:r>
            <a:r>
              <a:rPr lang="en-US" altLang="ko-KR" dirty="0"/>
              <a:t>, </a:t>
            </a:r>
            <a:r>
              <a:rPr lang="ko-KR" altLang="en-US" dirty="0"/>
              <a:t>로그인에 성공하면 </a:t>
            </a:r>
            <a:r>
              <a:rPr lang="en-US" altLang="ko-KR" dirty="0" err="1"/>
              <a:t>isAdmin</a:t>
            </a:r>
            <a:r>
              <a:rPr lang="ko-KR" altLang="en-US" dirty="0"/>
              <a:t>값이 </a:t>
            </a:r>
            <a:r>
              <a:rPr lang="en-US" altLang="ko-KR" dirty="0"/>
              <a:t>false</a:t>
            </a:r>
            <a:r>
              <a:rPr lang="ko-KR" altLang="en-US" dirty="0"/>
              <a:t>인 </a:t>
            </a:r>
            <a:r>
              <a:rPr lang="en-US" altLang="ko-KR" dirty="0"/>
              <a:t>JWT </a:t>
            </a:r>
            <a:r>
              <a:rPr lang="ko-KR" altLang="en-US" dirty="0"/>
              <a:t>토큰을 하나 발행해준다</a:t>
            </a:r>
            <a:endParaRPr lang="en-US" altLang="ko-KR" dirty="0"/>
          </a:p>
          <a:p>
            <a:r>
              <a:rPr lang="ko-KR" altLang="en-US" dirty="0"/>
              <a:t>이 토큰은 쿠키에 </a:t>
            </a:r>
            <a:r>
              <a:rPr lang="en-US" altLang="ko-KR" dirty="0" err="1"/>
              <a:t>token_b</a:t>
            </a:r>
            <a:r>
              <a:rPr lang="ko-KR" altLang="en-US" dirty="0"/>
              <a:t>라는 이름으로 저장된다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4549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6D7A754-23AE-4021-BF65-BC4F3AA6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444" y="2905052"/>
            <a:ext cx="4201111" cy="104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8B365-86C7-4C4D-B6F7-478DF44196D2}"/>
              </a:ext>
            </a:extLst>
          </p:cNvPr>
          <p:cNvSpPr txBox="1"/>
          <p:nvPr/>
        </p:nvSpPr>
        <p:spPr>
          <a:xfrm>
            <a:off x="1645101" y="4259248"/>
            <a:ext cx="890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마지막으로 앞서 보았던 플래그 받기를 하면 나오는 페이지는 이렇게 작성되어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즉 로그인한 사용자가 </a:t>
            </a:r>
            <a:r>
              <a:rPr lang="en-US" altLang="ko-KR" dirty="0" err="1"/>
              <a:t>isAdmin</a:t>
            </a:r>
            <a:r>
              <a:rPr lang="ko-KR" altLang="en-US" dirty="0"/>
              <a:t>이 </a:t>
            </a:r>
            <a:r>
              <a:rPr lang="en-US" altLang="ko-KR" dirty="0"/>
              <a:t>true</a:t>
            </a:r>
            <a:r>
              <a:rPr lang="ko-KR" altLang="en-US" dirty="0" err="1"/>
              <a:t>일때만</a:t>
            </a:r>
            <a:r>
              <a:rPr lang="ko-KR" altLang="en-US" dirty="0"/>
              <a:t> 플래그를 준다는 소리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 문제의 목적은 </a:t>
            </a:r>
            <a:r>
              <a:rPr lang="en-US" altLang="ko-KR" dirty="0" err="1"/>
              <a:t>isAdmin</a:t>
            </a:r>
            <a:r>
              <a:rPr lang="ko-KR" altLang="en-US" dirty="0"/>
              <a:t>을 </a:t>
            </a:r>
            <a:r>
              <a:rPr lang="en-US" altLang="ko-KR" dirty="0"/>
              <a:t>true</a:t>
            </a:r>
            <a:r>
              <a:rPr lang="ko-KR" altLang="en-US" dirty="0"/>
              <a:t>로 만드는 것이라는 것을 알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86714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6E8E0C9-D747-4F1B-9AC4-FA5B1248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40" y="2662130"/>
            <a:ext cx="2829320" cy="1533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97A6B-9770-4F96-BD42-DB029FBC90E7}"/>
              </a:ext>
            </a:extLst>
          </p:cNvPr>
          <p:cNvSpPr txBox="1"/>
          <p:nvPr/>
        </p:nvSpPr>
        <p:spPr>
          <a:xfrm>
            <a:off x="1645102" y="4592623"/>
            <a:ext cx="8935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JWT</a:t>
            </a:r>
            <a:r>
              <a:rPr lang="ko-KR" altLang="en-US" dirty="0"/>
              <a:t>를 만드는데 사용하는 </a:t>
            </a:r>
            <a:r>
              <a:rPr lang="en-US" altLang="ko-KR" dirty="0" err="1"/>
              <a:t>CONF.jwt</a:t>
            </a:r>
            <a:r>
              <a:rPr lang="ko-KR" altLang="en-US" dirty="0"/>
              <a:t>는 어떻게 되어있나 봤더니 </a:t>
            </a:r>
            <a:r>
              <a:rPr lang="en-US" altLang="ko-KR" dirty="0"/>
              <a:t>key </a:t>
            </a:r>
            <a:r>
              <a:rPr lang="ko-KR" altLang="en-US" dirty="0"/>
              <a:t>값을 숨겨놓았다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대신 숫자만 사용하며 </a:t>
            </a:r>
            <a:r>
              <a:rPr lang="en-US" altLang="ko-KR" dirty="0"/>
              <a:t>8</a:t>
            </a:r>
            <a:r>
              <a:rPr lang="ko-KR" altLang="en-US" dirty="0"/>
              <a:t>자리라는 힌트를 얻을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721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E7314EE-73A8-4639-93C5-C3F8A24F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89" y="1347465"/>
            <a:ext cx="7135221" cy="4620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EF2BB-68D5-4FBF-9531-8508A647F2A8}"/>
              </a:ext>
            </a:extLst>
          </p:cNvPr>
          <p:cNvSpPr txBox="1"/>
          <p:nvPr/>
        </p:nvSpPr>
        <p:spPr>
          <a:xfrm>
            <a:off x="4098529" y="5967735"/>
            <a:ext cx="399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잠깐 쿠키에 저장된 </a:t>
            </a:r>
            <a:r>
              <a:rPr lang="en-US" altLang="ko-KR" dirty="0"/>
              <a:t>JWT</a:t>
            </a:r>
            <a:r>
              <a:rPr lang="ko-KR" altLang="en-US" dirty="0"/>
              <a:t>을 살펴보자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52837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8E304A-9BAA-4F90-8D50-253B3B0B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28" y="1463330"/>
            <a:ext cx="8167544" cy="5029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70727-3187-4D0D-B903-76972B47D879}"/>
              </a:ext>
            </a:extLst>
          </p:cNvPr>
          <p:cNvSpPr txBox="1"/>
          <p:nvPr/>
        </p:nvSpPr>
        <p:spPr>
          <a:xfrm>
            <a:off x="1440729" y="4066020"/>
            <a:ext cx="46552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JWT</a:t>
            </a:r>
            <a:r>
              <a:rPr lang="ko-KR" altLang="en-US" dirty="0"/>
              <a:t>는 이렇게 </a:t>
            </a:r>
            <a:r>
              <a:rPr lang="en-US" altLang="ko-KR" dirty="0"/>
              <a:t>.</a:t>
            </a:r>
            <a:r>
              <a:rPr lang="ko-KR" altLang="en-US" dirty="0"/>
              <a:t>으로 구분되며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첫 부분은 </a:t>
            </a:r>
            <a:r>
              <a:rPr lang="en-US" altLang="ko-KR" dirty="0"/>
              <a:t>JWT </a:t>
            </a:r>
            <a:r>
              <a:rPr lang="ko-KR" altLang="en-US" dirty="0"/>
              <a:t>헤더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두번째는 세션 데이터</a:t>
            </a:r>
            <a:r>
              <a:rPr lang="en-US" altLang="ko-KR" dirty="0"/>
              <a:t>(Payload),</a:t>
            </a:r>
          </a:p>
          <a:p>
            <a:r>
              <a:rPr lang="ko-KR" altLang="en-US" dirty="0"/>
              <a:t>마지막은 검증을 위한 서명 값이 들어간다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63816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FF9A852-6C8C-4111-8EE5-354B95274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89" y="1347465"/>
            <a:ext cx="7135221" cy="462027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26DE308-2595-4DA3-95B8-F0D2231CC533}"/>
              </a:ext>
            </a:extLst>
          </p:cNvPr>
          <p:cNvSpPr/>
          <p:nvPr/>
        </p:nvSpPr>
        <p:spPr>
          <a:xfrm>
            <a:off x="6953250" y="3543300"/>
            <a:ext cx="2571750" cy="409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C4129-BA09-424F-A310-FD66A152BB10}"/>
              </a:ext>
            </a:extLst>
          </p:cNvPr>
          <p:cNvSpPr txBox="1"/>
          <p:nvPr/>
        </p:nvSpPr>
        <p:spPr>
          <a:xfrm>
            <a:off x="1072989" y="5783069"/>
            <a:ext cx="1004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JWT </a:t>
            </a:r>
            <a:r>
              <a:rPr lang="ko-KR" altLang="en-US" dirty="0"/>
              <a:t>서명 값은 </a:t>
            </a:r>
            <a:r>
              <a:rPr lang="en-US" altLang="ko-KR" dirty="0"/>
              <a:t>JWT</a:t>
            </a:r>
            <a:r>
              <a:rPr lang="ko-KR" altLang="en-US" dirty="0"/>
              <a:t>를 만드는데 사용한 </a:t>
            </a:r>
            <a:r>
              <a:rPr lang="en-US" altLang="ko-KR" dirty="0"/>
              <a:t>Key</a:t>
            </a:r>
            <a:r>
              <a:rPr lang="ko-KR" altLang="en-US" dirty="0"/>
              <a:t>와 </a:t>
            </a:r>
            <a:r>
              <a:rPr lang="en-US" altLang="ko-KR" dirty="0"/>
              <a:t>Header,</a:t>
            </a:r>
            <a:r>
              <a:rPr lang="ko-KR" altLang="en-US" dirty="0"/>
              <a:t> </a:t>
            </a:r>
            <a:r>
              <a:rPr lang="en-US" altLang="ko-KR" dirty="0"/>
              <a:t>Payload</a:t>
            </a:r>
            <a:r>
              <a:rPr lang="ko-KR" altLang="en-US" dirty="0"/>
              <a:t>의 데이터가 같다면 항상 똑같다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우리는 </a:t>
            </a:r>
            <a:r>
              <a:rPr lang="en-US" altLang="ko-KR" dirty="0"/>
              <a:t>Header</a:t>
            </a:r>
            <a:r>
              <a:rPr lang="ko-KR" altLang="en-US" dirty="0"/>
              <a:t>와 </a:t>
            </a:r>
            <a:r>
              <a:rPr lang="en-US" altLang="ko-KR" dirty="0"/>
              <a:t>Payload, </a:t>
            </a:r>
            <a:r>
              <a:rPr lang="ko-KR" altLang="en-US" dirty="0"/>
              <a:t>서명 값을 알고 있으니 </a:t>
            </a:r>
            <a:r>
              <a:rPr lang="en-US" altLang="ko-KR" dirty="0"/>
              <a:t>Key</a:t>
            </a:r>
            <a:r>
              <a:rPr lang="ko-KR" altLang="en-US" dirty="0"/>
              <a:t>만 찾아내면 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3138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7248F6-62C2-4043-B25F-A28C0CD9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05" y="2884580"/>
            <a:ext cx="2724530" cy="13908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D78E6C5-8F86-4849-86ED-968622E8E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60" y="1280812"/>
            <a:ext cx="5944430" cy="4296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92278-8A9A-4A7A-855E-C8441282368E}"/>
              </a:ext>
            </a:extLst>
          </p:cNvPr>
          <p:cNvSpPr txBox="1"/>
          <p:nvPr/>
        </p:nvSpPr>
        <p:spPr>
          <a:xfrm>
            <a:off x="559965" y="5868794"/>
            <a:ext cx="1107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Key</a:t>
            </a:r>
            <a:r>
              <a:rPr lang="ko-KR" altLang="en-US" dirty="0"/>
              <a:t>를 </a:t>
            </a:r>
            <a:r>
              <a:rPr lang="ko-KR" altLang="en-US" dirty="0" err="1"/>
              <a:t>브루트포싱하여</a:t>
            </a:r>
            <a:r>
              <a:rPr lang="ko-KR" altLang="en-US" dirty="0"/>
              <a:t> 찾아내는 코드를 작성했다</a:t>
            </a:r>
            <a:r>
              <a:rPr lang="en-US" altLang="ko-KR" dirty="0"/>
              <a:t>. 00000000~99999999</a:t>
            </a:r>
            <a:r>
              <a:rPr lang="ko-KR" altLang="en-US" dirty="0"/>
              <a:t>까지 모든 </a:t>
            </a:r>
            <a:r>
              <a:rPr lang="en-US" altLang="ko-KR" dirty="0"/>
              <a:t>Key </a:t>
            </a:r>
            <a:r>
              <a:rPr lang="ko-KR" altLang="en-US" dirty="0"/>
              <a:t>값을 대상으로</a:t>
            </a:r>
            <a:endParaRPr lang="en-US" altLang="ko-KR" dirty="0"/>
          </a:p>
          <a:p>
            <a:r>
              <a:rPr lang="en-US" altLang="ko-KR" dirty="0"/>
              <a:t>JWT</a:t>
            </a:r>
            <a:r>
              <a:rPr lang="ko-KR" altLang="en-US" dirty="0"/>
              <a:t> 토큰을 만들어보고</a:t>
            </a:r>
            <a:r>
              <a:rPr lang="en-US" altLang="ko-KR" dirty="0"/>
              <a:t>, </a:t>
            </a:r>
            <a:r>
              <a:rPr lang="ko-KR" altLang="en-US" dirty="0"/>
              <a:t>서명 값이 우리가 이전에 발급받은 </a:t>
            </a:r>
            <a:r>
              <a:rPr lang="en-US" altLang="ko-KR" dirty="0"/>
              <a:t>JWT </a:t>
            </a:r>
            <a:r>
              <a:rPr lang="ko-KR" altLang="en-US" dirty="0"/>
              <a:t>서명 값과 일치한다면 </a:t>
            </a:r>
            <a:r>
              <a:rPr lang="en-US" altLang="ko-KR" dirty="0"/>
              <a:t>Key</a:t>
            </a:r>
            <a:r>
              <a:rPr lang="ko-KR" altLang="en-US" dirty="0"/>
              <a:t>를 </a:t>
            </a:r>
            <a:r>
              <a:rPr lang="ko-KR" altLang="en-US" dirty="0" err="1"/>
              <a:t>찾은것이다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6635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E72A4E-CDF6-4F00-B7A8-700561588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824" y="1914452"/>
            <a:ext cx="2478351" cy="302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EC399-FA95-4CC4-94DC-D76F0807A510}"/>
              </a:ext>
            </a:extLst>
          </p:cNvPr>
          <p:cNvSpPr txBox="1"/>
          <p:nvPr/>
        </p:nvSpPr>
        <p:spPr>
          <a:xfrm>
            <a:off x="3026120" y="5125844"/>
            <a:ext cx="6139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스크립트 돌려놓고 </a:t>
            </a:r>
            <a:r>
              <a:rPr lang="ko-KR" altLang="en-US" dirty="0" err="1"/>
              <a:t>히오스를</a:t>
            </a:r>
            <a:r>
              <a:rPr lang="ko-KR" altLang="en-US" dirty="0"/>
              <a:t> 하고 있으면 정답이 나온다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Key</a:t>
            </a:r>
            <a:r>
              <a:rPr lang="ko-KR" altLang="en-US" dirty="0"/>
              <a:t>값은 </a:t>
            </a:r>
            <a:r>
              <a:rPr lang="en-US" altLang="ko-KR" dirty="0"/>
              <a:t>40906795</a:t>
            </a:r>
            <a:r>
              <a:rPr lang="ko-KR" altLang="en-US" dirty="0"/>
              <a:t>이다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이제 </a:t>
            </a:r>
            <a:r>
              <a:rPr lang="en-US" altLang="ko-KR" dirty="0" err="1"/>
              <a:t>isAdmin</a:t>
            </a:r>
            <a:r>
              <a:rPr lang="ko-KR" altLang="en-US" dirty="0"/>
              <a:t>을 </a:t>
            </a:r>
            <a:r>
              <a:rPr lang="en-US" altLang="ko-KR" dirty="0"/>
              <a:t>true</a:t>
            </a:r>
            <a:r>
              <a:rPr lang="ko-KR" altLang="en-US" dirty="0"/>
              <a:t>로 바꿔서 새로운 </a:t>
            </a:r>
            <a:r>
              <a:rPr lang="en-US" altLang="ko-KR" dirty="0"/>
              <a:t>JWT </a:t>
            </a:r>
            <a:r>
              <a:rPr lang="ko-KR" altLang="en-US" dirty="0"/>
              <a:t>토큰을 만들자</a:t>
            </a:r>
          </a:p>
        </p:txBody>
      </p:sp>
    </p:spTree>
    <p:extLst>
      <p:ext uri="{BB962C8B-B14F-4D97-AF65-F5344CB8AC3E}">
        <p14:creationId xmlns:p14="http://schemas.microsoft.com/office/powerpoint/2010/main" val="18224180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1C5D067-CE1D-4C5D-9C52-FF2133925577}"/>
              </a:ext>
            </a:extLst>
          </p:cNvPr>
          <p:cNvGrpSpPr/>
          <p:nvPr/>
        </p:nvGrpSpPr>
        <p:grpSpPr>
          <a:xfrm>
            <a:off x="1056571" y="3162262"/>
            <a:ext cx="10078857" cy="533475"/>
            <a:chOff x="1056571" y="3162262"/>
            <a:chExt cx="10078857" cy="53347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B5085A6-972A-4B6F-9EC7-ACD76A6D4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71" y="3162263"/>
              <a:ext cx="10078857" cy="533474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30E3ED4-C132-4534-93E7-DDA5C0D95227}"/>
                </a:ext>
              </a:extLst>
            </p:cNvPr>
            <p:cNvSpPr/>
            <p:nvPr/>
          </p:nvSpPr>
          <p:spPr>
            <a:xfrm>
              <a:off x="1969294" y="3162262"/>
              <a:ext cx="428625" cy="190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82125A-971E-482D-BAA6-0EE3B8C802C7}"/>
              </a:ext>
            </a:extLst>
          </p:cNvPr>
          <p:cNvSpPr txBox="1"/>
          <p:nvPr/>
        </p:nvSpPr>
        <p:spPr>
          <a:xfrm>
            <a:off x="5129260" y="4018498"/>
            <a:ext cx="193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새로운 </a:t>
            </a:r>
            <a:r>
              <a:rPr lang="en-US" altLang="ko-KR" dirty="0"/>
              <a:t>JWT </a:t>
            </a:r>
            <a:r>
              <a:rPr lang="ko-KR" altLang="en-US" dirty="0"/>
              <a:t>토큰</a:t>
            </a:r>
          </a:p>
        </p:txBody>
      </p:sp>
    </p:spTree>
    <p:extLst>
      <p:ext uri="{BB962C8B-B14F-4D97-AF65-F5344CB8AC3E}">
        <p14:creationId xmlns:p14="http://schemas.microsoft.com/office/powerpoint/2010/main" val="1111521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FED6E46-2EC8-449B-85D9-5AE5ACB9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550" y="1161733"/>
            <a:ext cx="3400900" cy="453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27B64-5683-4F7B-962D-F39469ABCC64}"/>
              </a:ext>
            </a:extLst>
          </p:cNvPr>
          <p:cNvSpPr txBox="1"/>
          <p:nvPr/>
        </p:nvSpPr>
        <p:spPr>
          <a:xfrm>
            <a:off x="2288707" y="5696266"/>
            <a:ext cx="761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쿠키를 수정할 수 있는 확장 프로그램을 사용해서 토큰을 </a:t>
            </a:r>
            <a:r>
              <a:rPr lang="ko-KR" altLang="en-US" dirty="0" err="1"/>
              <a:t>바꿔치기</a:t>
            </a:r>
            <a:r>
              <a:rPr lang="ko-KR" altLang="en-US" dirty="0"/>
              <a:t> 하자</a:t>
            </a:r>
          </a:p>
        </p:txBody>
      </p:sp>
    </p:spTree>
    <p:extLst>
      <p:ext uri="{BB962C8B-B14F-4D97-AF65-F5344CB8AC3E}">
        <p14:creationId xmlns:p14="http://schemas.microsoft.com/office/powerpoint/2010/main" val="193987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380A240-3B36-4CE6-97E0-315DD9AA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549394"/>
            <a:ext cx="86487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15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0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Web</a:t>
            </a:r>
            <a:r>
              <a:rPr lang="en-US" altLang="ko-KR" sz="2800" dirty="0" err="1"/>
              <a:t>_JWT</a:t>
            </a:r>
            <a:endParaRPr lang="ko-KR" altLang="en-US" sz="2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A5F7D11-CCF3-4C59-B047-10F60C2A7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471" y="2762157"/>
            <a:ext cx="4001058" cy="1333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63D33-3BA5-419C-885B-E41DA4B9C968}"/>
              </a:ext>
            </a:extLst>
          </p:cNvPr>
          <p:cNvSpPr txBox="1"/>
          <p:nvPr/>
        </p:nvSpPr>
        <p:spPr>
          <a:xfrm>
            <a:off x="3301004" y="4370836"/>
            <a:ext cx="55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이제 홈페이지에서 플래그 받기 버튼을 누르면 성공</a:t>
            </a:r>
            <a:r>
              <a:rPr lang="en-US" altLang="ko-KR" dirty="0"/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1601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6A7E948-263A-4BB0-8D67-78DED2AD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320" y="3429000"/>
            <a:ext cx="507536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89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dirty="0" err="1">
                <a:ea typeface="맑은 고딕"/>
              </a:rPr>
              <a:t>문제를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다운받으면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파일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두개가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있다</a:t>
            </a:r>
            <a:r>
              <a:rPr lang="en-US" altLang="ko-KR" dirty="0">
                <a:ea typeface="맑은 고딕"/>
              </a:rPr>
              <a:t>.</a:t>
            </a:r>
          </a:p>
          <a:p>
            <a:endParaRPr lang="en-US" altLang="ko-KR" dirty="0">
              <a:ea typeface="맑은 고딕"/>
            </a:endParaRPr>
          </a:p>
          <a:p>
            <a:r>
              <a:rPr lang="en-US" altLang="ko-KR" dirty="0">
                <a:ea typeface="맑은 고딕"/>
              </a:rPr>
              <a:t>Output</a:t>
            </a:r>
          </a:p>
          <a:p>
            <a:r>
              <a:rPr lang="en-US" altLang="ko-KR" dirty="0" err="1">
                <a:ea typeface="맑은 고딕"/>
              </a:rPr>
              <a:t>암호의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공개키와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암호문이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저장되어있는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파일</a:t>
            </a:r>
            <a:endParaRPr lang="en-US" altLang="ko-KR" dirty="0">
              <a:ea typeface="맑은 고딕"/>
            </a:endParaRPr>
          </a:p>
          <a:p>
            <a:endParaRPr lang="en-US" altLang="ko-KR" dirty="0">
              <a:latin typeface="맑은 고딕"/>
              <a:ea typeface="맑은 고딕"/>
            </a:endParaRPr>
          </a:p>
          <a:p>
            <a:r>
              <a:rPr lang="en-US" altLang="ko-KR" dirty="0" err="1">
                <a:latin typeface="맑은 고딕"/>
                <a:ea typeface="맑은 고딕"/>
                <a:cs typeface="+mn-lt"/>
              </a:rPr>
              <a:t>암호는</a:t>
            </a:r>
            <a:r>
              <a:rPr lang="en-US" altLang="ko-KR" dirty="0">
                <a:latin typeface="맑은 고딕"/>
                <a:ea typeface="맑은 고딕"/>
                <a:cs typeface="+mn-lt"/>
              </a:rPr>
              <a:t> </a:t>
            </a:r>
          </a:p>
          <a:p>
            <a:r>
              <a:rPr lang="en-US" dirty="0">
                <a:ea typeface="+mn-lt"/>
                <a:cs typeface="+mn-lt"/>
              </a:rPr>
              <a:t>1304d3988965eceeb40dd91a7c97c0e04851d0a362d6b8b671ef8471568cf685df8f09ed8d55ca9a3383f846ac74fc4b7d468387154f4f6dc7</a:t>
            </a:r>
            <a:endParaRPr lang="en-US" dirty="0"/>
          </a:p>
          <a:p>
            <a:endParaRPr lang="en-US" dirty="0">
              <a:ea typeface="맑은 고딕"/>
            </a:endParaRPr>
          </a:p>
          <a:p>
            <a:r>
              <a:rPr lang="en-US" dirty="0" err="1">
                <a:ea typeface="맑은 고딕"/>
              </a:rPr>
              <a:t>이고</a:t>
            </a:r>
            <a:r>
              <a:rPr lang="en-US" dirty="0">
                <a:ea typeface="맑은 고딕"/>
              </a:rPr>
              <a:t> </a:t>
            </a:r>
            <a:r>
              <a:rPr lang="ko-KR" altLang="en-US" dirty="0">
                <a:ea typeface="맑은 고딕"/>
              </a:rPr>
              <a:t>공개키는</a:t>
            </a:r>
            <a:r>
              <a:rPr lang="en-US" altLang="ko-KR" dirty="0">
                <a:ea typeface="맑은 고딕"/>
              </a:rPr>
              <a:t> </a:t>
            </a:r>
            <a:r>
              <a:rPr lang="ko-KR" altLang="en-US" dirty="0" err="1">
                <a:ea typeface="맑은 고딕"/>
              </a:rPr>
              <a:t>개많다</a:t>
            </a:r>
            <a:r>
              <a:rPr lang="en-US" altLang="ko-KR" dirty="0">
                <a:ea typeface="맑은 고딕"/>
              </a:rPr>
              <a:t>.</a:t>
            </a:r>
            <a:endParaRPr lang="ko-KR" altLang="en-US" dirty="0">
              <a:ea typeface="맑은 고딕"/>
            </a:endParaRPr>
          </a:p>
          <a:p>
            <a:endParaRPr lang="en-US" altLang="ko-KR" dirty="0">
              <a:ea typeface="맑은 고딕"/>
            </a:endParaRPr>
          </a:p>
          <a:p>
            <a:r>
              <a:rPr lang="en-US" altLang="ko-KR" dirty="0">
                <a:ea typeface="맑은 고딕"/>
              </a:rPr>
              <a:t>Prob</a:t>
            </a:r>
          </a:p>
          <a:p>
            <a:r>
              <a:rPr lang="en-US" altLang="ko-KR" dirty="0" err="1">
                <a:ea typeface="맑은 고딕"/>
              </a:rPr>
              <a:t>암호화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방법에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대한</a:t>
            </a:r>
            <a:r>
              <a:rPr lang="en-US" altLang="ko-KR" dirty="0">
                <a:ea typeface="맑은 고딕"/>
              </a:rPr>
              <a:t> python </a:t>
            </a:r>
            <a:r>
              <a:rPr lang="en-US" altLang="ko-KR" dirty="0" err="1">
                <a:ea typeface="맑은 고딕"/>
              </a:rPr>
              <a:t>코드가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담겨있는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파일</a:t>
            </a:r>
            <a:endParaRPr lang="en-US" altLang="ko-KR" dirty="0">
              <a:ea typeface="맑은 고딕"/>
            </a:endParaRPr>
          </a:p>
          <a:p>
            <a:endParaRPr lang="en-US" altLang="ko-KR" dirty="0">
              <a:ea typeface="맑은 고딕"/>
            </a:endParaRPr>
          </a:p>
          <a:p>
            <a:r>
              <a:rPr lang="en-US" altLang="ko-KR" dirty="0" err="1">
                <a:ea typeface="맑은 고딕"/>
              </a:rPr>
              <a:t>놀랍게도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복호화하는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함수도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있어서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갖다</a:t>
            </a:r>
            <a:r>
              <a:rPr lang="en-US" altLang="ko-KR" dirty="0">
                <a:ea typeface="맑은 고딕"/>
              </a:rPr>
              <a:t> </a:t>
            </a:r>
            <a:r>
              <a:rPr lang="en-US" altLang="ko-KR" dirty="0" err="1">
                <a:ea typeface="맑은 고딕"/>
              </a:rPr>
              <a:t>쓰면된다</a:t>
            </a:r>
            <a:r>
              <a:rPr lang="en-US" altLang="ko-KR" dirty="0">
                <a:ea typeface="맑은 고딕"/>
              </a:rPr>
              <a:t>.</a:t>
            </a:r>
          </a:p>
        </p:txBody>
      </p:sp>
      <p:pic>
        <p:nvPicPr>
          <p:cNvPr id="5" name="그림 5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id="{81D0273F-95D6-4923-9E51-20B9C37B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9" t="12698" r="18977" b="64072"/>
          <a:stretch/>
        </p:blipFill>
        <p:spPr>
          <a:xfrm>
            <a:off x="7200321" y="1710913"/>
            <a:ext cx="4038317" cy="12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46782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2800" dirty="0" err="1">
                <a:ea typeface="+mn-lt"/>
                <a:cs typeface="+mn-lt"/>
              </a:rPr>
              <a:t>Decrypt함수</a:t>
            </a:r>
            <a:endParaRPr lang="ko-KR" altLang="en-US" sz="2800" dirty="0">
              <a:ea typeface="+mn-lt"/>
              <a:cs typeface="+mn-lt"/>
            </a:endParaRPr>
          </a:p>
          <a:p>
            <a:endParaRPr lang="ko-KR" dirty="0">
              <a:ea typeface="+mn-lt"/>
              <a:cs typeface="+mn-lt"/>
            </a:endParaRPr>
          </a:p>
          <a:p>
            <a:r>
              <a:rPr lang="ko-KR" dirty="0" err="1">
                <a:ea typeface="+mn-lt"/>
                <a:cs typeface="+mn-lt"/>
              </a:rPr>
              <a:t>def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decrypt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self</a:t>
            </a:r>
            <a:r>
              <a:rPr lang="en-US" altLang="ko-KR" dirty="0">
                <a:ea typeface="+mn-lt"/>
                <a:cs typeface="+mn-lt"/>
              </a:rPr>
              <a:t>,enc</a:t>
            </a:r>
            <a:r>
              <a:rPr lang="ko-KR" dirty="0">
                <a:ea typeface="+mn-lt"/>
                <a:cs typeface="+mn-lt"/>
              </a:rPr>
              <a:t>):</a:t>
            </a:r>
          </a:p>
          <a:p>
            <a:r>
              <a:rPr lang="ko-KR" dirty="0">
                <a:ea typeface="+mn-lt"/>
                <a:cs typeface="+mn-lt"/>
              </a:rPr>
              <a:t> </a:t>
            </a:r>
            <a:r>
              <a:rPr lang="ko-KR" altLang="en-US" dirty="0">
                <a:ea typeface="+mn-lt"/>
                <a:cs typeface="+mn-lt"/>
              </a:rPr>
              <a:t>       </a:t>
            </a:r>
            <a:r>
              <a:rPr lang="en-US" altLang="ko-KR" dirty="0">
                <a:ea typeface="+mn-lt"/>
                <a:cs typeface="+mn-lt"/>
              </a:rPr>
              <a:t>enc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en-US" altLang="ko-KR" dirty="0">
                <a:ea typeface="+mn-lt"/>
                <a:cs typeface="+mn-lt"/>
              </a:rPr>
              <a:t>int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en-US" altLang="ko-KR" dirty="0">
                <a:ea typeface="+mn-lt"/>
                <a:cs typeface="+mn-lt"/>
              </a:rPr>
              <a:t>enc,16)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 </a:t>
            </a:r>
            <a:r>
              <a:rPr lang="ko-KR" altLang="en-US" dirty="0">
                <a:ea typeface="+mn-lt"/>
                <a:cs typeface="+mn-lt"/>
              </a:rPr>
              <a:t>    </a:t>
            </a:r>
            <a:r>
              <a:rPr lang="en-US" altLang="ko-KR" dirty="0">
                <a:ea typeface="+mn-lt"/>
                <a:cs typeface="+mn-lt"/>
              </a:rPr>
              <a:t>inv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int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en-US" altLang="ko-KR" dirty="0" err="1">
                <a:ea typeface="+mn-lt"/>
                <a:cs typeface="+mn-lt"/>
              </a:rPr>
              <a:t>gmpy</a:t>
            </a:r>
            <a:r>
              <a:rPr lang="ko-KR" dirty="0">
                <a:ea typeface="+mn-lt"/>
                <a:cs typeface="+mn-lt"/>
              </a:rPr>
              <a:t>.</a:t>
            </a:r>
            <a:r>
              <a:rPr lang="en-US" altLang="ko-KR" dirty="0">
                <a:ea typeface="+mn-lt"/>
                <a:cs typeface="+mn-lt"/>
              </a:rPr>
              <a:t>invert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solidFill>
                  <a:srgbClr val="FF0000"/>
                </a:solidFill>
                <a:ea typeface="+mn-lt"/>
                <a:cs typeface="+mn-lt"/>
              </a:rPr>
              <a:t>self</a:t>
            </a:r>
            <a:r>
              <a:rPr lang="ko-KR" dirty="0">
                <a:solidFill>
                  <a:srgbClr val="FF0000"/>
                </a:solidFill>
                <a:ea typeface="+mn-lt"/>
                <a:cs typeface="+mn-lt"/>
              </a:rPr>
              <a:t>.</a:t>
            </a:r>
            <a:r>
              <a:rPr lang="en-US" altLang="ko-KR" dirty="0" err="1">
                <a:solidFill>
                  <a:srgbClr val="FF0000"/>
                </a:solidFill>
                <a:ea typeface="+mn-lt"/>
                <a:cs typeface="+mn-lt"/>
              </a:rPr>
              <a:t>mul</a:t>
            </a:r>
            <a:r>
              <a:rPr lang="en-US" altLang="ko-KR" dirty="0">
                <a:solidFill>
                  <a:srgbClr val="FF0000"/>
                </a:solidFill>
                <a:ea typeface="+mn-lt"/>
                <a:cs typeface="+mn-lt"/>
              </a:rPr>
              <a:t>,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ko-KR" dirty="0" err="1">
                <a:solidFill>
                  <a:srgbClr val="FF0000"/>
                </a:solidFill>
                <a:ea typeface="+mn-lt"/>
                <a:cs typeface="+mn-lt"/>
              </a:rPr>
              <a:t>self</a:t>
            </a:r>
            <a:r>
              <a:rPr lang="ko-KR" dirty="0">
                <a:solidFill>
                  <a:srgbClr val="FF0000"/>
                </a:solidFill>
                <a:ea typeface="+mn-lt"/>
                <a:cs typeface="+mn-lt"/>
              </a:rPr>
              <a:t>.</a:t>
            </a:r>
            <a:r>
              <a:rPr lang="en-US" altLang="ko-KR" dirty="0">
                <a:solidFill>
                  <a:srgbClr val="FF0000"/>
                </a:solidFill>
                <a:ea typeface="+mn-lt"/>
                <a:cs typeface="+mn-lt"/>
              </a:rPr>
              <a:t>mod</a:t>
            </a:r>
            <a:r>
              <a:rPr lang="ko-KR" dirty="0">
                <a:ea typeface="+mn-lt"/>
                <a:cs typeface="+mn-lt"/>
              </a:rPr>
              <a:t>))</a:t>
            </a:r>
          </a:p>
          <a:p>
            <a:r>
              <a:rPr lang="ko-KR" altLang="en-US" dirty="0">
                <a:ea typeface="+mn-lt"/>
                <a:cs typeface="+mn-lt"/>
              </a:rPr>
              <a:t>        </a:t>
            </a:r>
            <a:r>
              <a:rPr lang="en-US" altLang="ko-KR" dirty="0">
                <a:ea typeface="+mn-lt"/>
                <a:cs typeface="+mn-lt"/>
              </a:rPr>
              <a:t>m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inv</a:t>
            </a:r>
            <a:r>
              <a:rPr lang="ko-KR" altLang="en-US" dirty="0">
                <a:ea typeface="+mn-lt"/>
                <a:cs typeface="+mn-lt"/>
              </a:rPr>
              <a:t> * </a:t>
            </a:r>
            <a:r>
              <a:rPr lang="en-US" altLang="ko-KR" dirty="0">
                <a:ea typeface="+mn-lt"/>
                <a:cs typeface="+mn-lt"/>
              </a:rPr>
              <a:t>enc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%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solidFill>
                  <a:srgbClr val="FF0000"/>
                </a:solidFill>
                <a:ea typeface="+mn-lt"/>
                <a:cs typeface="+mn-lt"/>
              </a:rPr>
              <a:t>self.mod</a:t>
            </a:r>
            <a:endParaRPr lang="ko-KR" dirty="0">
              <a:solidFill>
                <a:srgbClr val="FF0000"/>
              </a:solidFill>
            </a:endParaRPr>
          </a:p>
          <a:p>
            <a:r>
              <a:rPr lang="ko-KR" dirty="0">
                <a:ea typeface="+mn-lt"/>
                <a:cs typeface="+mn-lt"/>
              </a:rPr>
              <a:t>   </a:t>
            </a:r>
            <a:r>
              <a:rPr lang="ko-KR" altLang="en-US" dirty="0">
                <a:ea typeface="+mn-lt"/>
                <a:cs typeface="+mn-lt"/>
              </a:rPr>
              <a:t>    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en-US" altLang="ko-KR" dirty="0">
                <a:ea typeface="+mn-lt"/>
                <a:cs typeface="+mn-lt"/>
              </a:rPr>
              <a:t>''</a:t>
            </a:r>
            <a:endParaRPr lang="ko-KR" altLang="en-US" dirty="0"/>
          </a:p>
          <a:p>
            <a:r>
              <a:rPr lang="ko-KR" altLang="en-US" dirty="0">
                <a:ea typeface="+mn-lt"/>
                <a:cs typeface="+mn-lt"/>
              </a:rPr>
              <a:t>        </a:t>
            </a:r>
            <a:r>
              <a:rPr lang="en-US" altLang="ko-KR" dirty="0">
                <a:ea typeface="+mn-lt"/>
                <a:cs typeface="+mn-lt"/>
              </a:rPr>
              <a:t>for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 err="1">
                <a:ea typeface="+mn-lt"/>
                <a:cs typeface="+mn-lt"/>
              </a:rPr>
              <a:t>i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in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reversed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solidFill>
                  <a:srgbClr val="FF0000"/>
                </a:solidFill>
                <a:ea typeface="+mn-lt"/>
                <a:cs typeface="+mn-lt"/>
              </a:rPr>
              <a:t>self.pocket</a:t>
            </a:r>
            <a:r>
              <a:rPr lang="en-US" altLang="ko-KR" dirty="0">
                <a:ea typeface="+mn-lt"/>
                <a:cs typeface="+mn-lt"/>
              </a:rPr>
              <a:t>):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</a:t>
            </a:r>
            <a:r>
              <a:rPr lang="ko-KR" altLang="en-US" dirty="0">
                <a:ea typeface="+mn-lt"/>
                <a:cs typeface="+mn-lt"/>
              </a:rPr>
              <a:t>         </a:t>
            </a:r>
            <a:r>
              <a:rPr lang="en-US" altLang="ko-KR" dirty="0">
                <a:ea typeface="+mn-lt"/>
                <a:cs typeface="+mn-lt"/>
              </a:rPr>
              <a:t>if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m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&gt;=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i:</a:t>
            </a:r>
            <a:endParaRPr lang="ko-KR" dirty="0"/>
          </a:p>
          <a:p>
            <a:r>
              <a:rPr lang="ko-KR" altLang="en-US" dirty="0">
                <a:ea typeface="+mn-lt"/>
                <a:cs typeface="+mn-lt"/>
              </a:rPr>
              <a:t>                </a:t>
            </a:r>
            <a:r>
              <a:rPr lang="en-US" altLang="ko-KR" dirty="0">
                <a:ea typeface="+mn-lt"/>
                <a:cs typeface="+mn-lt"/>
              </a:rPr>
              <a:t>m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-=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 err="1">
                <a:ea typeface="+mn-lt"/>
                <a:cs typeface="+mn-lt"/>
              </a:rPr>
              <a:t>i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</a:t>
            </a:r>
            <a:r>
              <a:rPr lang="ko-KR" altLang="en-US" dirty="0">
                <a:ea typeface="+mn-lt"/>
                <a:cs typeface="+mn-lt"/>
              </a:rPr>
              <a:t>             </a:t>
            </a:r>
            <a:r>
              <a:rPr lang="en-US" altLang="ko-KR" dirty="0">
                <a:ea typeface="+mn-lt"/>
                <a:cs typeface="+mn-lt"/>
              </a:rPr>
              <a:t>s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+=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'1'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</a:t>
            </a:r>
            <a:r>
              <a:rPr lang="ko-KR" altLang="en-US" dirty="0">
                <a:ea typeface="+mn-lt"/>
                <a:cs typeface="+mn-lt"/>
              </a:rPr>
              <a:t>         </a:t>
            </a:r>
            <a:r>
              <a:rPr lang="en-US" altLang="ko-KR" dirty="0">
                <a:ea typeface="+mn-lt"/>
                <a:cs typeface="+mn-lt"/>
              </a:rPr>
              <a:t>else</a:t>
            </a:r>
            <a:r>
              <a:rPr lang="ko-KR" dirty="0">
                <a:ea typeface="+mn-lt"/>
                <a:cs typeface="+mn-lt"/>
              </a:rPr>
              <a:t>:</a:t>
            </a:r>
          </a:p>
          <a:p>
            <a:r>
              <a:rPr lang="ko-KR" dirty="0">
                <a:ea typeface="+mn-lt"/>
                <a:cs typeface="+mn-lt"/>
              </a:rPr>
              <a:t>       </a:t>
            </a:r>
            <a:r>
              <a:rPr lang="ko-KR" altLang="en-US" dirty="0">
                <a:ea typeface="+mn-lt"/>
                <a:cs typeface="+mn-lt"/>
              </a:rPr>
              <a:t>         </a:t>
            </a:r>
            <a:r>
              <a:rPr lang="en-US" altLang="ko-KR" dirty="0">
                <a:ea typeface="+mn-lt"/>
                <a:cs typeface="+mn-lt"/>
              </a:rPr>
              <a:t>s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+=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'0'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</a:t>
            </a:r>
            <a:r>
              <a:rPr lang="ko-KR" altLang="en-US" dirty="0">
                <a:ea typeface="+mn-lt"/>
                <a:cs typeface="+mn-lt"/>
              </a:rPr>
              <a:t>     </a:t>
            </a:r>
            <a:r>
              <a:rPr lang="en-US" altLang="ko-KR" dirty="0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en-US" altLang="ko-KR" dirty="0" err="1">
                <a:ea typeface="+mn-lt"/>
                <a:cs typeface="+mn-lt"/>
              </a:rPr>
              <a:t>binascii.unhexlify</a:t>
            </a:r>
            <a:r>
              <a:rPr lang="en-US" altLang="ko-KR" dirty="0">
                <a:ea typeface="+mn-lt"/>
                <a:cs typeface="+mn-lt"/>
              </a:rPr>
              <a:t>(hex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en-US" altLang="ko-KR" dirty="0">
                <a:ea typeface="+mn-lt"/>
                <a:cs typeface="+mn-lt"/>
              </a:rPr>
              <a:t>int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en-US" altLang="ko-KR" dirty="0">
                <a:ea typeface="+mn-lt"/>
                <a:cs typeface="+mn-lt"/>
              </a:rPr>
              <a:t>s[::-1],2))[2:])</a:t>
            </a:r>
            <a:endParaRPr lang="ko-KR" dirty="0"/>
          </a:p>
          <a:p>
            <a:r>
              <a:rPr lang="ko-KR" altLang="en-US" dirty="0">
                <a:ea typeface="+mn-lt"/>
                <a:cs typeface="+mn-lt"/>
              </a:rPr>
              <a:t>        </a:t>
            </a:r>
            <a:r>
              <a:rPr lang="en-US" altLang="ko-KR" dirty="0">
                <a:ea typeface="+mn-lt"/>
                <a:cs typeface="+mn-lt"/>
              </a:rPr>
              <a:t>return</a:t>
            </a:r>
            <a:r>
              <a:rPr lang="ko-KR" altLang="en-US" dirty="0">
                <a:ea typeface="+mn-lt"/>
                <a:cs typeface="+mn-lt"/>
              </a:rPr>
              <a:t> </a:t>
            </a:r>
            <a:r>
              <a:rPr lang="en-US" altLang="ko-KR" dirty="0">
                <a:ea typeface="+mn-lt"/>
                <a:cs typeface="+mn-lt"/>
              </a:rPr>
              <a:t>s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</a:t>
            </a:r>
            <a:endParaRPr lang="ko-KR" dirty="0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842440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2800">
                <a:ea typeface="맑은 고딕"/>
              </a:rPr>
              <a:t>우리가 알고있는 것은 무엇?</a:t>
            </a:r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- public key</a:t>
            </a:r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- 암호문</a:t>
            </a:r>
            <a:endParaRPr lang="ko-KR" altLang="en-US" sz="2800" dirty="0">
              <a:ea typeface="맑은 고딕"/>
            </a:endParaRPr>
          </a:p>
          <a:p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우리가 알아야할 것은 무엇?</a:t>
            </a:r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- mod</a:t>
            </a:r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- mul</a:t>
            </a:r>
            <a:endParaRPr lang="ko-KR" altLang="en-US" sz="2800" dirty="0">
              <a:ea typeface="맑은 고딕"/>
            </a:endParaRPr>
          </a:p>
          <a:p>
            <a:r>
              <a:rPr lang="ko-KR" altLang="en-US" sz="2800">
                <a:ea typeface="맑은 고딕"/>
              </a:rPr>
              <a:t>- pocket</a:t>
            </a:r>
            <a:endParaRPr lang="ko-KR" altLang="en-US" sz="2800" dirty="0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867979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550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2800">
                <a:ea typeface="+mn-lt"/>
                <a:cs typeface="+mn-lt"/>
              </a:rPr>
              <a:t>공개키 생성 함수</a:t>
            </a:r>
            <a:endParaRPr lang="ko-KR" altLang="en-US" sz="2800" dirty="0">
              <a:ea typeface="+mn-lt"/>
              <a:cs typeface="+mn-lt"/>
            </a:endParaRPr>
          </a:p>
          <a:p>
            <a:endParaRPr lang="ko-KR" dirty="0">
              <a:ea typeface="+mn-lt"/>
              <a:cs typeface="+mn-lt"/>
            </a:endParaRPr>
          </a:p>
          <a:p>
            <a:r>
              <a:rPr lang="ko-KR" dirty="0" err="1">
                <a:ea typeface="+mn-lt"/>
                <a:cs typeface="+mn-lt"/>
              </a:rPr>
              <a:t>def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gen_key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self</a:t>
            </a:r>
            <a:r>
              <a:rPr lang="ko-KR" dirty="0">
                <a:ea typeface="+mn-lt"/>
                <a:cs typeface="+mn-lt"/>
              </a:rPr>
              <a:t>):</a:t>
            </a:r>
            <a:endParaRPr lang="ko-KR">
              <a:ea typeface="맑은 고딕"/>
            </a:endParaRPr>
          </a:p>
          <a:p>
            <a:r>
              <a:rPr lang="ko-KR" altLang="en-US" dirty="0">
                <a:ea typeface="+mn-lt"/>
                <a:cs typeface="+mn-lt"/>
              </a:rPr>
              <a:t>    </a:t>
            </a:r>
            <a:r>
              <a:rPr lang="ko-KR" dirty="0" err="1">
                <a:ea typeface="+mn-lt"/>
                <a:cs typeface="+mn-lt"/>
              </a:rPr>
              <a:t>self.pocket</a:t>
            </a:r>
            <a:r>
              <a:rPr lang="ko-KR" dirty="0">
                <a:ea typeface="+mn-lt"/>
                <a:cs typeface="+mn-lt"/>
              </a:rPr>
              <a:t> = [</a:t>
            </a:r>
            <a:r>
              <a:rPr lang="ko-KR" dirty="0" err="1">
                <a:ea typeface="+mn-lt"/>
                <a:cs typeface="+mn-lt"/>
              </a:rPr>
              <a:t>randint</a:t>
            </a:r>
            <a:r>
              <a:rPr lang="ko-KR" dirty="0">
                <a:ea typeface="+mn-lt"/>
                <a:cs typeface="+mn-lt"/>
              </a:rPr>
              <a:t>(1,10)]</a:t>
            </a:r>
            <a:endParaRPr lang="ko-KR">
              <a:ea typeface="맑은 고딕"/>
            </a:endParaRPr>
          </a:p>
          <a:p>
            <a:endParaRPr lang="ko-KR"/>
          </a:p>
          <a:p>
            <a:r>
              <a:rPr lang="ko-KR" dirty="0">
                <a:ea typeface="+mn-lt"/>
                <a:cs typeface="+mn-lt"/>
              </a:rPr>
              <a:t>    </a:t>
            </a:r>
            <a:r>
              <a:rPr lang="ko-KR" dirty="0" err="1">
                <a:ea typeface="+mn-lt"/>
                <a:cs typeface="+mn-lt"/>
              </a:rPr>
              <a:t>for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i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in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range</a:t>
            </a:r>
            <a:r>
              <a:rPr lang="ko-KR" dirty="0">
                <a:ea typeface="+mn-lt"/>
                <a:cs typeface="+mn-lt"/>
              </a:rPr>
              <a:t>(8 * </a:t>
            </a:r>
            <a:r>
              <a:rPr lang="ko-KR" dirty="0" err="1">
                <a:ea typeface="+mn-lt"/>
                <a:cs typeface="+mn-lt"/>
              </a:rPr>
              <a:t>self.max_string_len</a:t>
            </a:r>
            <a:r>
              <a:rPr lang="ko-KR" dirty="0">
                <a:ea typeface="+mn-lt"/>
                <a:cs typeface="+mn-lt"/>
              </a:rPr>
              <a:t> - 1):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     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ko-KR" dirty="0" err="1">
                <a:ea typeface="+mn-lt"/>
                <a:cs typeface="+mn-lt"/>
              </a:rPr>
              <a:t>sum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self.pocket</a:t>
            </a:r>
            <a:r>
              <a:rPr lang="ko-KR" dirty="0">
                <a:ea typeface="+mn-lt"/>
                <a:cs typeface="+mn-lt"/>
              </a:rPr>
              <a:t>)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     </a:t>
            </a:r>
            <a:r>
              <a:rPr lang="ko-KR" dirty="0" err="1">
                <a:ea typeface="+mn-lt"/>
                <a:cs typeface="+mn-lt"/>
              </a:rPr>
              <a:t>self.pocket.append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 + </a:t>
            </a:r>
            <a:r>
              <a:rPr lang="ko-KR" dirty="0" err="1">
                <a:ea typeface="+mn-lt"/>
                <a:cs typeface="+mn-lt"/>
              </a:rPr>
              <a:t>randint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, 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*3))</a:t>
            </a:r>
            <a:endParaRPr lang="ko-KR" dirty="0"/>
          </a:p>
          <a:p>
            <a:endParaRPr lang="ko-KR"/>
          </a:p>
          <a:p>
            <a:r>
              <a:rPr lang="ko-KR" dirty="0">
                <a:ea typeface="+mn-lt"/>
                <a:cs typeface="+mn-lt"/>
              </a:rPr>
              <a:t>    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ko-KR" dirty="0" err="1">
                <a:ea typeface="+mn-lt"/>
                <a:cs typeface="+mn-lt"/>
              </a:rPr>
              <a:t>sum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self.pocket</a:t>
            </a:r>
            <a:r>
              <a:rPr lang="ko-KR" dirty="0">
                <a:ea typeface="+mn-lt"/>
                <a:cs typeface="+mn-lt"/>
              </a:rPr>
              <a:t>)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 self.mod = </a:t>
            </a:r>
            <a:r>
              <a:rPr lang="ko-KR" dirty="0" err="1">
                <a:ea typeface="+mn-lt"/>
                <a:cs typeface="+mn-lt"/>
              </a:rPr>
              <a:t>randint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, </a:t>
            </a:r>
            <a:r>
              <a:rPr lang="ko-KR" dirty="0" err="1">
                <a:ea typeface="+mn-lt"/>
                <a:cs typeface="+mn-lt"/>
              </a:rPr>
              <a:t>s</a:t>
            </a:r>
            <a:r>
              <a:rPr lang="ko-KR" dirty="0">
                <a:ea typeface="+mn-lt"/>
                <a:cs typeface="+mn-lt"/>
              </a:rPr>
              <a:t>*3)</a:t>
            </a:r>
            <a:endParaRPr lang="ko-KR" dirty="0"/>
          </a:p>
          <a:p>
            <a:endParaRPr lang="ko-KR"/>
          </a:p>
          <a:p>
            <a:r>
              <a:rPr lang="ko-KR" dirty="0">
                <a:ea typeface="+mn-lt"/>
                <a:cs typeface="+mn-lt"/>
              </a:rPr>
              <a:t>    </a:t>
            </a:r>
            <a:r>
              <a:rPr lang="ko-KR" dirty="0" err="1">
                <a:ea typeface="+mn-lt"/>
                <a:cs typeface="+mn-lt"/>
              </a:rPr>
              <a:t>self.mul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ko-KR" dirty="0" err="1">
                <a:ea typeface="+mn-lt"/>
                <a:cs typeface="+mn-lt"/>
              </a:rPr>
              <a:t>randint</a:t>
            </a:r>
            <a:r>
              <a:rPr lang="ko-KR" dirty="0">
                <a:ea typeface="+mn-lt"/>
                <a:cs typeface="+mn-lt"/>
              </a:rPr>
              <a:t>(1,self.mod)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 </a:t>
            </a:r>
            <a:r>
              <a:rPr lang="ko-KR" dirty="0" err="1">
                <a:ea typeface="+mn-lt"/>
                <a:cs typeface="+mn-lt"/>
              </a:rPr>
              <a:t>while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gcd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self.mul,self.mod</a:t>
            </a:r>
            <a:r>
              <a:rPr lang="ko-KR" dirty="0">
                <a:ea typeface="+mn-lt"/>
                <a:cs typeface="+mn-lt"/>
              </a:rPr>
              <a:t>) != 1:</a:t>
            </a:r>
            <a:endParaRPr lang="ko-KR" dirty="0"/>
          </a:p>
          <a:p>
            <a:r>
              <a:rPr lang="ko-KR" dirty="0">
                <a:ea typeface="+mn-lt"/>
                <a:cs typeface="+mn-lt"/>
              </a:rPr>
              <a:t>        </a:t>
            </a:r>
            <a:r>
              <a:rPr lang="ko-KR" dirty="0" err="1">
                <a:ea typeface="+mn-lt"/>
                <a:cs typeface="+mn-lt"/>
              </a:rPr>
              <a:t>self.mul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ko-KR" dirty="0" err="1">
                <a:ea typeface="+mn-lt"/>
                <a:cs typeface="+mn-lt"/>
              </a:rPr>
              <a:t>randint</a:t>
            </a:r>
            <a:r>
              <a:rPr lang="ko-KR" dirty="0">
                <a:ea typeface="+mn-lt"/>
                <a:cs typeface="+mn-lt"/>
              </a:rPr>
              <a:t>(1,self.mod)</a:t>
            </a:r>
            <a:endParaRPr lang="ko-KR"/>
          </a:p>
          <a:p>
            <a:endParaRPr lang="ko-KR"/>
          </a:p>
          <a:p>
            <a:r>
              <a:rPr lang="ko-KR" dirty="0">
                <a:ea typeface="+mn-lt"/>
                <a:cs typeface="+mn-lt"/>
              </a:rPr>
              <a:t>    </a:t>
            </a:r>
            <a:r>
              <a:rPr lang="ko-KR" dirty="0" err="1">
                <a:ea typeface="+mn-lt"/>
                <a:cs typeface="+mn-lt"/>
              </a:rPr>
              <a:t>self.pubkey</a:t>
            </a:r>
            <a:r>
              <a:rPr lang="ko-KR" dirty="0">
                <a:ea typeface="+mn-lt"/>
                <a:cs typeface="+mn-lt"/>
              </a:rPr>
              <a:t> = </a:t>
            </a:r>
            <a:r>
              <a:rPr lang="ko-KR" dirty="0" err="1">
                <a:ea typeface="+mn-lt"/>
                <a:cs typeface="+mn-lt"/>
              </a:rPr>
              <a:t>list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map</a:t>
            </a:r>
            <a:r>
              <a:rPr lang="ko-KR" dirty="0">
                <a:ea typeface="+mn-lt"/>
                <a:cs typeface="+mn-lt"/>
              </a:rPr>
              <a:t>(</a:t>
            </a:r>
            <a:r>
              <a:rPr lang="ko-KR" dirty="0" err="1">
                <a:ea typeface="+mn-lt"/>
                <a:cs typeface="+mn-lt"/>
              </a:rPr>
              <a:t>lambda</a:t>
            </a:r>
            <a:r>
              <a:rPr lang="ko-KR" dirty="0">
                <a:ea typeface="+mn-lt"/>
                <a:cs typeface="+mn-lt"/>
              </a:rPr>
              <a:t> </a:t>
            </a:r>
            <a:r>
              <a:rPr lang="ko-KR" dirty="0" err="1">
                <a:ea typeface="+mn-lt"/>
                <a:cs typeface="+mn-lt"/>
              </a:rPr>
              <a:t>x</a:t>
            </a:r>
            <a:r>
              <a:rPr lang="ko-KR" dirty="0">
                <a:ea typeface="+mn-lt"/>
                <a:cs typeface="+mn-lt"/>
              </a:rPr>
              <a:t> : </a:t>
            </a:r>
            <a:r>
              <a:rPr lang="ko-KR" dirty="0" err="1">
                <a:ea typeface="+mn-lt"/>
                <a:cs typeface="+mn-lt"/>
              </a:rPr>
              <a:t>self.mul</a:t>
            </a:r>
            <a:r>
              <a:rPr lang="ko-KR" dirty="0">
                <a:ea typeface="+mn-lt"/>
                <a:cs typeface="+mn-lt"/>
              </a:rPr>
              <a:t> * </a:t>
            </a:r>
            <a:r>
              <a:rPr lang="ko-KR" dirty="0" err="1">
                <a:ea typeface="+mn-lt"/>
                <a:cs typeface="+mn-lt"/>
              </a:rPr>
              <a:t>x</a:t>
            </a:r>
            <a:r>
              <a:rPr lang="ko-KR" dirty="0">
                <a:ea typeface="+mn-lt"/>
                <a:cs typeface="+mn-lt"/>
              </a:rPr>
              <a:t> % </a:t>
            </a:r>
            <a:r>
              <a:rPr lang="ko-KR" dirty="0" err="1">
                <a:ea typeface="+mn-lt"/>
                <a:cs typeface="+mn-lt"/>
              </a:rPr>
              <a:t>self.mod</a:t>
            </a:r>
            <a:r>
              <a:rPr lang="ko-KR" dirty="0">
                <a:ea typeface="+mn-lt"/>
                <a:cs typeface="+mn-lt"/>
              </a:rPr>
              <a:t>, </a:t>
            </a:r>
            <a:r>
              <a:rPr lang="ko-KR" dirty="0" err="1">
                <a:ea typeface="+mn-lt"/>
                <a:cs typeface="+mn-lt"/>
              </a:rPr>
              <a:t>self.pocket</a:t>
            </a:r>
            <a:r>
              <a:rPr lang="ko-KR" dirty="0">
                <a:ea typeface="+mn-lt"/>
                <a:cs typeface="+mn-lt"/>
              </a:rPr>
              <a:t>))</a:t>
            </a:r>
            <a:endParaRPr lang="ko-KR" dirty="0"/>
          </a:p>
          <a:p>
            <a:endParaRPr lang="ko-KR"/>
          </a:p>
          <a:p>
            <a:r>
              <a:rPr lang="ko-KR" dirty="0">
                <a:ea typeface="+mn-lt"/>
                <a:cs typeface="+mn-lt"/>
              </a:rPr>
              <a:t>  </a:t>
            </a:r>
            <a:endParaRPr lang="ko-KR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948114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3662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2800">
                <a:ea typeface="맑은 고딕" panose="020F0502020204030204"/>
              </a:rPr>
              <a:t>Pocket의 첫 숫자는 가능한 범위가 매우 작다 ( 1~10)</a:t>
            </a:r>
            <a:endParaRPr lang="ko-KR" altLang="en-US" sz="2800" dirty="0">
              <a:ea typeface="맑은 고딕" panose="020F0502020204030204"/>
            </a:endParaRPr>
          </a:p>
          <a:p>
            <a:r>
              <a:rPr lang="ko-KR" altLang="en-US" sz="2800">
                <a:ea typeface="맑은 고딕" panose="020F0502020204030204"/>
              </a:rPr>
              <a:t>가면 갈수록 랜덤의 범위가 커진다!</a:t>
            </a:r>
            <a:endParaRPr lang="ko-KR" altLang="en-US" sz="2800" dirty="0">
              <a:ea typeface="맑은 고딕" panose="020F0502020204030204"/>
            </a:endParaRPr>
          </a:p>
          <a:p>
            <a:r>
              <a:rPr lang="ko-KR" altLang="en-US" sz="2800">
                <a:ea typeface="맑은 고딕" panose="020F0502020204030204"/>
              </a:rPr>
              <a:t>두번째 숫자의 범위는 2*첫숫자와 4*첫숫자의 사이이다.</a:t>
            </a:r>
            <a:endParaRPr lang="ko-KR" altLang="en-US" sz="2800" dirty="0">
              <a:ea typeface="맑은 고딕" panose="020F0502020204030204"/>
            </a:endParaRPr>
          </a:p>
          <a:p>
            <a:r>
              <a:rPr lang="ko-KR" altLang="en-US" sz="2800">
                <a:ea typeface="맑은 고딕" panose="020F0502020204030204"/>
              </a:rPr>
              <a:t>따라서 아무리 </a:t>
            </a:r>
            <a:r>
              <a:rPr lang="ko-KR" altLang="en-US" sz="2800" dirty="0">
                <a:ea typeface="맑은 고딕" panose="020F0502020204030204"/>
              </a:rPr>
              <a:t>커봐야 20의 범위</a:t>
            </a:r>
          </a:p>
          <a:p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-&gt; 10*20의 경우를 brute force하여 가능한 mul과 mod의 값들의 후보를 구하자.</a:t>
            </a:r>
            <a:endParaRPr lang="ko-KR" altLang="en-US" sz="2800">
              <a:ea typeface="맑은 고딕" panose="020B0503020000020004" pitchFamily="34" charset="-127"/>
              <a:cs typeface="+mn-lt"/>
            </a:endParaRPr>
          </a:p>
          <a:p>
            <a:endParaRPr lang="ko-KR" altLang="en-US">
              <a:ea typeface="맑은 고딕" panose="020B0503020000020004" pitchFamily="34" charset="-127"/>
              <a:cs typeface="+mn-lt"/>
            </a:endParaRPr>
          </a:p>
          <a:p>
            <a:r>
              <a:rPr lang="ko-KR" dirty="0">
                <a:ea typeface="+mn-lt"/>
                <a:cs typeface="+mn-lt"/>
              </a:rPr>
              <a:t>  </a:t>
            </a:r>
            <a:endParaRPr lang="ko-KR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2170249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5386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2800">
                <a:ea typeface="맑은 고딕"/>
                <a:cs typeface="+mn-lt"/>
              </a:rPr>
              <a:t>Pocket의 첫 두숫자 : p1, p2</a:t>
            </a:r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Pubkey의 첫 두숫자 : x1, x2</a:t>
            </a:r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그러면 다음 식을 만족한다.</a:t>
            </a:r>
            <a:endParaRPr lang="ko-KR" altLang="en-US" sz="2800" dirty="0">
              <a:ea typeface="맑은 고딕"/>
              <a:cs typeface="+mn-lt"/>
            </a:endParaRPr>
          </a:p>
          <a:p>
            <a:endParaRPr lang="ko-KR" altLang="en-US" sz="2800" dirty="0">
              <a:ea typeface="맑은 고딕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1. p1 * mul % mod = x1</a:t>
            </a:r>
            <a:endParaRPr lang="ko-KR" altLang="en-US" sz="280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2. p2 * mul % mod = x2</a:t>
            </a:r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+mn-lt"/>
                <a:cs typeface="+mn-lt"/>
              </a:rPr>
              <a:t>이는 적절한 정수 t1, t2가 존재하여</a:t>
            </a:r>
            <a:endParaRPr lang="ko-KR" altLang="en-US" sz="2800" dirty="0">
              <a:ea typeface="+mn-lt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1. p1*mul – t1*mod = x1</a:t>
            </a:r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r>
              <a:rPr lang="ko-KR" altLang="en-US" sz="2800">
                <a:ea typeface="맑은 고딕"/>
                <a:cs typeface="+mn-lt"/>
              </a:rPr>
              <a:t>2. p2*mul – t2*mod = x2</a:t>
            </a:r>
            <a:endParaRPr lang="ko-KR" altLang="en-US" sz="2800" dirty="0">
              <a:ea typeface="맑은 고딕" panose="020B0503020000020004" pitchFamily="34" charset="-127"/>
              <a:cs typeface="+mn-lt"/>
            </a:endParaRPr>
          </a:p>
          <a:p>
            <a:endParaRPr lang="ko-KR" altLang="en-US">
              <a:ea typeface="맑은 고딕" panose="020B0503020000020004" pitchFamily="34" charset="-127"/>
              <a:cs typeface="+mn-lt"/>
            </a:endParaRPr>
          </a:p>
          <a:p>
            <a:r>
              <a:rPr lang="ko-KR" dirty="0">
                <a:ea typeface="+mn-lt"/>
                <a:cs typeface="+mn-lt"/>
              </a:rPr>
              <a:t>  </a:t>
            </a:r>
            <a:endParaRPr lang="ko-KR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2026612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1645566"/>
            <a:ext cx="11529510" cy="5201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2800">
                <a:latin typeface="Malgun Gothic"/>
                <a:ea typeface="Malgun Gothic"/>
                <a:cs typeface="+mn-lt"/>
              </a:rPr>
              <a:t>1. p1*mul – t1*mod = x1</a:t>
            </a:r>
            <a:endParaRPr lang="ko-KR" sz="2800">
              <a:ea typeface="+mn-lt"/>
              <a:cs typeface="+mn-lt"/>
            </a:endParaRPr>
          </a:p>
          <a:p>
            <a:r>
              <a:rPr lang="ko-KR" sz="2800">
                <a:latin typeface="Malgun Gothic"/>
                <a:ea typeface="Malgun Gothic"/>
                <a:cs typeface="+mn-lt"/>
              </a:rPr>
              <a:t>2. p2*mul – t2*mod = x2</a:t>
            </a:r>
            <a:endParaRPr lang="ko-KR">
              <a:latin typeface="맑은 고딕" panose="020F0502020204030204"/>
              <a:ea typeface="맑은 고딕" panose="020B0503020000020004" pitchFamily="34" charset="-127"/>
              <a:cs typeface="+mn-lt"/>
            </a:endParaRPr>
          </a:p>
          <a:p>
            <a:endParaRPr lang="ko-KR" sz="2800" dirty="0">
              <a:latin typeface="Malgun Gothic"/>
              <a:ea typeface="Malgun Gothic"/>
            </a:endParaRPr>
          </a:p>
          <a:p>
            <a:r>
              <a:rPr lang="en-US" altLang="ko-KR" sz="2800">
                <a:latin typeface="Malgun Gothic"/>
                <a:ea typeface="Malgun Gothic"/>
              </a:rPr>
              <a:t>X1,x2는 주어진 값이므로,</a:t>
            </a:r>
            <a:endParaRPr lang="ko-KR" altLang="en-US" sz="2800" dirty="0">
              <a:latin typeface="Malgun Gothic"/>
              <a:ea typeface="Malgun Gothic"/>
            </a:endParaRPr>
          </a:p>
          <a:p>
            <a:r>
              <a:rPr lang="ko-KR" sz="2800" dirty="0">
                <a:latin typeface="Malgun Gothic"/>
                <a:ea typeface="Malgun Gothic"/>
              </a:rPr>
              <a:t>우리는 만약 </a:t>
            </a:r>
            <a:r>
              <a:rPr lang="en-US" altLang="ko-KR" sz="2800" dirty="0">
                <a:latin typeface="Malgun Gothic"/>
                <a:ea typeface="Malgun Gothic"/>
              </a:rPr>
              <a:t>p1, p2, t1, t2가 정해진다면 우리는 연립일차방정식을 풀</a:t>
            </a:r>
            <a:r>
              <a:rPr lang="en-US" altLang="ko-KR" sz="2800">
                <a:latin typeface="Malgun Gothic"/>
                <a:ea typeface="Malgun Gothic"/>
              </a:rPr>
              <a:t>어서 mul과 mod의 값을 구할수 있다.</a:t>
            </a:r>
            <a:endParaRPr lang="ko-KR" altLang="en-US" sz="2800">
              <a:latin typeface="Malgun Gothic"/>
              <a:ea typeface="Malgun Gothic"/>
            </a:endParaRPr>
          </a:p>
          <a:p>
            <a:endParaRPr lang="en-US" altLang="ko-KR" sz="2800" dirty="0">
              <a:latin typeface="Malgun Gothic"/>
              <a:ea typeface="Malgun Gothic"/>
            </a:endParaRPr>
          </a:p>
          <a:p>
            <a:r>
              <a:rPr lang="en-US" altLang="ko-KR" sz="2800">
                <a:latin typeface="Malgun Gothic"/>
                <a:ea typeface="Malgun Gothic"/>
              </a:rPr>
              <a:t>우리는 다음과 같은 추가조건 또한 존재</a:t>
            </a:r>
            <a:endParaRPr lang="en-US" altLang="ko-KR" sz="2800" dirty="0">
              <a:latin typeface="Malgun Gothic"/>
              <a:ea typeface="Malgun Gothic"/>
            </a:endParaRPr>
          </a:p>
          <a:p>
            <a:r>
              <a:rPr lang="en-US" altLang="ko-KR" sz="2000">
                <a:latin typeface="Malgun Gothic"/>
                <a:ea typeface="Malgun Gothic"/>
              </a:rPr>
              <a:t>1) 1&lt;=p1&lt;=10, 2p1&lt;=p2&lt;=4p1</a:t>
            </a:r>
          </a:p>
          <a:p>
            <a:r>
              <a:rPr lang="en-US" sz="2000">
                <a:latin typeface="Malgun Gothic"/>
                <a:ea typeface="Malgun Gothic"/>
              </a:rPr>
              <a:t>2) mul, mod</a:t>
            </a:r>
            <a:r>
              <a:rPr lang="ko-KR" altLang="en-US" sz="2000">
                <a:latin typeface="Malgun Gothic"/>
                <a:ea typeface="Malgun Gothic"/>
              </a:rPr>
              <a:t>는</a:t>
            </a:r>
            <a:r>
              <a:rPr lang="en-US" sz="2000" dirty="0">
                <a:latin typeface="Malgun Gothic"/>
                <a:ea typeface="Malgun Gothic"/>
              </a:rPr>
              <a:t> </a:t>
            </a:r>
            <a:r>
              <a:rPr lang="ko-KR" altLang="en-US" sz="2000">
                <a:latin typeface="Malgun Gothic"/>
                <a:ea typeface="Malgun Gothic"/>
              </a:rPr>
              <a:t>자연수</a:t>
            </a:r>
            <a:endParaRPr lang="en-US" altLang="ko-KR" sz="2000">
              <a:latin typeface="맑은 고딕" panose="020F0502020204030204"/>
              <a:ea typeface="맑은 고딕" panose="020F0502020204030204"/>
            </a:endParaRPr>
          </a:p>
          <a:p>
            <a:r>
              <a:rPr lang="en-US" sz="2000">
                <a:latin typeface="Malgun Gothic"/>
                <a:ea typeface="Malgun Gothic"/>
              </a:rPr>
              <a:t>3) mul&lt;mod -&gt;  p1&gt;t1 and p2&gt;t2</a:t>
            </a:r>
            <a:endParaRPr lang="en-US" sz="2000">
              <a:ea typeface="+mn-lt"/>
              <a:cs typeface="+mn-lt"/>
            </a:endParaRPr>
          </a:p>
          <a:p>
            <a:r>
              <a:rPr lang="en-US" sz="2000">
                <a:latin typeface="Malgun Gothic"/>
                <a:ea typeface="Malgun Gothic"/>
              </a:rPr>
              <a:t>4) gcd(mul, mod)=1</a:t>
            </a:r>
            <a:endParaRPr lang="en-US" sz="2000">
              <a:ea typeface="+mn-lt"/>
              <a:cs typeface="+mn-lt"/>
            </a:endParaRPr>
          </a:p>
          <a:p>
            <a:endParaRPr lang="en-US" altLang="ko-KR" sz="2800" dirty="0">
              <a:latin typeface="Malgun Gothic"/>
              <a:ea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161319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556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Crypto</a:t>
            </a:r>
            <a:r>
              <a:rPr lang="en-US" altLang="ko-KR" sz="2800" dirty="0" err="1"/>
              <a:t>_christmas</a:t>
            </a:r>
            <a:r>
              <a:rPr lang="en-US" altLang="ko-KR" sz="2800" dirty="0"/>
              <a:t> pockets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79A69-855E-45F3-9A1E-2F779E1AE885}"/>
              </a:ext>
            </a:extLst>
          </p:cNvPr>
          <p:cNvSpPr txBox="1"/>
          <p:nvPr/>
        </p:nvSpPr>
        <p:spPr>
          <a:xfrm>
            <a:off x="534035" y="2695113"/>
            <a:ext cx="5347246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2800" dirty="0">
                <a:latin typeface="Malgun Gothic"/>
                <a:ea typeface="Malgun Gothic"/>
                <a:cs typeface="+mn-lt"/>
              </a:rPr>
              <a:t>이 조건을 만족한</a:t>
            </a:r>
            <a:r>
              <a:rPr lang="ko-KR" altLang="en-US" sz="2800" dirty="0">
                <a:latin typeface="Malgun Gothic"/>
                <a:ea typeface="Malgun Gothic"/>
                <a:cs typeface="+mn-lt"/>
              </a:rPr>
              <a:t> </a:t>
            </a:r>
            <a:r>
              <a:rPr lang="en-US" altLang="ko-KR" sz="2800">
                <a:latin typeface="Malgun Gothic"/>
                <a:ea typeface="Malgun Gothic"/>
                <a:cs typeface="+mn-lt"/>
              </a:rPr>
              <a:t>mul,mod 쌍은 총 132개이고, 각각에 대해서 pocket을 구한 후, decrypt를 해보면 </a:t>
            </a:r>
            <a:r>
              <a:rPr lang="en-US" altLang="ko-KR" sz="2800">
                <a:latin typeface="Malgun Gothic"/>
                <a:ea typeface="Malgun Gothic"/>
              </a:rPr>
              <a:t>132개중에서 그럴듯해보이는 flag를 찾을 수 있다.</a:t>
            </a:r>
          </a:p>
          <a:p>
            <a:endParaRPr lang="en-US" altLang="ko-KR" sz="2800" dirty="0">
              <a:latin typeface="Malgun Gothic"/>
              <a:ea typeface="Malgun Gothic"/>
            </a:endParaRPr>
          </a:p>
        </p:txBody>
      </p:sp>
      <p:pic>
        <p:nvPicPr>
          <p:cNvPr id="2" name="그림 4" descr="텍스트, 컴퓨터이(가) 표시된 사진&#10;&#10;매우 높은 신뢰도로 생성된 설명">
            <a:extLst>
              <a:ext uri="{FF2B5EF4-FFF2-40B4-BE49-F238E27FC236}">
                <a16:creationId xmlns:a16="http://schemas.microsoft.com/office/drawing/2014/main" id="{7FF82ECB-DA70-4439-9688-DD81A0B8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65" y="1459003"/>
            <a:ext cx="6078746" cy="51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18E980-409E-40BA-B457-0C8C2275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79" y="1463330"/>
            <a:ext cx="8046642" cy="5093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988F3-E22F-4F9A-BA89-1B6977529470}"/>
              </a:ext>
            </a:extLst>
          </p:cNvPr>
          <p:cNvSpPr txBox="1"/>
          <p:nvPr/>
        </p:nvSpPr>
        <p:spPr>
          <a:xfrm>
            <a:off x="540000" y="540000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err="1">
                <a:solidFill>
                  <a:srgbClr val="C00000"/>
                </a:solidFill>
              </a:rPr>
              <a:t>Misc</a:t>
            </a:r>
            <a:r>
              <a:rPr lang="en-US" altLang="ko-KR" sz="2800" dirty="0" err="1"/>
              <a:t>_Solo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878368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E99D571-742D-465A-984B-9C008C50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11" y="1570658"/>
            <a:ext cx="6863379" cy="265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2860C0B2-5A9B-490A-8ED7-80C39AA73387}"/>
              </a:ext>
            </a:extLst>
          </p:cNvPr>
          <p:cNvGrpSpPr/>
          <p:nvPr/>
        </p:nvGrpSpPr>
        <p:grpSpPr>
          <a:xfrm>
            <a:off x="2439166" y="4229324"/>
            <a:ext cx="7313669" cy="1058018"/>
            <a:chOff x="2077398" y="4229324"/>
            <a:chExt cx="7313669" cy="10580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DE3956-FF66-4952-A5F0-AEC61A3AA7D8}"/>
                </a:ext>
              </a:extLst>
            </p:cNvPr>
            <p:cNvSpPr txBox="1"/>
            <p:nvPr/>
          </p:nvSpPr>
          <p:spPr>
            <a:xfrm>
              <a:off x="7513629" y="4229324"/>
              <a:ext cx="18774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4000" b="1" dirty="0">
                  <a:solidFill>
                    <a:srgbClr val="C00000"/>
                  </a:solidFill>
                  <a:latin typeface="Consolas" panose="020B0609020204030204" pitchFamily="49" charset="0"/>
                  <a:cs typeface="MV Boli" panose="02000500030200090000" pitchFamily="2" charset="0"/>
                </a:rPr>
                <a:t>Finish</a:t>
              </a:r>
              <a:endParaRPr lang="ko-KR" altLang="en-US" sz="4000" b="1" dirty="0">
                <a:solidFill>
                  <a:srgbClr val="C00000"/>
                </a:solidFill>
                <a:latin typeface="Consolas" panose="020B0609020204030204" pitchFamily="49" charset="0"/>
                <a:cs typeface="MV Boli" panose="0200050003020009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06BD6C-4955-4544-AE64-5CE8D77C10C5}"/>
                </a:ext>
              </a:extLst>
            </p:cNvPr>
            <p:cNvSpPr txBox="1"/>
            <p:nvPr/>
          </p:nvSpPr>
          <p:spPr>
            <a:xfrm>
              <a:off x="2077398" y="4733344"/>
              <a:ext cx="73136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000" b="1" dirty="0">
                  <a:latin typeface="+mn-ea"/>
                  <a:cs typeface="맑은 고딕 Semilight" panose="020B0502040204020203" pitchFamily="50" charset="-127"/>
                </a:rPr>
                <a:t>The Salamander</a:t>
              </a:r>
              <a:r>
                <a:rPr lang="en-US" altLang="ko-KR" sz="2400" dirty="0">
                  <a:latin typeface="+mn-ea"/>
                  <a:cs typeface="맑은 고딕 Semilight" panose="020B0502040204020203" pitchFamily="50" charset="-127"/>
                </a:rPr>
                <a:t> @ </a:t>
              </a:r>
              <a:r>
                <a:rPr lang="en-US" altLang="ko-KR" sz="2400" i="1" dirty="0" err="1">
                  <a:latin typeface="+mn-ea"/>
                  <a:cs typeface="맑은 고딕 Semilight" panose="020B0502040204020203" pitchFamily="50" charset="-127"/>
                </a:rPr>
                <a:t>Baekjoon</a:t>
              </a:r>
              <a:r>
                <a:rPr lang="en-US" altLang="ko-KR" sz="2400" i="1" dirty="0">
                  <a:latin typeface="+mn-ea"/>
                  <a:cs typeface="맑은 고딕 Semilight" panose="020B0502040204020203" pitchFamily="50" charset="-127"/>
                </a:rPr>
                <a:t> Best Conference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692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1457</Words>
  <Application>Microsoft Office PowerPoint</Application>
  <PresentationFormat>와이드스크린</PresentationFormat>
  <Paragraphs>225</Paragraphs>
  <Slides>90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90</vt:i4>
      </vt:variant>
    </vt:vector>
  </HeadingPairs>
  <TitlesOfParts>
    <vt:vector size="95" baseType="lpstr">
      <vt:lpstr>맑은 고딕</vt:lpstr>
      <vt:lpstr>맑은 고딕</vt:lpstr>
      <vt:lpstr>Arial</vt:lpstr>
      <vt:lpstr>Consolas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Yun Goon</dc:creator>
  <cp:lastModifiedBy>Yun Goon</cp:lastModifiedBy>
  <cp:revision>39</cp:revision>
  <dcterms:created xsi:type="dcterms:W3CDTF">2019-12-25T06:47:10Z</dcterms:created>
  <dcterms:modified xsi:type="dcterms:W3CDTF">2019-12-28T00:01:00Z</dcterms:modified>
</cp:coreProperties>
</file>