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331" r:id="rId3"/>
    <p:sldId id="353" r:id="rId4"/>
    <p:sldId id="355" r:id="rId5"/>
    <p:sldId id="361" r:id="rId6"/>
    <p:sldId id="354" r:id="rId7"/>
    <p:sldId id="362" r:id="rId8"/>
    <p:sldId id="363" r:id="rId9"/>
    <p:sldId id="365" r:id="rId10"/>
    <p:sldId id="356" r:id="rId11"/>
    <p:sldId id="367" r:id="rId12"/>
    <p:sldId id="368" r:id="rId13"/>
    <p:sldId id="366" r:id="rId14"/>
    <p:sldId id="359" r:id="rId15"/>
    <p:sldId id="399" r:id="rId16"/>
    <p:sldId id="371" r:id="rId17"/>
    <p:sldId id="370" r:id="rId18"/>
    <p:sldId id="374" r:id="rId19"/>
    <p:sldId id="375" r:id="rId20"/>
    <p:sldId id="386" r:id="rId21"/>
    <p:sldId id="376" r:id="rId22"/>
    <p:sldId id="373" r:id="rId23"/>
    <p:sldId id="380" r:id="rId24"/>
    <p:sldId id="388" r:id="rId25"/>
    <p:sldId id="382" r:id="rId26"/>
    <p:sldId id="389" r:id="rId27"/>
    <p:sldId id="390" r:id="rId28"/>
    <p:sldId id="391" r:id="rId29"/>
    <p:sldId id="393" r:id="rId30"/>
    <p:sldId id="394" r:id="rId31"/>
    <p:sldId id="398" r:id="rId32"/>
    <p:sldId id="396" r:id="rId33"/>
    <p:sldId id="397" r:id="rId34"/>
    <p:sldId id="357" r:id="rId35"/>
    <p:sldId id="360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BA287E7-4E90-EE49-B7A7-E42567EEEC6D}">
          <p14:sldIdLst>
            <p14:sldId id="264"/>
            <p14:sldId id="331"/>
            <p14:sldId id="353"/>
            <p14:sldId id="355"/>
            <p14:sldId id="361"/>
            <p14:sldId id="354"/>
            <p14:sldId id="362"/>
            <p14:sldId id="363"/>
            <p14:sldId id="365"/>
            <p14:sldId id="356"/>
            <p14:sldId id="367"/>
            <p14:sldId id="368"/>
            <p14:sldId id="366"/>
            <p14:sldId id="359"/>
            <p14:sldId id="399"/>
            <p14:sldId id="371"/>
            <p14:sldId id="370"/>
            <p14:sldId id="374"/>
            <p14:sldId id="375"/>
            <p14:sldId id="386"/>
            <p14:sldId id="376"/>
            <p14:sldId id="373"/>
            <p14:sldId id="380"/>
            <p14:sldId id="388"/>
            <p14:sldId id="382"/>
            <p14:sldId id="389"/>
            <p14:sldId id="390"/>
            <p14:sldId id="391"/>
            <p14:sldId id="393"/>
            <p14:sldId id="394"/>
            <p14:sldId id="398"/>
            <p14:sldId id="396"/>
            <p14:sldId id="397"/>
            <p14:sldId id="357"/>
          </p14:sldIdLst>
        </p14:section>
        <p14:section name="에셋" id="{CEDBC4F9-AB0A-904D-AFEA-76BD0E785819}">
          <p14:sldIdLst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F4D"/>
    <a:srgbClr val="286A40"/>
    <a:srgbClr val="E5ECDE"/>
    <a:srgbClr val="00AC7B"/>
    <a:srgbClr val="00FBB5"/>
    <a:srgbClr val="005524"/>
    <a:srgbClr val="02976A"/>
    <a:srgbClr val="05BF87"/>
    <a:srgbClr val="02E4A4"/>
    <a:srgbClr val="0ED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4652"/>
  </p:normalViewPr>
  <p:slideViewPr>
    <p:cSldViewPr snapToGrid="0" snapToObjects="1">
      <p:cViewPr varScale="1">
        <p:scale>
          <a:sx n="119" d="100"/>
          <a:sy n="119" d="100"/>
        </p:scale>
        <p:origin x="2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4529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585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0844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928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28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315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5519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4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080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317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59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667B-26EA-F74A-A4C3-7197FA86ACE4}" type="datetimeFigureOut">
              <a:rPr kumimoji="1" lang="ko-KR" altLang="en-US" smtClean="0"/>
              <a:pPr/>
              <a:t>2020-01-13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A33A-6DD1-354F-A4DF-0822B4500879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6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pplied-deep-learning-part-4-convolutional-neural-networks-584bc134c1e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arxiv.org/abs/1512.0338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pplied-deep-learning-part-4-convolutional-neural-networks-584bc134c1e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arxiv.org/abs/1512.0338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oplefund.co.kr/team/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rxiv.org/abs/1710.08864" TargetMode="External"/><Relationship Id="rId4" Type="http://schemas.openxmlformats.org/officeDocument/2006/relationships/hyperlink" Target="https://openai.com/blog/adversarial-example-research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hyperlink" Target="https://www.peoplefund.co.kr/team/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2.0297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712.0297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arxiv.org/abs/1712.02976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712.02976.pdf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1710.08864.pdf" TargetMode="External"/><Relationship Id="rId3" Type="http://schemas.openxmlformats.org/officeDocument/2006/relationships/hyperlink" Target="https://www.freecodecamp.org/news/an-intuitive-guide-to-convolutional-neural-networks-260c2de0a050/" TargetMode="External"/><Relationship Id="rId7" Type="http://schemas.openxmlformats.org/officeDocument/2006/relationships/hyperlink" Target="http://taewan.kim/post/cn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wardsdatascience.com/applied-deep-learning-part-4-convolutional-neural-networks-584bc134c1e2" TargetMode="External"/><Relationship Id="rId5" Type="http://schemas.openxmlformats.org/officeDocument/2006/relationships/hyperlink" Target="https://openai.com/blog/adversarial-example-research/" TargetMode="External"/><Relationship Id="rId10" Type="http://schemas.openxmlformats.org/officeDocument/2006/relationships/hyperlink" Target="https://arxiv.org/abs/1907.10764" TargetMode="External"/><Relationship Id="rId4" Type="http://schemas.openxmlformats.org/officeDocument/2006/relationships/hyperlink" Target="https://www.slideshare.net/NaverEngineering/ss-86897066" TargetMode="External"/><Relationship Id="rId9" Type="http://schemas.openxmlformats.org/officeDocument/2006/relationships/hyperlink" Target="https://arxiv.org/pdf/1712.02976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231n.github.io/convolutional-networks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231n.github.io/convolutional-network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owardsdatascience.com/applied-deep-learning-part-4-convolutional-neural-networks-584bc134c1e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towardsdatascience.com/applied-deep-learning-part-4-convolutional-neural-networks-584bc134c1e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[R] 12"/>
          <p:cNvCxnSpPr/>
          <p:nvPr/>
        </p:nvCxnSpPr>
        <p:spPr>
          <a:xfrm>
            <a:off x="5520139" y="6858000"/>
            <a:ext cx="6480000" cy="0"/>
          </a:xfrm>
          <a:prstGeom prst="line">
            <a:avLst/>
          </a:prstGeom>
          <a:ln w="12700">
            <a:solidFill>
              <a:srgbClr val="0055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3649703" y="2572592"/>
            <a:ext cx="4892621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/>
              <a:t>Convolution &amp; CNN</a:t>
            </a:r>
          </a:p>
          <a:p>
            <a:pPr algn="ctr"/>
            <a:endParaRPr lang="en-US" altLang="ko-KR" sz="1600" dirty="0"/>
          </a:p>
          <a:p>
            <a:pPr algn="ctr"/>
            <a:r>
              <a:rPr lang="ko-KR" altLang="en-US" dirty="0" err="1"/>
              <a:t>백준베스트</a:t>
            </a:r>
            <a:r>
              <a:rPr lang="ko-KR" altLang="en-US" dirty="0"/>
              <a:t> 콘퍼런스</a:t>
            </a:r>
            <a:endParaRPr lang="en-US" altLang="ko-KR" dirty="0"/>
          </a:p>
        </p:txBody>
      </p:sp>
      <p:sp>
        <p:nvSpPr>
          <p:cNvPr id="27" name="양쪽 대괄호 26"/>
          <p:cNvSpPr/>
          <p:nvPr/>
        </p:nvSpPr>
        <p:spPr>
          <a:xfrm>
            <a:off x="667271" y="2751892"/>
            <a:ext cx="10857459" cy="1354217"/>
          </a:xfrm>
          <a:prstGeom prst="bracketPair">
            <a:avLst>
              <a:gd name="adj" fmla="val 0"/>
            </a:avLst>
          </a:prstGeom>
          <a:ln w="38100">
            <a:solidFill>
              <a:srgbClr val="286A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8433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9629588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 - Question</a:t>
            </a:r>
            <a:endParaRPr kumimoji="1"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1057-BCDB-4043-A7E8-EFB12CAA2F5F}"/>
              </a:ext>
            </a:extLst>
          </p:cNvPr>
          <p:cNvSpPr txBox="1"/>
          <p:nvPr/>
        </p:nvSpPr>
        <p:spPr>
          <a:xfrm>
            <a:off x="1155032" y="1411705"/>
            <a:ext cx="6922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/>
              <a:t>그럼 </a:t>
            </a:r>
            <a:r>
              <a:rPr lang="en-US" altLang="ko-KR" dirty="0"/>
              <a:t>CNN </a:t>
            </a:r>
            <a:r>
              <a:rPr lang="ko-KR" altLang="en-US" dirty="0"/>
              <a:t>내의 각 </a:t>
            </a:r>
            <a:r>
              <a:rPr lang="en-US" altLang="ko-KR" dirty="0"/>
              <a:t>Hidden Layer</a:t>
            </a:r>
            <a:r>
              <a:rPr lang="ko-KR" altLang="en-US" dirty="0"/>
              <a:t>들에서 어떤 </a:t>
            </a:r>
            <a:r>
              <a:rPr lang="en-US" altLang="ko-KR" dirty="0"/>
              <a:t>filter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어떤 </a:t>
            </a:r>
            <a:r>
              <a:rPr lang="en-US" altLang="ko-KR" dirty="0"/>
              <a:t>feature</a:t>
            </a:r>
            <a:r>
              <a:rPr lang="ko-KR" altLang="en-US" dirty="0"/>
              <a:t>를 포착할지는 어떻게 알죠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컴퓨터가 알아서 정해줍니다</a:t>
            </a:r>
            <a:r>
              <a:rPr lang="en-US" altLang="ko-KR" dirty="0"/>
              <a:t>. </a:t>
            </a:r>
            <a:r>
              <a:rPr lang="ko-KR" altLang="en-US" dirty="0"/>
              <a:t>꽤 잘 정합니다</a:t>
            </a:r>
            <a:r>
              <a:rPr lang="en-US" altLang="ko-KR" dirty="0"/>
              <a:t>.</a:t>
            </a:r>
          </a:p>
        </p:txBody>
      </p:sp>
      <p:pic>
        <p:nvPicPr>
          <p:cNvPr id="12290" name="Picture 2" descr="파일:7946648a6afc6909919e8e3a18d74bc7.jpg">
            <a:extLst>
              <a:ext uri="{FF2B5EF4-FFF2-40B4-BE49-F238E27FC236}">
                <a16:creationId xmlns:a16="http://schemas.microsoft.com/office/drawing/2014/main" id="{6AC8383E-64F3-468F-8C87-ABCB3CB9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649" y="1219201"/>
            <a:ext cx="3567697" cy="21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9629588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 - Question</a:t>
            </a:r>
            <a:endParaRPr kumimoji="1"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1057-BCDB-4043-A7E8-EFB12CAA2F5F}"/>
              </a:ext>
            </a:extLst>
          </p:cNvPr>
          <p:cNvSpPr txBox="1"/>
          <p:nvPr/>
        </p:nvSpPr>
        <p:spPr>
          <a:xfrm>
            <a:off x="1155032" y="1411705"/>
            <a:ext cx="73577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/>
              <a:t>그럼 </a:t>
            </a:r>
            <a:r>
              <a:rPr lang="en-US" altLang="ko-KR" dirty="0"/>
              <a:t>CNN </a:t>
            </a:r>
            <a:r>
              <a:rPr lang="ko-KR" altLang="en-US" dirty="0"/>
              <a:t>내의 각 </a:t>
            </a:r>
            <a:r>
              <a:rPr lang="en-US" altLang="ko-KR" dirty="0"/>
              <a:t>Hidden Layer</a:t>
            </a:r>
            <a:r>
              <a:rPr lang="ko-KR" altLang="en-US" dirty="0"/>
              <a:t>들에서 어떤 </a:t>
            </a:r>
            <a:r>
              <a:rPr lang="en-US" altLang="ko-KR" dirty="0"/>
              <a:t>filter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어떤 </a:t>
            </a:r>
            <a:r>
              <a:rPr lang="en-US" altLang="ko-KR" dirty="0"/>
              <a:t>feature</a:t>
            </a:r>
            <a:r>
              <a:rPr lang="ko-KR" altLang="en-US" dirty="0"/>
              <a:t>를 포착할지는 어떻게 알죠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컴퓨터가 알아서 정해줍니다</a:t>
            </a:r>
            <a:r>
              <a:rPr lang="en-US" altLang="ko-KR" dirty="0"/>
              <a:t>. </a:t>
            </a:r>
            <a:r>
              <a:rPr lang="ko-KR" altLang="en-US" dirty="0"/>
              <a:t>꽤 잘 정합니다</a:t>
            </a:r>
            <a:r>
              <a:rPr lang="en-US" altLang="ko-KR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2) Filter</a:t>
            </a:r>
            <a:r>
              <a:rPr lang="ko-KR" altLang="en-US" dirty="0"/>
              <a:t>를 거치면서 이미지의 </a:t>
            </a:r>
            <a:r>
              <a:rPr lang="en-US" altLang="ko-KR" dirty="0"/>
              <a:t>feature map</a:t>
            </a:r>
            <a:r>
              <a:rPr lang="ko-KR" altLang="en-US" dirty="0"/>
              <a:t>의 크기가 원본 이미지보다</a:t>
            </a:r>
            <a:endParaRPr lang="en-US" altLang="ko-KR" dirty="0"/>
          </a:p>
          <a:p>
            <a:r>
              <a:rPr lang="ko-KR" altLang="en-US" dirty="0"/>
              <a:t>작아지는 것 같은데요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Padding</a:t>
            </a:r>
            <a:r>
              <a:rPr lang="ko-KR" altLang="en-US" dirty="0"/>
              <a:t>으로 해결합니다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03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9629588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 - Question</a:t>
            </a:r>
            <a:endParaRPr kumimoji="1"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1057-BCDB-4043-A7E8-EFB12CAA2F5F}"/>
              </a:ext>
            </a:extLst>
          </p:cNvPr>
          <p:cNvSpPr txBox="1"/>
          <p:nvPr/>
        </p:nvSpPr>
        <p:spPr>
          <a:xfrm>
            <a:off x="1155032" y="1411705"/>
            <a:ext cx="80203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dirty="0"/>
              <a:t>그럼 </a:t>
            </a:r>
            <a:r>
              <a:rPr lang="en-US" altLang="ko-KR" dirty="0"/>
              <a:t>CNN </a:t>
            </a:r>
            <a:r>
              <a:rPr lang="ko-KR" altLang="en-US" dirty="0"/>
              <a:t>내의 각 </a:t>
            </a:r>
            <a:r>
              <a:rPr lang="en-US" altLang="ko-KR" dirty="0"/>
              <a:t>Hidden Layer</a:t>
            </a:r>
            <a:r>
              <a:rPr lang="ko-KR" altLang="en-US" dirty="0"/>
              <a:t>들에서 어떤 </a:t>
            </a:r>
            <a:r>
              <a:rPr lang="en-US" altLang="ko-KR" dirty="0"/>
              <a:t>filter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어떤 </a:t>
            </a:r>
            <a:r>
              <a:rPr lang="en-US" altLang="ko-KR" dirty="0"/>
              <a:t>feature</a:t>
            </a:r>
            <a:r>
              <a:rPr lang="ko-KR" altLang="en-US" dirty="0"/>
              <a:t>를 포착할지는 어떻게 알죠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컴퓨터가 알아서 정해줍니다</a:t>
            </a:r>
            <a:r>
              <a:rPr lang="en-US" altLang="ko-KR" dirty="0"/>
              <a:t>. </a:t>
            </a:r>
            <a:r>
              <a:rPr lang="ko-KR" altLang="en-US" dirty="0"/>
              <a:t>꽤 잘 정합니다</a:t>
            </a:r>
            <a:r>
              <a:rPr lang="en-US" altLang="ko-KR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2) Filter</a:t>
            </a:r>
            <a:r>
              <a:rPr lang="ko-KR" altLang="en-US" dirty="0"/>
              <a:t>를 거치면서 이미지의 </a:t>
            </a:r>
            <a:r>
              <a:rPr lang="en-US" altLang="ko-KR" dirty="0"/>
              <a:t>feature map</a:t>
            </a:r>
            <a:r>
              <a:rPr lang="ko-KR" altLang="en-US" dirty="0"/>
              <a:t>의 크기가 원본 이미지보다</a:t>
            </a:r>
            <a:endParaRPr lang="en-US" altLang="ko-KR" dirty="0"/>
          </a:p>
          <a:p>
            <a:r>
              <a:rPr lang="ko-KR" altLang="en-US" dirty="0"/>
              <a:t>작아지는 것 같은데요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Padding</a:t>
            </a:r>
            <a:r>
              <a:rPr lang="ko-KR" altLang="en-US" dirty="0"/>
              <a:t>으로 해결합니다</a:t>
            </a:r>
            <a:r>
              <a:rPr lang="en-US" altLang="ko-KR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3) </a:t>
            </a:r>
            <a:r>
              <a:rPr lang="ko-KR" altLang="en-US" dirty="0"/>
              <a:t>그럼 </a:t>
            </a:r>
            <a:r>
              <a:rPr lang="en-US" altLang="ko-KR" dirty="0"/>
              <a:t>Hidden layer </a:t>
            </a:r>
            <a:r>
              <a:rPr lang="ko-KR" altLang="en-US" dirty="0"/>
              <a:t>내의 </a:t>
            </a:r>
            <a:r>
              <a:rPr lang="en-US" altLang="ko-KR" dirty="0"/>
              <a:t>filter</a:t>
            </a:r>
            <a:r>
              <a:rPr lang="ko-KR" altLang="en-US" dirty="0"/>
              <a:t>들을 거치면서 이미지에서 점점 </a:t>
            </a:r>
            <a:r>
              <a:rPr lang="en-US" altLang="ko-KR" dirty="0"/>
              <a:t>high-level</a:t>
            </a:r>
            <a:r>
              <a:rPr lang="ko-KR" altLang="en-US" dirty="0"/>
              <a:t>의</a:t>
            </a:r>
            <a:endParaRPr lang="en-US" altLang="ko-KR" dirty="0"/>
          </a:p>
          <a:p>
            <a:r>
              <a:rPr lang="en-US" altLang="ko-KR" dirty="0"/>
              <a:t>Feature</a:t>
            </a:r>
            <a:r>
              <a:rPr lang="ko-KR" altLang="en-US" dirty="0"/>
              <a:t>들을 잡아내게 되고</a:t>
            </a:r>
            <a:r>
              <a:rPr lang="en-US" altLang="ko-KR" dirty="0"/>
              <a:t>, </a:t>
            </a:r>
            <a:r>
              <a:rPr lang="ko-KR" altLang="en-US" dirty="0"/>
              <a:t>점점 이미지의 특징이 추상화되는 건가요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ㅖ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934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9629588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 - Question</a:t>
            </a:r>
            <a:endParaRPr kumimoji="1"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81057-BCDB-4043-A7E8-EFB12CAA2F5F}"/>
              </a:ext>
            </a:extLst>
          </p:cNvPr>
          <p:cNvSpPr txBox="1"/>
          <p:nvPr/>
        </p:nvSpPr>
        <p:spPr>
          <a:xfrm>
            <a:off x="1155032" y="1411705"/>
            <a:ext cx="80203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dirty="0"/>
              <a:t>CNN </a:t>
            </a:r>
            <a:r>
              <a:rPr lang="ko-KR" altLang="en-US" dirty="0"/>
              <a:t>내의 각 </a:t>
            </a:r>
            <a:r>
              <a:rPr lang="en-US" altLang="ko-KR" dirty="0"/>
              <a:t>Hidden Layer</a:t>
            </a:r>
            <a:r>
              <a:rPr lang="ko-KR" altLang="en-US" dirty="0"/>
              <a:t>들에서 어떤 </a:t>
            </a:r>
            <a:r>
              <a:rPr lang="en-US" altLang="ko-KR" dirty="0"/>
              <a:t>filter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어떤 </a:t>
            </a:r>
            <a:r>
              <a:rPr lang="en-US" altLang="ko-KR" dirty="0"/>
              <a:t>feature</a:t>
            </a:r>
            <a:r>
              <a:rPr lang="ko-KR" altLang="en-US" dirty="0"/>
              <a:t>를 포착할지는 어떻게 알죠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컴퓨터가 알아서 정해줍니다</a:t>
            </a:r>
            <a:r>
              <a:rPr lang="en-US" altLang="ko-KR" dirty="0"/>
              <a:t>. </a:t>
            </a:r>
            <a:r>
              <a:rPr lang="ko-KR" altLang="en-US" dirty="0"/>
              <a:t>꽤 잘 정합니다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2) Filter</a:t>
            </a:r>
            <a:r>
              <a:rPr lang="ko-KR" altLang="en-US" dirty="0"/>
              <a:t>를 거치면서 이미지의 </a:t>
            </a:r>
            <a:r>
              <a:rPr lang="en-US" altLang="ko-KR" dirty="0"/>
              <a:t>feature map</a:t>
            </a:r>
            <a:r>
              <a:rPr lang="ko-KR" altLang="en-US" dirty="0"/>
              <a:t>의 크기가 원본 이미지보다</a:t>
            </a:r>
            <a:endParaRPr lang="en-US" altLang="ko-KR" dirty="0"/>
          </a:p>
          <a:p>
            <a:r>
              <a:rPr lang="ko-KR" altLang="en-US" dirty="0"/>
              <a:t>작아지는 것 같은데요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Padding</a:t>
            </a:r>
            <a:r>
              <a:rPr lang="ko-KR" altLang="en-US" dirty="0"/>
              <a:t>으로 해결합니다</a:t>
            </a:r>
            <a:r>
              <a:rPr lang="en-US" altLang="ko-KR" dirty="0"/>
              <a:t>.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r>
              <a:rPr lang="en-US" altLang="ko-KR" dirty="0"/>
              <a:t>3) </a:t>
            </a:r>
            <a:r>
              <a:rPr lang="ko-KR" altLang="en-US" dirty="0"/>
              <a:t>그럼 </a:t>
            </a:r>
            <a:r>
              <a:rPr lang="en-US" altLang="ko-KR" dirty="0"/>
              <a:t>Hidden layer </a:t>
            </a:r>
            <a:r>
              <a:rPr lang="ko-KR" altLang="en-US" dirty="0"/>
              <a:t>내의 </a:t>
            </a:r>
            <a:r>
              <a:rPr lang="en-US" altLang="ko-KR" dirty="0"/>
              <a:t>filter</a:t>
            </a:r>
            <a:r>
              <a:rPr lang="ko-KR" altLang="en-US" dirty="0"/>
              <a:t>들을 거치면서 이미지에서 점점 </a:t>
            </a:r>
            <a:r>
              <a:rPr lang="en-US" altLang="ko-KR" dirty="0"/>
              <a:t>high-level</a:t>
            </a:r>
            <a:r>
              <a:rPr lang="ko-KR" altLang="en-US" dirty="0"/>
              <a:t>의</a:t>
            </a:r>
            <a:endParaRPr lang="en-US" altLang="ko-KR" dirty="0"/>
          </a:p>
          <a:p>
            <a:r>
              <a:rPr lang="en-US" altLang="ko-KR" dirty="0"/>
              <a:t>Feature</a:t>
            </a:r>
            <a:r>
              <a:rPr lang="ko-KR" altLang="en-US" dirty="0"/>
              <a:t>들을 잡아내게 되고</a:t>
            </a:r>
            <a:r>
              <a:rPr lang="en-US" altLang="ko-KR" dirty="0"/>
              <a:t>, </a:t>
            </a:r>
            <a:r>
              <a:rPr lang="ko-KR" altLang="en-US" dirty="0"/>
              <a:t>점점 이미지의 특징이 추상화되는 건가요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en-US" altLang="ko-KR" dirty="0"/>
              <a:t>- </a:t>
            </a:r>
            <a:r>
              <a:rPr lang="ko-KR" altLang="en-US" dirty="0" err="1"/>
              <a:t>ㅖ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4827E-5858-4D61-90CF-F4E73593C248}"/>
              </a:ext>
            </a:extLst>
          </p:cNvPr>
          <p:cNvSpPr txBox="1"/>
          <p:nvPr/>
        </p:nvSpPr>
        <p:spPr>
          <a:xfrm>
            <a:off x="1683477" y="4979040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…?</a:t>
            </a:r>
            <a:endParaRPr lang="ko-KR" altLang="en-US" sz="4000" dirty="0"/>
          </a:p>
        </p:txBody>
      </p:sp>
      <p:pic>
        <p:nvPicPr>
          <p:cNvPr id="13314" name="Picture 2" descr="파일:미쳤습니까휴먼.jpg">
            <a:extLst>
              <a:ext uri="{FF2B5EF4-FFF2-40B4-BE49-F238E27FC236}">
                <a16:creationId xmlns:a16="http://schemas.microsoft.com/office/drawing/2014/main" id="{479E9377-615D-4B0F-9BF7-B51936494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51" y="4859071"/>
            <a:ext cx="1550068" cy="13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EDAC5-0738-4EEC-BB4C-2F1FF89F13B3}"/>
              </a:ext>
            </a:extLst>
          </p:cNvPr>
          <p:cNvSpPr txBox="1"/>
          <p:nvPr/>
        </p:nvSpPr>
        <p:spPr>
          <a:xfrm>
            <a:off x="4355432" y="5582653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지나치게 이미지를 </a:t>
            </a:r>
            <a:r>
              <a:rPr lang="ko-KR" altLang="en-US" dirty="0" err="1"/>
              <a:t>추상화하다</a:t>
            </a:r>
            <a:r>
              <a:rPr lang="ko-KR" altLang="en-US" dirty="0"/>
              <a:t> 보면</a:t>
            </a:r>
            <a:endParaRPr lang="en-US" altLang="ko-KR" dirty="0"/>
          </a:p>
          <a:p>
            <a:r>
              <a:rPr lang="ko-KR" altLang="en-US" dirty="0"/>
              <a:t>뭔가 문제가 생기지 않을까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303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3.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Adversarial Attack to CNN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E56DA-E41C-4A9A-9127-9D4EE3C03888}"/>
              </a:ext>
            </a:extLst>
          </p:cNvPr>
          <p:cNvSpPr txBox="1"/>
          <p:nvPr/>
        </p:nvSpPr>
        <p:spPr>
          <a:xfrm>
            <a:off x="7812505" y="5892896"/>
            <a:ext cx="8005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3"/>
              </a:rPr>
              <a:t>https://towardsdatascience.com/applied-deep-learning-part-4-convolutional-neural-networks-584bc134c1e2</a:t>
            </a:r>
            <a:endParaRPr lang="en-US" altLang="ko-KR" sz="1100" dirty="0"/>
          </a:p>
          <a:p>
            <a:r>
              <a:rPr lang="en-US" altLang="ko-KR" sz="1100" dirty="0"/>
              <a:t>Deep Residual Learning for Image Recognition</a:t>
            </a:r>
          </a:p>
          <a:p>
            <a:r>
              <a:rPr lang="en-US" altLang="ko-KR" sz="1100" dirty="0">
                <a:hlinkClick r:id="rId4"/>
              </a:rPr>
              <a:t>https://arxiv.org/abs/1512.03385</a:t>
            </a:r>
            <a:endParaRPr lang="en-US" altLang="ko-KR" sz="1100" dirty="0"/>
          </a:p>
          <a:p>
            <a:r>
              <a:rPr lang="en-US" altLang="ko-KR" sz="1100" dirty="0"/>
              <a:t> </a:t>
            </a:r>
            <a:endParaRPr lang="ko-KR" altLang="en-US" sz="1100" dirty="0"/>
          </a:p>
        </p:txBody>
      </p:sp>
      <p:pic>
        <p:nvPicPr>
          <p:cNvPr id="7170" name="Picture 2" descr="resnet structure 이미지 검색결과&quot;">
            <a:extLst>
              <a:ext uri="{FF2B5EF4-FFF2-40B4-BE49-F238E27FC236}">
                <a16:creationId xmlns:a16="http://schemas.microsoft.com/office/drawing/2014/main" id="{51ED9FC3-7CE6-4AD9-B747-1F1BD624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75" y="367553"/>
            <a:ext cx="1988713" cy="50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22630-3B20-4D0E-B21B-709893DDAB22}"/>
              </a:ext>
            </a:extLst>
          </p:cNvPr>
          <p:cNvSpPr txBox="1"/>
          <p:nvPr/>
        </p:nvSpPr>
        <p:spPr>
          <a:xfrm>
            <a:off x="8842428" y="5456148"/>
            <a:ext cx="328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일종인 </a:t>
            </a:r>
            <a:r>
              <a:rPr lang="en-US" altLang="ko-KR" dirty="0" err="1"/>
              <a:t>ResNet</a:t>
            </a:r>
            <a:r>
              <a:rPr lang="ko-KR" altLang="en-US" dirty="0"/>
              <a:t>의 구조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9D5D5-5F73-42BD-A349-DB75EB69ACCE}"/>
              </a:ext>
            </a:extLst>
          </p:cNvPr>
          <p:cNvSpPr txBox="1"/>
          <p:nvPr/>
        </p:nvSpPr>
        <p:spPr>
          <a:xfrm>
            <a:off x="893439" y="1622802"/>
            <a:ext cx="762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모델이 발전하면서 더 많은 </a:t>
            </a:r>
            <a:r>
              <a:rPr lang="en-US" altLang="ko-KR" dirty="0"/>
              <a:t>Convolution layer</a:t>
            </a:r>
            <a:r>
              <a:rPr lang="ko-KR" altLang="en-US" dirty="0"/>
              <a:t>들이 포함된</a:t>
            </a:r>
            <a:endParaRPr lang="en-US" altLang="ko-KR" dirty="0"/>
          </a:p>
          <a:p>
            <a:r>
              <a:rPr lang="ko-KR" altLang="en-US" dirty="0"/>
              <a:t>모델들이 만들어지게 되었고 이미지는 </a:t>
            </a:r>
            <a:r>
              <a:rPr lang="en-US" altLang="ko-KR" dirty="0"/>
              <a:t>CNN </a:t>
            </a:r>
            <a:r>
              <a:rPr lang="ko-KR" altLang="en-US" dirty="0"/>
              <a:t>내에서 더욱 추상화되게 됨</a:t>
            </a:r>
          </a:p>
        </p:txBody>
      </p:sp>
      <p:pic>
        <p:nvPicPr>
          <p:cNvPr id="7172" name="Picture 4" descr="https://miro.medium.com/max/1740/1*uUYc126RU4mnTWwckEbctw@2x.png">
            <a:extLst>
              <a:ext uri="{FF2B5EF4-FFF2-40B4-BE49-F238E27FC236}">
                <a16:creationId xmlns:a16="http://schemas.microsoft.com/office/drawing/2014/main" id="{A0D944B6-CD7F-494E-9492-C66E3517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2866349"/>
            <a:ext cx="4517571" cy="18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57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3.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Adversarial Attack to CNN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E56DA-E41C-4A9A-9127-9D4EE3C03888}"/>
              </a:ext>
            </a:extLst>
          </p:cNvPr>
          <p:cNvSpPr txBox="1"/>
          <p:nvPr/>
        </p:nvSpPr>
        <p:spPr>
          <a:xfrm>
            <a:off x="7812505" y="5892896"/>
            <a:ext cx="8005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3"/>
              </a:rPr>
              <a:t>https://towardsdatascience.com/applied-deep-learning-part-4-convolutional-neural-networks-584bc134c1e2</a:t>
            </a:r>
            <a:endParaRPr lang="en-US" altLang="ko-KR" sz="1100" dirty="0"/>
          </a:p>
          <a:p>
            <a:r>
              <a:rPr lang="en-US" altLang="ko-KR" sz="1100" dirty="0"/>
              <a:t>Deep Residual Learning for Image Recognition</a:t>
            </a:r>
          </a:p>
          <a:p>
            <a:r>
              <a:rPr lang="en-US" altLang="ko-KR" sz="1100" dirty="0">
                <a:hlinkClick r:id="rId4"/>
              </a:rPr>
              <a:t>https://arxiv.org/abs/1512.03385</a:t>
            </a:r>
            <a:endParaRPr lang="en-US" altLang="ko-KR" sz="1100" dirty="0"/>
          </a:p>
          <a:p>
            <a:r>
              <a:rPr lang="en-US" altLang="ko-KR" sz="1100" dirty="0"/>
              <a:t> </a:t>
            </a:r>
            <a:endParaRPr lang="ko-KR" altLang="en-US" sz="1100" dirty="0"/>
          </a:p>
        </p:txBody>
      </p:sp>
      <p:pic>
        <p:nvPicPr>
          <p:cNvPr id="7170" name="Picture 2" descr="resnet structure 이미지 검색결과&quot;">
            <a:extLst>
              <a:ext uri="{FF2B5EF4-FFF2-40B4-BE49-F238E27FC236}">
                <a16:creationId xmlns:a16="http://schemas.microsoft.com/office/drawing/2014/main" id="{51ED9FC3-7CE6-4AD9-B747-1F1BD6244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75" y="367553"/>
            <a:ext cx="1988713" cy="502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522630-3B20-4D0E-B21B-709893DDAB22}"/>
              </a:ext>
            </a:extLst>
          </p:cNvPr>
          <p:cNvSpPr txBox="1"/>
          <p:nvPr/>
        </p:nvSpPr>
        <p:spPr>
          <a:xfrm>
            <a:off x="8842428" y="5456148"/>
            <a:ext cx="328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일종인 </a:t>
            </a:r>
            <a:r>
              <a:rPr lang="en-US" altLang="ko-KR" dirty="0" err="1"/>
              <a:t>ResNet</a:t>
            </a:r>
            <a:r>
              <a:rPr lang="ko-KR" altLang="en-US" dirty="0"/>
              <a:t>의 구조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9D5D5-5F73-42BD-A349-DB75EB69ACCE}"/>
              </a:ext>
            </a:extLst>
          </p:cNvPr>
          <p:cNvSpPr txBox="1"/>
          <p:nvPr/>
        </p:nvSpPr>
        <p:spPr>
          <a:xfrm>
            <a:off x="893439" y="1622802"/>
            <a:ext cx="7620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모델이 발전하면서 더 많은 </a:t>
            </a:r>
            <a:r>
              <a:rPr lang="en-US" altLang="ko-KR" dirty="0"/>
              <a:t>Convolution layer</a:t>
            </a:r>
            <a:r>
              <a:rPr lang="ko-KR" altLang="en-US" dirty="0"/>
              <a:t>들이 포함된</a:t>
            </a:r>
            <a:endParaRPr lang="en-US" altLang="ko-KR" dirty="0"/>
          </a:p>
          <a:p>
            <a:r>
              <a:rPr lang="ko-KR" altLang="en-US" dirty="0"/>
              <a:t>모델들이 만들어지게 되었고 이미지는 </a:t>
            </a:r>
            <a:r>
              <a:rPr lang="en-US" altLang="ko-KR" dirty="0"/>
              <a:t>CNN </a:t>
            </a:r>
            <a:r>
              <a:rPr lang="ko-KR" altLang="en-US" dirty="0"/>
              <a:t>내에서 더욱 추상화되게 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E3605-6396-4564-879B-CB3DEF2022FF}"/>
              </a:ext>
            </a:extLst>
          </p:cNvPr>
          <p:cNvSpPr txBox="1"/>
          <p:nvPr/>
        </p:nvSpPr>
        <p:spPr>
          <a:xfrm>
            <a:off x="893439" y="2751364"/>
            <a:ext cx="5320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그럼 무슨 문제가 발생할까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434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3.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Adversarial Attack to CNN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이창희, Loan UX Team, 피플펀드">
            <a:extLst>
              <a:ext uri="{FF2B5EF4-FFF2-40B4-BE49-F238E27FC236}">
                <a16:creationId xmlns:a16="http://schemas.microsoft.com/office/drawing/2014/main" id="{01476B8E-4F48-417C-810F-588AF145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0" y="1675648"/>
            <a:ext cx="2916404" cy="29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EA9972D5-D00C-4D56-B883-B51831265145}"/>
              </a:ext>
            </a:extLst>
          </p:cNvPr>
          <p:cNvSpPr/>
          <p:nvPr/>
        </p:nvSpPr>
        <p:spPr>
          <a:xfrm>
            <a:off x="4467726" y="2775284"/>
            <a:ext cx="1925053" cy="7299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BB5C8B-B819-4B09-B07F-A42E70593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197" y="1345654"/>
            <a:ext cx="2781442" cy="3713747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18ECD8D-F675-4BA9-99AB-E22D3DC727E8}"/>
              </a:ext>
            </a:extLst>
          </p:cNvPr>
          <p:cNvSpPr/>
          <p:nvPr/>
        </p:nvSpPr>
        <p:spPr>
          <a:xfrm>
            <a:off x="8967537" y="2661107"/>
            <a:ext cx="954505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F4454-3507-48BD-80FF-78B5B8B1A7AC}"/>
              </a:ext>
            </a:extLst>
          </p:cNvPr>
          <p:cNvSpPr txBox="1"/>
          <p:nvPr/>
        </p:nvSpPr>
        <p:spPr>
          <a:xfrm>
            <a:off x="925680" y="5280863"/>
            <a:ext cx="5237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이런 건 사실 못 찾을 수도 있음</a:t>
            </a:r>
            <a:endParaRPr lang="en-US" altLang="ko-KR" sz="2400" dirty="0"/>
          </a:p>
          <a:p>
            <a:r>
              <a:rPr lang="ko-KR" altLang="en-US" sz="2400" dirty="0"/>
              <a:t>사람이라도 한눈에 찾기는 쉽지 않음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6EFDE-A3FC-4986-8AAB-6200FC749FD3}"/>
              </a:ext>
            </a:extLst>
          </p:cNvPr>
          <p:cNvSpPr txBox="1"/>
          <p:nvPr/>
        </p:nvSpPr>
        <p:spPr>
          <a:xfrm>
            <a:off x="9444789" y="5847711"/>
            <a:ext cx="2496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피플펀드</a:t>
            </a:r>
            <a:r>
              <a:rPr lang="ko-KR" altLang="en-US" sz="1100" dirty="0"/>
              <a:t> 회사소개</a:t>
            </a:r>
            <a:endParaRPr lang="en-US" altLang="ko-KR" sz="1100" dirty="0"/>
          </a:p>
          <a:p>
            <a:r>
              <a:rPr lang="en-US" altLang="ko-KR" sz="1100" dirty="0">
                <a:hlinkClick r:id="rId5"/>
              </a:rPr>
              <a:t>https://www.peoplefund.co.kr/team/</a:t>
            </a:r>
            <a:endParaRPr lang="en-US" altLang="ko-KR" sz="1100" dirty="0"/>
          </a:p>
          <a:p>
            <a:r>
              <a:rPr lang="ko-KR" altLang="en-US" sz="1100" dirty="0" err="1"/>
              <a:t>백준베스트</a:t>
            </a:r>
            <a:r>
              <a:rPr lang="ko-KR" altLang="en-US" sz="1100" dirty="0"/>
              <a:t> 카카오톡 </a:t>
            </a:r>
            <a:r>
              <a:rPr lang="ko-KR" altLang="en-US" sz="1100" dirty="0" err="1"/>
              <a:t>채팅방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0155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3.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Adversarial Attack to CNN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 descr="https://openai.com/content/images/2017/02/adversarial_img_1.png">
            <a:extLst>
              <a:ext uri="{FF2B5EF4-FFF2-40B4-BE49-F238E27FC236}">
                <a16:creationId xmlns:a16="http://schemas.microsoft.com/office/drawing/2014/main" id="{BD32BBFC-F410-48C0-BE2E-1CA1A510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46" y="1197136"/>
            <a:ext cx="44767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02E6F-1995-4EDB-B941-D1CB7D178AD1}"/>
              </a:ext>
            </a:extLst>
          </p:cNvPr>
          <p:cNvSpPr txBox="1"/>
          <p:nvPr/>
        </p:nvSpPr>
        <p:spPr>
          <a:xfrm>
            <a:off x="7384872" y="5890283"/>
            <a:ext cx="46009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4"/>
              </a:rPr>
              <a:t>https://openai.com/blog/adversarial-example-research/</a:t>
            </a:r>
            <a:endParaRPr lang="en-US" altLang="ko-KR" sz="1100" dirty="0"/>
          </a:p>
          <a:p>
            <a:r>
              <a:rPr lang="en-US" altLang="ko-KR" sz="1100" dirty="0"/>
              <a:t>One</a:t>
            </a:r>
            <a:r>
              <a:rPr lang="ko-KR" altLang="en-US" sz="1100" dirty="0"/>
              <a:t> </a:t>
            </a:r>
            <a:r>
              <a:rPr lang="en-US" altLang="ko-KR" sz="1100" dirty="0"/>
              <a:t>pixel attack for fooling deep neural network</a:t>
            </a:r>
          </a:p>
          <a:p>
            <a:r>
              <a:rPr lang="en-US" altLang="ko-KR" sz="1100" dirty="0">
                <a:hlinkClick r:id="rId5"/>
              </a:rPr>
              <a:t>https://arxiv.org/abs/1710.08864</a:t>
            </a:r>
            <a:endParaRPr lang="ko-KR" altLang="en-US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D7BE078-60DB-457D-8B20-54DF3F43F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75" y="1197136"/>
            <a:ext cx="3173049" cy="5189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AC10C8-9BCB-44CD-9426-0358E41692A4}"/>
              </a:ext>
            </a:extLst>
          </p:cNvPr>
          <p:cNvSpPr txBox="1"/>
          <p:nvPr/>
        </p:nvSpPr>
        <p:spPr>
          <a:xfrm>
            <a:off x="4267586" y="3114164"/>
            <a:ext cx="73739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이미지에 그렇게 큰 변화가 일어나지 않아도</a:t>
            </a:r>
            <a:endParaRPr lang="en-US" altLang="ko-KR" sz="2000" dirty="0"/>
          </a:p>
          <a:p>
            <a:r>
              <a:rPr lang="en-US" altLang="ko-KR" sz="2000" dirty="0"/>
              <a:t>Convolution layer</a:t>
            </a:r>
            <a:r>
              <a:rPr lang="ko-KR" altLang="en-US" sz="2000" dirty="0"/>
              <a:t>를 거치면서 </a:t>
            </a:r>
            <a:r>
              <a:rPr lang="en-US" altLang="ko-KR" sz="2000" dirty="0"/>
              <a:t>high-level feature</a:t>
            </a:r>
            <a:r>
              <a:rPr lang="ko-KR" altLang="en-US" sz="2000" dirty="0"/>
              <a:t>들을 포착하는</a:t>
            </a:r>
            <a:endParaRPr lang="en-US" altLang="ko-KR" sz="2000" dirty="0"/>
          </a:p>
          <a:p>
            <a:r>
              <a:rPr lang="ko-KR" altLang="en-US" sz="2000" dirty="0"/>
              <a:t>과정에서 그 변화가 매우 크게 증폭됨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000" dirty="0"/>
              <a:t>-&gt; </a:t>
            </a:r>
            <a:r>
              <a:rPr lang="ko-KR" altLang="en-US" sz="2000" dirty="0"/>
              <a:t>이미지의 작은 변화에도 취약함</a:t>
            </a:r>
            <a:endParaRPr lang="en-US" altLang="ko-KR" sz="2000" dirty="0"/>
          </a:p>
          <a:p>
            <a:r>
              <a:rPr lang="en-US" altLang="ko-KR" sz="2000" dirty="0"/>
              <a:t>(</a:t>
            </a:r>
            <a:r>
              <a:rPr lang="ko-KR" altLang="en-US" sz="2000" dirty="0"/>
              <a:t>사람이 보기에는 아무 변화가 없어 보이더라도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342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3.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Adversarial Attack to CNN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이창희, Loan UX Team, 피플펀드">
            <a:extLst>
              <a:ext uri="{FF2B5EF4-FFF2-40B4-BE49-F238E27FC236}">
                <a16:creationId xmlns:a16="http://schemas.microsoft.com/office/drawing/2014/main" id="{01476B8E-4F48-417C-810F-588AF145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80" y="1675648"/>
            <a:ext cx="2916404" cy="291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EA9972D5-D00C-4D56-B883-B51831265145}"/>
              </a:ext>
            </a:extLst>
          </p:cNvPr>
          <p:cNvSpPr/>
          <p:nvPr/>
        </p:nvSpPr>
        <p:spPr>
          <a:xfrm>
            <a:off x="4467726" y="2775284"/>
            <a:ext cx="1925053" cy="7299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F4454-3507-48BD-80FF-78B5B8B1A7AC}"/>
              </a:ext>
            </a:extLst>
          </p:cNvPr>
          <p:cNvSpPr txBox="1"/>
          <p:nvPr/>
        </p:nvSpPr>
        <p:spPr>
          <a:xfrm>
            <a:off x="837449" y="5140654"/>
            <a:ext cx="8349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이건 사람이 보기에는 다 비슷한 사진임</a:t>
            </a:r>
            <a:endParaRPr lang="en-US" altLang="ko-KR" sz="2400" dirty="0"/>
          </a:p>
          <a:p>
            <a:r>
              <a:rPr lang="ko-KR" altLang="en-US" sz="2400" dirty="0"/>
              <a:t>하지만 </a:t>
            </a:r>
            <a:r>
              <a:rPr lang="en-US" altLang="ko-KR" sz="2400" dirty="0"/>
              <a:t>CNN</a:t>
            </a:r>
            <a:r>
              <a:rPr lang="ko-KR" altLang="en-US" sz="2400" dirty="0"/>
              <a:t> 내에서는</a:t>
            </a:r>
            <a:r>
              <a:rPr lang="en-US" altLang="ko-KR" sz="2400" dirty="0"/>
              <a:t> </a:t>
            </a:r>
            <a:r>
              <a:rPr lang="ko-KR" altLang="en-US" sz="2400" dirty="0"/>
              <a:t>매우 다른 </a:t>
            </a:r>
            <a:r>
              <a:rPr lang="en-US" altLang="ko-KR" sz="2400" dirty="0"/>
              <a:t>feature map </a:t>
            </a:r>
            <a:r>
              <a:rPr lang="ko-KR" altLang="en-US" sz="2400" dirty="0"/>
              <a:t>이 그려질 것</a:t>
            </a:r>
            <a:endParaRPr lang="en-US" altLang="ko-KR" sz="2400" dirty="0"/>
          </a:p>
          <a:p>
            <a:r>
              <a:rPr lang="en-US" altLang="ko-KR" sz="2400" dirty="0"/>
              <a:t>(</a:t>
            </a:r>
            <a:r>
              <a:rPr lang="ko-KR" altLang="en-US" sz="2400" dirty="0"/>
              <a:t>작은 변화에도 취약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6EFDE-A3FC-4986-8AAB-6200FC749FD3}"/>
              </a:ext>
            </a:extLst>
          </p:cNvPr>
          <p:cNvSpPr txBox="1"/>
          <p:nvPr/>
        </p:nvSpPr>
        <p:spPr>
          <a:xfrm>
            <a:off x="9444789" y="6014232"/>
            <a:ext cx="2496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ko-KR" altLang="en-US" sz="1100" dirty="0" err="1"/>
              <a:t>피플펀드</a:t>
            </a:r>
            <a:r>
              <a:rPr lang="ko-KR" altLang="en-US" sz="1100" dirty="0"/>
              <a:t> 회사소개</a:t>
            </a:r>
            <a:endParaRPr lang="en-US" altLang="ko-KR" sz="1100" dirty="0"/>
          </a:p>
          <a:p>
            <a:r>
              <a:rPr lang="en-US" altLang="ko-KR" sz="1100" dirty="0">
                <a:hlinkClick r:id="rId4"/>
              </a:rPr>
              <a:t>https://www.peoplefund.co.kr/team/</a:t>
            </a:r>
            <a:endParaRPr lang="en-US" altLang="ko-KR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B6A140-FF84-48D9-9E7A-0367C6665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220" y="1381707"/>
            <a:ext cx="1159042" cy="11590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B5AA6C-1212-40C2-A4FC-B446B4F44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1262" y="1381707"/>
            <a:ext cx="1159043" cy="11590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9499AA2-75FC-4739-A12A-CD4BCA905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304" y="1381707"/>
            <a:ext cx="1159043" cy="11590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08CCC62-F615-4D8F-B8AB-36FBC0FB6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220" y="2540749"/>
            <a:ext cx="1159043" cy="115904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7D42E41-18B9-4504-97FC-C05C2437A8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264" y="2540751"/>
            <a:ext cx="1159042" cy="115904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592D8A4-1099-4B46-BCED-7BA930841F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0304" y="2540752"/>
            <a:ext cx="1166166" cy="115904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F18DA0-B15C-46BC-805B-D6E8FCBB45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2221" y="3699792"/>
            <a:ext cx="1159042" cy="115904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8439079-9FAE-48D5-9735-078C281098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1265" y="3695784"/>
            <a:ext cx="1159042" cy="115904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218126B-A99F-45D1-BD13-06E8228DFC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0304" y="3695785"/>
            <a:ext cx="1170175" cy="116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6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65870-0BD4-4954-A7F2-C0FC130D45CF}"/>
              </a:ext>
            </a:extLst>
          </p:cNvPr>
          <p:cNvSpPr txBox="1"/>
          <p:nvPr/>
        </p:nvSpPr>
        <p:spPr>
          <a:xfrm>
            <a:off x="1050758" y="1459832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그럼 어떻게 해결하는가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555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0.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33020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800" b="1" dirty="0"/>
              <a:t>발표 순서</a:t>
            </a:r>
            <a:endParaRPr kumimoji="1"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81137" y="2132856"/>
            <a:ext cx="343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j-ea"/>
                <a:ea typeface="+mj-ea"/>
                <a:cs typeface="함초롬바탕" panose="02030604000101010101" pitchFamily="18" charset="-127"/>
              </a:rPr>
              <a:t>1. Convolution</a:t>
            </a:r>
            <a:r>
              <a:rPr lang="ko-KR" altLang="en-US" sz="2800" dirty="0">
                <a:latin typeface="+mj-ea"/>
                <a:ea typeface="+mj-ea"/>
                <a:cs typeface="함초롬바탕" panose="02030604000101010101" pitchFamily="18" charset="-127"/>
              </a:rPr>
              <a:t>이란</a:t>
            </a:r>
            <a:r>
              <a:rPr lang="en-US" altLang="ko-KR" sz="2800" dirty="0">
                <a:latin typeface="+mj-ea"/>
                <a:ea typeface="+mj-ea"/>
                <a:cs typeface="함초롬바탕" panose="02030604000101010101" pitchFamily="18" charset="-127"/>
              </a:rPr>
              <a:t>?</a:t>
            </a:r>
            <a:endParaRPr lang="ko-KR" altLang="en-US" sz="2800" dirty="0">
              <a:latin typeface="+mj-ea"/>
              <a:ea typeface="+mj-ea"/>
              <a:cs typeface="함초롬바탕" panose="02030604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4387" y="3167390"/>
            <a:ext cx="8984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j-ea"/>
                <a:ea typeface="+mj-ea"/>
                <a:cs typeface="함초롬바탕" panose="02030604000101010101" pitchFamily="18" charset="-127"/>
              </a:rPr>
              <a:t>2. Convolution</a:t>
            </a:r>
            <a:r>
              <a:rPr lang="ko-KR" altLang="en-US" sz="2800" dirty="0">
                <a:latin typeface="+mj-ea"/>
                <a:ea typeface="+mj-ea"/>
                <a:cs typeface="함초롬바탕" panose="02030604000101010101" pitchFamily="18" charset="-127"/>
              </a:rPr>
              <a:t>과 </a:t>
            </a:r>
            <a:r>
              <a:rPr lang="en-US" altLang="ko-KR" sz="2800" dirty="0">
                <a:latin typeface="+mj-ea"/>
                <a:ea typeface="+mj-ea"/>
                <a:cs typeface="함초롬바탕" panose="02030604000101010101" pitchFamily="18" charset="-127"/>
              </a:rPr>
              <a:t>Convolutional Neural Network(CNN)</a:t>
            </a:r>
            <a:endParaRPr lang="ko-KR" altLang="en-US" sz="2800" dirty="0">
              <a:latin typeface="+mj-ea"/>
              <a:ea typeface="+mj-ea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7D90A-B369-4B12-9011-E1A4334CDCA9}"/>
              </a:ext>
            </a:extLst>
          </p:cNvPr>
          <p:cNvSpPr txBox="1"/>
          <p:nvPr/>
        </p:nvSpPr>
        <p:spPr>
          <a:xfrm>
            <a:off x="1481137" y="4284583"/>
            <a:ext cx="5333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+mj-ea"/>
                <a:ea typeface="+mj-ea"/>
                <a:cs typeface="함초롬바탕" panose="02030604000101010101" pitchFamily="18" charset="-127"/>
              </a:rPr>
              <a:t>3. CNN</a:t>
            </a:r>
            <a:r>
              <a:rPr lang="ko-KR" altLang="en-US" sz="2800" dirty="0">
                <a:latin typeface="+mj-ea"/>
                <a:ea typeface="+mj-ea"/>
                <a:cs typeface="함초롬바탕" panose="02030604000101010101" pitchFamily="18" charset="-127"/>
              </a:rPr>
              <a:t>의 문제점과 해결 방법들</a:t>
            </a:r>
          </a:p>
        </p:txBody>
      </p:sp>
    </p:spTree>
    <p:extLst>
      <p:ext uri="{BB962C8B-B14F-4D97-AF65-F5344CB8AC3E}">
        <p14:creationId xmlns:p14="http://schemas.microsoft.com/office/powerpoint/2010/main" val="33236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65870-0BD4-4954-A7F2-C0FC130D45CF}"/>
              </a:ext>
            </a:extLst>
          </p:cNvPr>
          <p:cNvSpPr txBox="1"/>
          <p:nvPr/>
        </p:nvSpPr>
        <p:spPr>
          <a:xfrm>
            <a:off x="1050758" y="1459832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그럼 어떻게 해결하는가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DD352-81ED-4268-97DA-8984B28B8EEA}"/>
              </a:ext>
            </a:extLst>
          </p:cNvPr>
          <p:cNvSpPr txBox="1"/>
          <p:nvPr/>
        </p:nvSpPr>
        <p:spPr>
          <a:xfrm>
            <a:off x="1212848" y="2181726"/>
            <a:ext cx="900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가장 단순한 해결책으로</a:t>
            </a:r>
            <a:r>
              <a:rPr lang="en-US" altLang="ko-KR" dirty="0"/>
              <a:t>, </a:t>
            </a:r>
            <a:r>
              <a:rPr lang="ko-KR" altLang="en-US" dirty="0"/>
              <a:t>변화가 일어난 이미지들도 </a:t>
            </a:r>
            <a:r>
              <a:rPr lang="en-US" altLang="ko-KR" dirty="0"/>
              <a:t>CNN</a:t>
            </a:r>
            <a:r>
              <a:rPr lang="ko-KR" altLang="en-US" dirty="0"/>
              <a:t>에 학습시키는 방법이 있음</a:t>
            </a:r>
            <a:endParaRPr lang="en-US" altLang="ko-KR" dirty="0"/>
          </a:p>
          <a:p>
            <a:r>
              <a:rPr lang="ko-KR" altLang="en-US" dirty="0"/>
              <a:t>실제로 </a:t>
            </a:r>
            <a:r>
              <a:rPr lang="en-US" altLang="ko-KR" dirty="0"/>
              <a:t>dataset</a:t>
            </a:r>
            <a:r>
              <a:rPr lang="ko-KR" altLang="en-US" dirty="0"/>
              <a:t>의 이미지들을 일부러 여러가지로 변화시키는 것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 변화된 이미지들을 학습시키는 것에 대한</a:t>
            </a:r>
            <a:r>
              <a:rPr lang="en-US" altLang="ko-KR" dirty="0"/>
              <a:t> </a:t>
            </a:r>
            <a:r>
              <a:rPr lang="ko-KR" altLang="en-US" dirty="0"/>
              <a:t>논문들도 좀 나와 있음</a:t>
            </a:r>
            <a:endParaRPr lang="en-US" altLang="ko-KR" dirty="0"/>
          </a:p>
          <a:p>
            <a:r>
              <a:rPr lang="ko-KR" altLang="en-US" dirty="0"/>
              <a:t>또한 여러 모델을 학습시켜서 평균 낸 모델을 사용하는 </a:t>
            </a:r>
            <a:r>
              <a:rPr lang="en-US" altLang="ko-KR" dirty="0"/>
              <a:t>Ensemble</a:t>
            </a:r>
            <a:r>
              <a:rPr lang="ko-KR" altLang="en-US" dirty="0"/>
              <a:t>도 해결책의</a:t>
            </a:r>
            <a:r>
              <a:rPr lang="en-US" altLang="ko-KR" dirty="0"/>
              <a:t> </a:t>
            </a:r>
            <a:r>
              <a:rPr lang="ko-KR" altLang="en-US" dirty="0"/>
              <a:t>한 가지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150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65870-0BD4-4954-A7F2-C0FC130D45CF}"/>
              </a:ext>
            </a:extLst>
          </p:cNvPr>
          <p:cNvSpPr txBox="1"/>
          <p:nvPr/>
        </p:nvSpPr>
        <p:spPr>
          <a:xfrm>
            <a:off x="1050758" y="1459832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그럼 어떻게 해결하는가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DD352-81ED-4268-97DA-8984B28B8EEA}"/>
              </a:ext>
            </a:extLst>
          </p:cNvPr>
          <p:cNvSpPr txBox="1"/>
          <p:nvPr/>
        </p:nvSpPr>
        <p:spPr>
          <a:xfrm>
            <a:off x="1212848" y="2181726"/>
            <a:ext cx="900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가장 단순한 해결책으로</a:t>
            </a:r>
            <a:r>
              <a:rPr lang="en-US" altLang="ko-KR" dirty="0"/>
              <a:t>, </a:t>
            </a:r>
            <a:r>
              <a:rPr lang="ko-KR" altLang="en-US" dirty="0"/>
              <a:t>변화가 일어난 이미지들도 </a:t>
            </a:r>
            <a:r>
              <a:rPr lang="en-US" altLang="ko-KR" dirty="0"/>
              <a:t>CNN</a:t>
            </a:r>
            <a:r>
              <a:rPr lang="ko-KR" altLang="en-US" dirty="0"/>
              <a:t>에 학습시키는 방법이 있음</a:t>
            </a:r>
            <a:endParaRPr lang="en-US" altLang="ko-KR" dirty="0"/>
          </a:p>
          <a:p>
            <a:r>
              <a:rPr lang="ko-KR" altLang="en-US" dirty="0"/>
              <a:t>실제로 </a:t>
            </a:r>
            <a:r>
              <a:rPr lang="en-US" altLang="ko-KR" dirty="0"/>
              <a:t>dataset</a:t>
            </a:r>
            <a:r>
              <a:rPr lang="ko-KR" altLang="en-US" dirty="0"/>
              <a:t>의 이미지들을 일부러 여러가지로 변화시키는 것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 변화된 이미지들을 학습시키는 것에 대한</a:t>
            </a:r>
            <a:r>
              <a:rPr lang="en-US" altLang="ko-KR" dirty="0"/>
              <a:t> </a:t>
            </a:r>
            <a:r>
              <a:rPr lang="ko-KR" altLang="en-US" dirty="0"/>
              <a:t>논문들도 좀 나와 있음</a:t>
            </a:r>
            <a:endParaRPr lang="en-US" altLang="ko-KR" dirty="0"/>
          </a:p>
          <a:p>
            <a:r>
              <a:rPr lang="ko-KR" altLang="en-US" dirty="0"/>
              <a:t>또한 여러 모델을 학습시켜서 평균 낸 모델을 사용하는 </a:t>
            </a:r>
            <a:r>
              <a:rPr lang="en-US" altLang="ko-KR" dirty="0"/>
              <a:t>Ensemble</a:t>
            </a:r>
            <a:r>
              <a:rPr lang="ko-KR" altLang="en-US" dirty="0"/>
              <a:t>도 해결책의</a:t>
            </a:r>
            <a:r>
              <a:rPr lang="en-US" altLang="ko-KR" dirty="0"/>
              <a:t> </a:t>
            </a:r>
            <a:r>
              <a:rPr lang="ko-KR" altLang="en-US" dirty="0"/>
              <a:t>한 가지</a:t>
            </a:r>
            <a:endParaRPr lang="en-US" altLang="ko-K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9FB9F-02FA-4905-83C6-359EEA25BA87}"/>
              </a:ext>
            </a:extLst>
          </p:cNvPr>
          <p:cNvSpPr txBox="1"/>
          <p:nvPr/>
        </p:nvSpPr>
        <p:spPr>
          <a:xfrm>
            <a:off x="1217597" y="4009440"/>
            <a:ext cx="99934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하지만 이건 왠지 찝찝함</a:t>
            </a:r>
            <a:r>
              <a:rPr lang="en-US" altLang="ko-KR" sz="2400" dirty="0"/>
              <a:t>. </a:t>
            </a:r>
          </a:p>
          <a:p>
            <a:r>
              <a:rPr lang="ko-KR" altLang="en-US" sz="2400" dirty="0"/>
              <a:t>이미지를 변화시킬 수 있는 방법이 한두 가지도 아니고</a:t>
            </a:r>
            <a:endParaRPr lang="en-US" altLang="ko-KR" sz="2400" dirty="0"/>
          </a:p>
          <a:p>
            <a:r>
              <a:rPr lang="ko-KR" altLang="en-US" sz="2400" dirty="0"/>
              <a:t>그 모든 방식을 각각의 이미지에 대해 적용하기는 불가능에 가까움</a:t>
            </a:r>
            <a:endParaRPr lang="en-US" altLang="ko-KR" sz="2400" dirty="0"/>
          </a:p>
          <a:p>
            <a:r>
              <a:rPr lang="ko-KR" altLang="en-US" sz="2400" dirty="0"/>
              <a:t>또한 </a:t>
            </a:r>
            <a:r>
              <a:rPr lang="en-US" altLang="ko-KR" sz="2400" dirty="0"/>
              <a:t>Model Ensemble</a:t>
            </a:r>
            <a:r>
              <a:rPr lang="ko-KR" altLang="en-US" sz="2400" dirty="0"/>
              <a:t>을 쓴다고 해도 과연 모든 변화에 적용 가능할까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62162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CAFE4-D9A6-4C84-91ED-72853719193B}"/>
              </a:ext>
            </a:extLst>
          </p:cNvPr>
          <p:cNvSpPr txBox="1"/>
          <p:nvPr/>
        </p:nvSpPr>
        <p:spPr>
          <a:xfrm>
            <a:off x="990599" y="2462463"/>
            <a:ext cx="9441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CNN</a:t>
            </a:r>
            <a:r>
              <a:rPr lang="ko-KR" altLang="en-US" dirty="0"/>
              <a:t>의 이런 문제를 해결하기 위한 대회에서 </a:t>
            </a:r>
            <a:r>
              <a:rPr lang="en-US" altLang="ko-KR" dirty="0"/>
              <a:t>1</a:t>
            </a:r>
            <a:r>
              <a:rPr lang="ko-KR" altLang="en-US" dirty="0"/>
              <a:t>등한 논문</a:t>
            </a:r>
            <a:r>
              <a:rPr lang="en-US" altLang="ko-KR" dirty="0"/>
              <a:t>(</a:t>
            </a:r>
            <a:r>
              <a:rPr lang="en-US" altLang="ko-KR" dirty="0">
                <a:hlinkClick r:id="rId3"/>
              </a:rPr>
              <a:t>https://arxiv.org/abs/1712.02976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(NIPS 2017 :Defense Against Adversarial Attack)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471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6BF2E-6A05-48D5-86A8-14C1C8454B38}"/>
              </a:ext>
            </a:extLst>
          </p:cNvPr>
          <p:cNvSpPr txBox="1"/>
          <p:nvPr/>
        </p:nvSpPr>
        <p:spPr>
          <a:xfrm>
            <a:off x="1082842" y="2290668"/>
            <a:ext cx="6817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-</a:t>
            </a:r>
            <a:r>
              <a:rPr lang="ko-KR" altLang="en-US" sz="2000" dirty="0"/>
              <a:t>만약 어떤 변화가 일어난 이미지에서 그 변화를 제거하면</a:t>
            </a:r>
            <a:endParaRPr lang="en-US" altLang="ko-KR" sz="2000" dirty="0"/>
          </a:p>
          <a:p>
            <a:r>
              <a:rPr lang="ko-KR" altLang="en-US" sz="2000" dirty="0"/>
              <a:t>원래 이미지에 대한 판단을 할 수 있지 않을까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DD551F-97D9-4C04-908F-2B0B8822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2" y="3143155"/>
            <a:ext cx="1533525" cy="180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29CB8-4611-4D11-AAA3-EFF7135C6775}"/>
              </a:ext>
            </a:extLst>
          </p:cNvPr>
          <p:cNvSpPr txBox="1"/>
          <p:nvPr/>
        </p:nvSpPr>
        <p:spPr>
          <a:xfrm>
            <a:off x="2484658" y="35293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ㅡ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126CCB-C498-4423-AA6D-DFE0F3A7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01" y="3143155"/>
            <a:ext cx="1438275" cy="165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94418-631F-4FD3-B4CD-E002300A6EDD}"/>
              </a:ext>
            </a:extLst>
          </p:cNvPr>
          <p:cNvSpPr txBox="1"/>
          <p:nvPr/>
        </p:nvSpPr>
        <p:spPr>
          <a:xfrm>
            <a:off x="4391209" y="3406288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=</a:t>
            </a:r>
            <a:endParaRPr lang="ko-KR" altLang="en-US" sz="32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8556C01-A48B-4EF1-8F17-1DC76EBF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123" y="3124105"/>
            <a:ext cx="1276350" cy="1819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9895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6BF2E-6A05-48D5-86A8-14C1C8454B38}"/>
              </a:ext>
            </a:extLst>
          </p:cNvPr>
          <p:cNvSpPr txBox="1"/>
          <p:nvPr/>
        </p:nvSpPr>
        <p:spPr>
          <a:xfrm>
            <a:off x="1082842" y="2290668"/>
            <a:ext cx="6817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-</a:t>
            </a:r>
            <a:r>
              <a:rPr lang="ko-KR" altLang="en-US" sz="2000" dirty="0"/>
              <a:t>만약 어떤 변화가 일어난 이미지에서 그 변화를 제거하면</a:t>
            </a:r>
            <a:endParaRPr lang="en-US" altLang="ko-KR" sz="2000" dirty="0"/>
          </a:p>
          <a:p>
            <a:r>
              <a:rPr lang="ko-KR" altLang="en-US" sz="2000" dirty="0"/>
              <a:t>원래 이미지에 대한 판단을 할 수 있지 않을까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BDD551F-97D9-4C04-908F-2B0B8822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2" y="3143155"/>
            <a:ext cx="1533525" cy="180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29CB8-4611-4D11-AAA3-EFF7135C6775}"/>
              </a:ext>
            </a:extLst>
          </p:cNvPr>
          <p:cNvSpPr txBox="1"/>
          <p:nvPr/>
        </p:nvSpPr>
        <p:spPr>
          <a:xfrm>
            <a:off x="2484658" y="35293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ㅡ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B126CCB-C498-4423-AA6D-DFE0F3A7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01" y="3143155"/>
            <a:ext cx="1438275" cy="1657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394418-631F-4FD3-B4CD-E002300A6EDD}"/>
              </a:ext>
            </a:extLst>
          </p:cNvPr>
          <p:cNvSpPr txBox="1"/>
          <p:nvPr/>
        </p:nvSpPr>
        <p:spPr>
          <a:xfrm>
            <a:off x="4391209" y="3406288"/>
            <a:ext cx="4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=</a:t>
            </a:r>
            <a:endParaRPr lang="ko-KR" altLang="en-US" sz="32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8556C01-A48B-4EF1-8F17-1DC76EBF4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123" y="3124105"/>
            <a:ext cx="1276350" cy="1819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10D84F-7BB3-4EB0-B421-B25E64750A7D}"/>
              </a:ext>
            </a:extLst>
          </p:cNvPr>
          <p:cNvSpPr txBox="1"/>
          <p:nvPr/>
        </p:nvSpPr>
        <p:spPr>
          <a:xfrm>
            <a:off x="1116596" y="5098517"/>
            <a:ext cx="894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▶하지만 실패</a:t>
            </a:r>
            <a:r>
              <a:rPr lang="en-US" altLang="ko-KR" sz="2400" dirty="0"/>
              <a:t>! </a:t>
            </a:r>
            <a:r>
              <a:rPr lang="ko-KR" altLang="en-US" sz="2400" dirty="0"/>
              <a:t>모든 변화를 제거하지 못할 시 남아 있는 변화가</a:t>
            </a:r>
            <a:endParaRPr lang="en-US" altLang="ko-KR" sz="2400" dirty="0"/>
          </a:p>
          <a:p>
            <a:r>
              <a:rPr lang="ko-KR" altLang="en-US" sz="2400" dirty="0"/>
              <a:t>증폭되어 역시 이미지의 </a:t>
            </a:r>
            <a:r>
              <a:rPr lang="en-US" altLang="ko-KR" sz="2400" dirty="0"/>
              <a:t>feature map</a:t>
            </a:r>
            <a:r>
              <a:rPr lang="ko-KR" altLang="en-US" sz="2400" dirty="0"/>
              <a:t>이 크게 변화했음</a:t>
            </a:r>
            <a:endParaRPr lang="en-US" altLang="ko-K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5516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80CC2C-88E9-4783-897F-6A1089AF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369404"/>
            <a:ext cx="2720641" cy="3079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45EC9-BF96-4B21-949F-51BC1817439E}"/>
              </a:ext>
            </a:extLst>
          </p:cNvPr>
          <p:cNvSpPr txBox="1"/>
          <p:nvPr/>
        </p:nvSpPr>
        <p:spPr>
          <a:xfrm>
            <a:off x="7387389" y="5785877"/>
            <a:ext cx="45015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Defense against Adversarial Attacks Using High-Level</a:t>
            </a:r>
          </a:p>
          <a:p>
            <a:r>
              <a:rPr lang="en-US" altLang="ko-KR" sz="1100" dirty="0"/>
              <a:t>Representation Guided Denoiser</a:t>
            </a:r>
          </a:p>
          <a:p>
            <a:r>
              <a:rPr lang="en-US" altLang="ko-KR" sz="1100" dirty="0">
                <a:hlinkClick r:id="rId4"/>
              </a:rPr>
              <a:t>https://arxiv.org/abs/1712.02976</a:t>
            </a:r>
            <a:endParaRPr lang="ko-KR" alt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E167E-A771-4DDA-9038-81390EEF501E}"/>
              </a:ext>
            </a:extLst>
          </p:cNvPr>
          <p:cNvSpPr txBox="1"/>
          <p:nvPr/>
        </p:nvSpPr>
        <p:spPr>
          <a:xfrm>
            <a:off x="3985878" y="2453889"/>
            <a:ext cx="5636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그럼 </a:t>
            </a:r>
            <a:r>
              <a:rPr lang="en-US" altLang="ko-KR" sz="2000" dirty="0"/>
              <a:t>noise</a:t>
            </a:r>
            <a:r>
              <a:rPr lang="ko-KR" altLang="en-US" sz="2000" dirty="0"/>
              <a:t>가 낀 이미지를 학습시키는 방법과</a:t>
            </a:r>
            <a:endParaRPr lang="en-US" altLang="ko-KR" sz="2000" dirty="0"/>
          </a:p>
          <a:p>
            <a:r>
              <a:rPr lang="ko-KR" altLang="en-US" sz="2000" dirty="0"/>
              <a:t>이미지의 </a:t>
            </a:r>
            <a:r>
              <a:rPr lang="en-US" altLang="ko-KR" sz="2000" dirty="0"/>
              <a:t>noise</a:t>
            </a:r>
            <a:r>
              <a:rPr lang="ko-KR" altLang="en-US" sz="2000" dirty="0"/>
              <a:t>를 제거하는 방법을 결합한다면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8510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80CC2C-88E9-4783-897F-6A1089AF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2369404"/>
            <a:ext cx="2720641" cy="3079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745EC9-BF96-4B21-949F-51BC1817439E}"/>
              </a:ext>
            </a:extLst>
          </p:cNvPr>
          <p:cNvSpPr txBox="1"/>
          <p:nvPr/>
        </p:nvSpPr>
        <p:spPr>
          <a:xfrm>
            <a:off x="7387389" y="5785877"/>
            <a:ext cx="45015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Defense against Adversarial Attacks Using High-Level</a:t>
            </a:r>
          </a:p>
          <a:p>
            <a:r>
              <a:rPr lang="en-US" altLang="ko-KR" sz="1100" dirty="0"/>
              <a:t>Representation Guided Denoiser</a:t>
            </a:r>
          </a:p>
          <a:p>
            <a:r>
              <a:rPr lang="en-US" altLang="ko-KR" sz="1100" dirty="0">
                <a:hlinkClick r:id="rId4"/>
              </a:rPr>
              <a:t>https://arxiv.org/abs/1712.02976</a:t>
            </a:r>
            <a:endParaRPr lang="ko-KR" alt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E167E-A771-4DDA-9038-81390EEF501E}"/>
              </a:ext>
            </a:extLst>
          </p:cNvPr>
          <p:cNvSpPr txBox="1"/>
          <p:nvPr/>
        </p:nvSpPr>
        <p:spPr>
          <a:xfrm>
            <a:off x="3985878" y="2453889"/>
            <a:ext cx="5636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그럼 </a:t>
            </a:r>
            <a:r>
              <a:rPr lang="en-US" altLang="ko-KR" sz="2000" dirty="0"/>
              <a:t>noise</a:t>
            </a:r>
            <a:r>
              <a:rPr lang="ko-KR" altLang="en-US" sz="2000" dirty="0"/>
              <a:t>가 낀 이미지를 학습시키는 방법과</a:t>
            </a:r>
            <a:endParaRPr lang="en-US" altLang="ko-KR" sz="2000" dirty="0"/>
          </a:p>
          <a:p>
            <a:r>
              <a:rPr lang="ko-KR" altLang="en-US" sz="2000" dirty="0"/>
              <a:t>이미지의 </a:t>
            </a:r>
            <a:r>
              <a:rPr lang="en-US" altLang="ko-KR" sz="2000" dirty="0"/>
              <a:t>noise</a:t>
            </a:r>
            <a:r>
              <a:rPr lang="ko-KR" altLang="en-US" sz="2000" dirty="0"/>
              <a:t>를 제거하는 방법을 결합한다면</a:t>
            </a:r>
            <a:r>
              <a:rPr lang="en-US" altLang="ko-KR" sz="2000" dirty="0"/>
              <a:t>?</a:t>
            </a:r>
            <a:endParaRPr lang="ko-KR" altLang="en-US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C412FD0-D34E-4DBD-8050-B4C318DD4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519" y="3313947"/>
            <a:ext cx="2762250" cy="1914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408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C83ACF-76C3-4C9D-A954-643A65F8641B}"/>
              </a:ext>
            </a:extLst>
          </p:cNvPr>
          <p:cNvSpPr/>
          <p:nvPr/>
        </p:nvSpPr>
        <p:spPr>
          <a:xfrm>
            <a:off x="1740568" y="4661738"/>
            <a:ext cx="1405021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7374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06DE05-5029-4588-A9AC-D9B1F85E016C}"/>
              </a:ext>
            </a:extLst>
          </p:cNvPr>
          <p:cNvSpPr/>
          <p:nvPr/>
        </p:nvSpPr>
        <p:spPr>
          <a:xfrm>
            <a:off x="1740568" y="4661738"/>
            <a:ext cx="1405021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D151C65-3F5B-427F-A5A7-2EF050DEC7AB}"/>
              </a:ext>
            </a:extLst>
          </p:cNvPr>
          <p:cNvSpPr/>
          <p:nvPr/>
        </p:nvSpPr>
        <p:spPr>
          <a:xfrm>
            <a:off x="3489158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F1085B-455D-4A58-8B30-9B394DD8928C}"/>
              </a:ext>
            </a:extLst>
          </p:cNvPr>
          <p:cNvSpPr/>
          <p:nvPr/>
        </p:nvSpPr>
        <p:spPr>
          <a:xfrm>
            <a:off x="4690979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adversarial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X*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화살표: U자형 14">
            <a:extLst>
              <a:ext uri="{FF2B5EF4-FFF2-40B4-BE49-F238E27FC236}">
                <a16:creationId xmlns:a16="http://schemas.microsoft.com/office/drawing/2014/main" id="{F431A77B-45EB-4503-B97C-FDB969DE25C4}"/>
              </a:ext>
            </a:extLst>
          </p:cNvPr>
          <p:cNvSpPr/>
          <p:nvPr/>
        </p:nvSpPr>
        <p:spPr>
          <a:xfrm>
            <a:off x="2324335" y="3991417"/>
            <a:ext cx="3481137" cy="50532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AB4D5-41ED-4FD8-A237-7DD801D0AB7C}"/>
              </a:ext>
            </a:extLst>
          </p:cNvPr>
          <p:cNvSpPr txBox="1"/>
          <p:nvPr/>
        </p:nvSpPr>
        <p:spPr>
          <a:xfrm>
            <a:off x="2190062" y="3253422"/>
            <a:ext cx="374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Various adversarial attack Method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논문에서는 </a:t>
            </a:r>
            <a:r>
              <a:rPr lang="en-US" altLang="ko-KR" dirty="0"/>
              <a:t>FGSM</a:t>
            </a:r>
            <a:r>
              <a:rPr lang="ko-KR" altLang="en-US" dirty="0"/>
              <a:t>을 주로 사용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869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06DE05-5029-4588-A9AC-D9B1F85E016C}"/>
              </a:ext>
            </a:extLst>
          </p:cNvPr>
          <p:cNvSpPr/>
          <p:nvPr/>
        </p:nvSpPr>
        <p:spPr>
          <a:xfrm>
            <a:off x="1740568" y="4661738"/>
            <a:ext cx="1405021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D151C65-3F5B-427F-A5A7-2EF050DEC7AB}"/>
              </a:ext>
            </a:extLst>
          </p:cNvPr>
          <p:cNvSpPr/>
          <p:nvPr/>
        </p:nvSpPr>
        <p:spPr>
          <a:xfrm>
            <a:off x="3489158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F1085B-455D-4A58-8B30-9B394DD8928C}"/>
              </a:ext>
            </a:extLst>
          </p:cNvPr>
          <p:cNvSpPr/>
          <p:nvPr/>
        </p:nvSpPr>
        <p:spPr>
          <a:xfrm>
            <a:off x="4690979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adversarial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X*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D217DB4-9F1B-4348-8A6C-B642646A448D}"/>
              </a:ext>
            </a:extLst>
          </p:cNvPr>
          <p:cNvSpPr/>
          <p:nvPr/>
        </p:nvSpPr>
        <p:spPr>
          <a:xfrm>
            <a:off x="6757972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B71849-445A-48AE-A21E-746308739B0E}"/>
              </a:ext>
            </a:extLst>
          </p:cNvPr>
          <p:cNvSpPr/>
          <p:nvPr/>
        </p:nvSpPr>
        <p:spPr>
          <a:xfrm>
            <a:off x="7989440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denoised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X’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화살표: U자형 5">
            <a:extLst>
              <a:ext uri="{FF2B5EF4-FFF2-40B4-BE49-F238E27FC236}">
                <a16:creationId xmlns:a16="http://schemas.microsoft.com/office/drawing/2014/main" id="{91742BC3-9C2F-489F-B79E-44510431B520}"/>
              </a:ext>
            </a:extLst>
          </p:cNvPr>
          <p:cNvSpPr/>
          <p:nvPr/>
        </p:nvSpPr>
        <p:spPr>
          <a:xfrm>
            <a:off x="5662862" y="3991417"/>
            <a:ext cx="3481137" cy="50532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0F9B6-3B73-413A-BD55-FB5621062F6C}"/>
              </a:ext>
            </a:extLst>
          </p:cNvPr>
          <p:cNvSpPr txBox="1"/>
          <p:nvPr/>
        </p:nvSpPr>
        <p:spPr>
          <a:xfrm>
            <a:off x="5638048" y="2248337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Denoiser</a:t>
            </a:r>
            <a:r>
              <a:rPr lang="ko-KR" altLang="en-US" dirty="0"/>
              <a:t> </a:t>
            </a:r>
            <a:r>
              <a:rPr lang="en-US" altLang="ko-KR" dirty="0"/>
              <a:t>training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3C14B3-2010-457C-97FC-5B3789191E80}"/>
                  </a:ext>
                </a:extLst>
              </p:cNvPr>
              <p:cNvSpPr txBox="1"/>
              <p:nvPr/>
            </p:nvSpPr>
            <p:spPr>
              <a:xfrm>
                <a:off x="5259051" y="2639883"/>
                <a:ext cx="47365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𝑜𝑠𝑠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3C14B3-2010-457C-97FC-5B3789191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051" y="2639883"/>
                <a:ext cx="4736596" cy="307777"/>
              </a:xfrm>
              <a:prstGeom prst="rect">
                <a:avLst/>
              </a:prstGeom>
              <a:blipFill>
                <a:blip r:embed="rId3"/>
                <a:stretch>
                  <a:fillRect b="-37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CF66C4-6051-4A84-B553-8F0056D56DC1}"/>
                  </a:ext>
                </a:extLst>
              </p:cNvPr>
              <p:cNvSpPr txBox="1"/>
              <p:nvPr/>
            </p:nvSpPr>
            <p:spPr>
              <a:xfrm>
                <a:off x="5765865" y="3051597"/>
                <a:ext cx="15367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𝑜𝑟𝑖𝑔𝑖𝑛𝑎𝑙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𝑖𝑚𝑎𝑔𝑒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1CF66C4-6051-4A84-B553-8F0056D5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65" y="3051597"/>
                <a:ext cx="1536767" cy="215444"/>
              </a:xfrm>
              <a:prstGeom prst="rect">
                <a:avLst/>
              </a:prstGeom>
              <a:blipFill>
                <a:blip r:embed="rId4"/>
                <a:stretch>
                  <a:fillRect l="-794" r="-1984" b="-3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EA34CB-7B18-465D-9067-88BF8945D898}"/>
                  </a:ext>
                </a:extLst>
              </p:cNvPr>
              <p:cNvSpPr txBox="1"/>
              <p:nvPr/>
            </p:nvSpPr>
            <p:spPr>
              <a:xfrm>
                <a:off x="5765865" y="3346739"/>
                <a:ext cx="16630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𝑑𝑒𝑛𝑜𝑖𝑠𝑒𝑑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𝑖𝑚𝑎𝑔𝑒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EA34CB-7B18-465D-9067-88BF8945D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65" y="3346739"/>
                <a:ext cx="1663084" cy="215444"/>
              </a:xfrm>
              <a:prstGeom prst="rect">
                <a:avLst/>
              </a:prstGeom>
              <a:blipFill>
                <a:blip r:embed="rId5"/>
                <a:stretch>
                  <a:fillRect l="-733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63ABE4-961F-49CB-8391-FBD390CB34A3}"/>
                  </a:ext>
                </a:extLst>
              </p:cNvPr>
              <p:cNvSpPr txBox="1"/>
              <p:nvPr/>
            </p:nvSpPr>
            <p:spPr>
              <a:xfrm>
                <a:off x="5761669" y="3632487"/>
                <a:ext cx="18943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𝑟𝑒𝑐𝑜𝑛𝑠𝑡𝑟𝑢𝑐𝑡𝑖𝑜𝑛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63ABE4-961F-49CB-8391-FBD390CB3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669" y="3632487"/>
                <a:ext cx="1894300" cy="215444"/>
              </a:xfrm>
              <a:prstGeom prst="rect">
                <a:avLst/>
              </a:prstGeom>
              <a:blipFill>
                <a:blip r:embed="rId6"/>
                <a:stretch>
                  <a:fillRect l="-1929" r="-965" b="-3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20291F87-ED95-4B34-A5B6-BE5EAF6C6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782" y="2116053"/>
            <a:ext cx="2647950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085F27-B5A0-4D39-A766-C4C68688F48E}"/>
              </a:ext>
            </a:extLst>
          </p:cNvPr>
          <p:cNvSpPr txBox="1"/>
          <p:nvPr/>
        </p:nvSpPr>
        <p:spPr>
          <a:xfrm>
            <a:off x="8514582" y="6228837"/>
            <a:ext cx="3374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8"/>
              </a:rPr>
              <a:t>https://arxiv.org/pdf/1712.02976.pdf</a:t>
            </a:r>
            <a:endParaRPr lang="ko-KR" alt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3F45C7-4E0C-4273-B71E-00DB89C7F7D0}"/>
              </a:ext>
            </a:extLst>
          </p:cNvPr>
          <p:cNvSpPr txBox="1"/>
          <p:nvPr/>
        </p:nvSpPr>
        <p:spPr>
          <a:xfrm>
            <a:off x="1553518" y="3945060"/>
            <a:ext cx="327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-Structure of denoising U-net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5176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53045"/>
            <a:ext cx="33020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</a:t>
            </a:r>
            <a:endParaRPr kumimoji="1" lang="ko-KR" altLang="en-US" sz="2800" b="1" dirty="0"/>
          </a:p>
        </p:txBody>
      </p:sp>
      <p:sp>
        <p:nvSpPr>
          <p:cNvPr id="2" name="직사각형 1"/>
          <p:cNvSpPr/>
          <p:nvPr/>
        </p:nvSpPr>
        <p:spPr>
          <a:xfrm>
            <a:off x="7893187" y="698607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B9EC53-6405-4D47-89D5-7E4B1A1BECD2}"/>
                  </a:ext>
                </a:extLst>
              </p:cNvPr>
              <p:cNvSpPr txBox="1"/>
              <p:nvPr/>
            </p:nvSpPr>
            <p:spPr>
              <a:xfrm>
                <a:off x="1916088" y="1684009"/>
                <a:ext cx="5616624" cy="6628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3200" dirty="0"/>
                  <a:t>(</a:t>
                </a:r>
                <a14:m>
                  <m:oMath xmlns:m="http://schemas.openxmlformats.org/officeDocument/2006/math"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3200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trlP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o-KR" altLang="en-US" sz="3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ko-KR" altLang="en-US" sz="32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ko-KR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ko-KR" altLang="en-US" sz="3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B9EC53-6405-4D47-89D5-7E4B1A1BE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88" y="1684009"/>
                <a:ext cx="5616624" cy="662810"/>
              </a:xfrm>
              <a:prstGeom prst="rect">
                <a:avLst/>
              </a:prstGeom>
              <a:blipFill>
                <a:blip r:embed="rId3"/>
                <a:stretch>
                  <a:fillRect l="-4338" t="-5505" b="-238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C3F2557-87DC-4D13-A846-79B4B4ED2A81}"/>
              </a:ext>
            </a:extLst>
          </p:cNvPr>
          <p:cNvSpPr txBox="1"/>
          <p:nvPr/>
        </p:nvSpPr>
        <p:spPr>
          <a:xfrm>
            <a:off x="1874766" y="2526907"/>
            <a:ext cx="494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Convolution</a:t>
            </a:r>
            <a:r>
              <a:rPr lang="ko-KR" altLang="en-US" sz="2400" dirty="0"/>
              <a:t>의 정의</a:t>
            </a:r>
            <a:r>
              <a:rPr lang="en-US" altLang="ko-KR" sz="2400" dirty="0"/>
              <a:t>(</a:t>
            </a:r>
            <a:r>
              <a:rPr lang="ko-KR" altLang="en-US" sz="2400" dirty="0"/>
              <a:t>공업수학에서</a:t>
            </a:r>
            <a:r>
              <a:rPr lang="en-US" altLang="ko-KR" sz="2400" dirty="0"/>
              <a:t>)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2EE657-FE23-4CEF-8990-1DAE6B15AE85}"/>
                  </a:ext>
                </a:extLst>
              </p:cNvPr>
              <p:cNvSpPr txBox="1"/>
              <p:nvPr/>
            </p:nvSpPr>
            <p:spPr>
              <a:xfrm>
                <a:off x="1962997" y="3165500"/>
                <a:ext cx="413739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2EE657-FE23-4CEF-8990-1DAE6B15A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7" y="3165500"/>
                <a:ext cx="4137394" cy="369332"/>
              </a:xfrm>
              <a:prstGeom prst="rect">
                <a:avLst/>
              </a:prstGeom>
              <a:blipFill>
                <a:blip r:embed="rId4"/>
                <a:stretch>
                  <a:fillRect l="-2504"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9C1E6B-549C-4488-82F1-03D283E6137A}"/>
                  </a:ext>
                </a:extLst>
              </p:cNvPr>
              <p:cNvSpPr txBox="1"/>
              <p:nvPr/>
            </p:nvSpPr>
            <p:spPr>
              <a:xfrm>
                <a:off x="1947990" y="3612189"/>
                <a:ext cx="33045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9C1E6B-549C-4488-82F1-03D283E6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990" y="3612189"/>
                <a:ext cx="3304582" cy="369332"/>
              </a:xfrm>
              <a:prstGeom prst="rect">
                <a:avLst/>
              </a:prstGeom>
              <a:blipFill>
                <a:blip r:embed="rId5"/>
                <a:stretch>
                  <a:fillRect l="-3321" b="-3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F34352A-1252-4CA4-B661-0B5F195D549D}"/>
              </a:ext>
            </a:extLst>
          </p:cNvPr>
          <p:cNvSpPr txBox="1"/>
          <p:nvPr/>
        </p:nvSpPr>
        <p:spPr>
          <a:xfrm>
            <a:off x="1931399" y="4497722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이산적으로는</a:t>
            </a:r>
            <a:r>
              <a:rPr lang="ko-KR" alt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450A71-6A8C-4F52-BD3E-C96A62CF0511}"/>
                  </a:ext>
                </a:extLst>
              </p:cNvPr>
              <p:cNvSpPr txBox="1"/>
              <p:nvPr/>
            </p:nvSpPr>
            <p:spPr>
              <a:xfrm>
                <a:off x="4044478" y="4350918"/>
                <a:ext cx="3748270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450A71-6A8C-4F52-BD3E-C96A62CF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8" y="4350918"/>
                <a:ext cx="3748270" cy="839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921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06DE05-5029-4588-A9AC-D9B1F85E016C}"/>
              </a:ext>
            </a:extLst>
          </p:cNvPr>
          <p:cNvSpPr/>
          <p:nvPr/>
        </p:nvSpPr>
        <p:spPr>
          <a:xfrm>
            <a:off x="1740568" y="4661738"/>
            <a:ext cx="1405021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D151C65-3F5B-427F-A5A7-2EF050DEC7AB}"/>
              </a:ext>
            </a:extLst>
          </p:cNvPr>
          <p:cNvSpPr/>
          <p:nvPr/>
        </p:nvSpPr>
        <p:spPr>
          <a:xfrm>
            <a:off x="3489158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F1085B-455D-4A58-8B30-9B394DD8928C}"/>
              </a:ext>
            </a:extLst>
          </p:cNvPr>
          <p:cNvSpPr/>
          <p:nvPr/>
        </p:nvSpPr>
        <p:spPr>
          <a:xfrm>
            <a:off x="4690979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adversarial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X*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D217DB4-9F1B-4348-8A6C-B642646A448D}"/>
              </a:ext>
            </a:extLst>
          </p:cNvPr>
          <p:cNvSpPr/>
          <p:nvPr/>
        </p:nvSpPr>
        <p:spPr>
          <a:xfrm>
            <a:off x="6757972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B71849-445A-48AE-A21E-746308739B0E}"/>
              </a:ext>
            </a:extLst>
          </p:cNvPr>
          <p:cNvSpPr/>
          <p:nvPr/>
        </p:nvSpPr>
        <p:spPr>
          <a:xfrm>
            <a:off x="7989440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denoised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X’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6AFD8AD9-1F00-4300-9152-76E9E198EB99}"/>
              </a:ext>
            </a:extLst>
          </p:cNvPr>
          <p:cNvSpPr/>
          <p:nvPr/>
        </p:nvSpPr>
        <p:spPr>
          <a:xfrm rot="20533540">
            <a:off x="2796581" y="3467893"/>
            <a:ext cx="4856005" cy="2566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위쪽 7">
            <a:extLst>
              <a:ext uri="{FF2B5EF4-FFF2-40B4-BE49-F238E27FC236}">
                <a16:creationId xmlns:a16="http://schemas.microsoft.com/office/drawing/2014/main" id="{ADC53A5C-32E1-4323-A189-881AC9DCB7B6}"/>
              </a:ext>
            </a:extLst>
          </p:cNvPr>
          <p:cNvSpPr/>
          <p:nvPr/>
        </p:nvSpPr>
        <p:spPr>
          <a:xfrm>
            <a:off x="8702842" y="2927683"/>
            <a:ext cx="224590" cy="153195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27755AD-043B-4458-9B6B-C8D35EDD09C8}"/>
              </a:ext>
            </a:extLst>
          </p:cNvPr>
          <p:cNvSpPr/>
          <p:nvPr/>
        </p:nvSpPr>
        <p:spPr>
          <a:xfrm>
            <a:off x="7972258" y="1471955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training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1979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06DE05-5029-4588-A9AC-D9B1F85E016C}"/>
              </a:ext>
            </a:extLst>
          </p:cNvPr>
          <p:cNvSpPr/>
          <p:nvPr/>
        </p:nvSpPr>
        <p:spPr>
          <a:xfrm>
            <a:off x="1740568" y="4661738"/>
            <a:ext cx="1405021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D151C65-3F5B-427F-A5A7-2EF050DEC7AB}"/>
              </a:ext>
            </a:extLst>
          </p:cNvPr>
          <p:cNvSpPr/>
          <p:nvPr/>
        </p:nvSpPr>
        <p:spPr>
          <a:xfrm>
            <a:off x="3489158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9F1085B-455D-4A58-8B30-9B394DD8928C}"/>
              </a:ext>
            </a:extLst>
          </p:cNvPr>
          <p:cNvSpPr/>
          <p:nvPr/>
        </p:nvSpPr>
        <p:spPr>
          <a:xfrm>
            <a:off x="4690979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adversarial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X*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D217DB4-9F1B-4348-8A6C-B642646A448D}"/>
              </a:ext>
            </a:extLst>
          </p:cNvPr>
          <p:cNvSpPr/>
          <p:nvPr/>
        </p:nvSpPr>
        <p:spPr>
          <a:xfrm>
            <a:off x="6757972" y="5053264"/>
            <a:ext cx="866274" cy="4394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4B71849-445A-48AE-A21E-746308739B0E}"/>
              </a:ext>
            </a:extLst>
          </p:cNvPr>
          <p:cNvSpPr/>
          <p:nvPr/>
        </p:nvSpPr>
        <p:spPr>
          <a:xfrm>
            <a:off x="7989440" y="4661738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denoised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X’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6AFD8AD9-1F00-4300-9152-76E9E198EB99}"/>
              </a:ext>
            </a:extLst>
          </p:cNvPr>
          <p:cNvSpPr/>
          <p:nvPr/>
        </p:nvSpPr>
        <p:spPr>
          <a:xfrm rot="20533540">
            <a:off x="2796581" y="3467893"/>
            <a:ext cx="4856005" cy="25667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위쪽 7">
            <a:extLst>
              <a:ext uri="{FF2B5EF4-FFF2-40B4-BE49-F238E27FC236}">
                <a16:creationId xmlns:a16="http://schemas.microsoft.com/office/drawing/2014/main" id="{ADC53A5C-32E1-4323-A189-881AC9DCB7B6}"/>
              </a:ext>
            </a:extLst>
          </p:cNvPr>
          <p:cNvSpPr/>
          <p:nvPr/>
        </p:nvSpPr>
        <p:spPr>
          <a:xfrm>
            <a:off x="8702842" y="2927683"/>
            <a:ext cx="224590" cy="153195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27755AD-043B-4458-9B6B-C8D35EDD09C8}"/>
              </a:ext>
            </a:extLst>
          </p:cNvPr>
          <p:cNvSpPr/>
          <p:nvPr/>
        </p:nvSpPr>
        <p:spPr>
          <a:xfrm>
            <a:off x="7972258" y="1471955"/>
            <a:ext cx="1685758" cy="12881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CNN</a:t>
            </a:r>
          </a:p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training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DAB25-B401-4C58-9671-66E179EBFBDB}"/>
              </a:ext>
            </a:extLst>
          </p:cNvPr>
          <p:cNvSpPr txBox="1"/>
          <p:nvPr/>
        </p:nvSpPr>
        <p:spPr>
          <a:xfrm>
            <a:off x="990599" y="2488486"/>
            <a:ext cx="441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등한 </a:t>
            </a:r>
            <a:r>
              <a:rPr lang="ko-KR" altLang="en-US" dirty="0" err="1"/>
              <a:t>논문답게</a:t>
            </a:r>
            <a:r>
              <a:rPr lang="ko-KR" altLang="en-US" dirty="0"/>
              <a:t> 결과는 매우 좋았다고 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3174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19503-3147-46B5-A9A6-04C406021094}"/>
              </a:ext>
            </a:extLst>
          </p:cNvPr>
          <p:cNvSpPr txBox="1"/>
          <p:nvPr/>
        </p:nvSpPr>
        <p:spPr>
          <a:xfrm>
            <a:off x="910388" y="2385446"/>
            <a:ext cx="9560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핵심은 </a:t>
            </a:r>
            <a:r>
              <a:rPr lang="en-US" altLang="ko-KR" dirty="0"/>
              <a:t>denoiser</a:t>
            </a:r>
            <a:r>
              <a:rPr lang="ko-KR" altLang="en-US" dirty="0"/>
              <a:t>를 학습시키고 그 </a:t>
            </a:r>
            <a:r>
              <a:rPr lang="en-US" altLang="ko-KR" dirty="0"/>
              <a:t>denoiser</a:t>
            </a:r>
            <a:r>
              <a:rPr lang="ko-KR" altLang="en-US" dirty="0"/>
              <a:t>가 </a:t>
            </a:r>
            <a:r>
              <a:rPr lang="en-US" altLang="ko-KR" dirty="0"/>
              <a:t>denoise</a:t>
            </a:r>
            <a:r>
              <a:rPr lang="ko-KR" altLang="en-US" dirty="0"/>
              <a:t>한 이미지로 </a:t>
            </a:r>
            <a:r>
              <a:rPr lang="en-US" altLang="ko-KR" dirty="0"/>
              <a:t>CNN</a:t>
            </a:r>
            <a:r>
              <a:rPr lang="ko-KR" altLang="en-US" dirty="0"/>
              <a:t>을 학습시킨다는 것</a:t>
            </a:r>
            <a:endParaRPr lang="en-US" altLang="ko-KR" dirty="0"/>
          </a:p>
          <a:p>
            <a:r>
              <a:rPr lang="ko-KR" altLang="en-US" dirty="0"/>
              <a:t>사실 이것도 결국 </a:t>
            </a:r>
            <a:r>
              <a:rPr lang="en-US" altLang="ko-KR" dirty="0"/>
              <a:t>noise</a:t>
            </a:r>
            <a:r>
              <a:rPr lang="ko-KR" altLang="en-US" dirty="0"/>
              <a:t>가 제거된 이미지를 학습시킨다는 점에서</a:t>
            </a:r>
            <a:endParaRPr lang="en-US" altLang="ko-KR" dirty="0"/>
          </a:p>
          <a:p>
            <a:r>
              <a:rPr lang="ko-KR" altLang="en-US" dirty="0"/>
              <a:t>좀 불만족스럽긴 하지만 변화를 제거하려는 시도가 좋아 보여서 소개함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9329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4.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E2E8AD87-7039-4E89-AA13-883022208246}"/>
              </a:ext>
            </a:extLst>
          </p:cNvPr>
          <p:cNvSpPr/>
          <p:nvPr/>
        </p:nvSpPr>
        <p:spPr>
          <a:xfrm>
            <a:off x="990599" y="12850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Lucida Grande"/>
              </a:rPr>
              <a:t>Defense against Adversarial Attacks Using High-Level Representation Guided Denoiser</a:t>
            </a:r>
          </a:p>
          <a:p>
            <a:r>
              <a:rPr lang="en-US" altLang="ko-KR" sz="1200" i="0" dirty="0">
                <a:solidFill>
                  <a:srgbClr val="000000"/>
                </a:solidFill>
                <a:effectLst/>
                <a:latin typeface="Lucida Grande"/>
              </a:rPr>
              <a:t>F. Liao et al. CVPR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19503-3147-46B5-A9A6-04C406021094}"/>
              </a:ext>
            </a:extLst>
          </p:cNvPr>
          <p:cNvSpPr txBox="1"/>
          <p:nvPr/>
        </p:nvSpPr>
        <p:spPr>
          <a:xfrm>
            <a:off x="910388" y="2385446"/>
            <a:ext cx="9560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핵심은 </a:t>
            </a:r>
            <a:r>
              <a:rPr lang="en-US" altLang="ko-KR" dirty="0"/>
              <a:t>denoiser</a:t>
            </a:r>
            <a:r>
              <a:rPr lang="ko-KR" altLang="en-US" dirty="0"/>
              <a:t>를 학습시키고 그 </a:t>
            </a:r>
            <a:r>
              <a:rPr lang="en-US" altLang="ko-KR" dirty="0"/>
              <a:t>denoiser</a:t>
            </a:r>
            <a:r>
              <a:rPr lang="ko-KR" altLang="en-US" dirty="0"/>
              <a:t>가 </a:t>
            </a:r>
            <a:r>
              <a:rPr lang="en-US" altLang="ko-KR" dirty="0"/>
              <a:t>denoise</a:t>
            </a:r>
            <a:r>
              <a:rPr lang="ko-KR" altLang="en-US" dirty="0"/>
              <a:t>한 이미지로 </a:t>
            </a:r>
            <a:r>
              <a:rPr lang="en-US" altLang="ko-KR" dirty="0"/>
              <a:t>CNN</a:t>
            </a:r>
            <a:r>
              <a:rPr lang="ko-KR" altLang="en-US" dirty="0"/>
              <a:t>을 학습시킨다는 것</a:t>
            </a:r>
            <a:endParaRPr lang="en-US" altLang="ko-KR" dirty="0"/>
          </a:p>
          <a:p>
            <a:r>
              <a:rPr lang="ko-KR" altLang="en-US" dirty="0"/>
              <a:t>사실 이것도 결국 </a:t>
            </a:r>
            <a:r>
              <a:rPr lang="en-US" altLang="ko-KR" dirty="0"/>
              <a:t>noise</a:t>
            </a:r>
            <a:r>
              <a:rPr lang="ko-KR" altLang="en-US" dirty="0"/>
              <a:t>가 제거된 이미지를 학습시킨다는 점에서</a:t>
            </a:r>
            <a:endParaRPr lang="en-US" altLang="ko-KR" dirty="0"/>
          </a:p>
          <a:p>
            <a:r>
              <a:rPr lang="ko-KR" altLang="en-US" dirty="0"/>
              <a:t>좀 불만족스럽긴 하지만 변화를 제거하려는 시도가 좋아 보여서 소개함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B7F5C-2625-4AE4-BAD7-4AF23F132C2A}"/>
              </a:ext>
            </a:extLst>
          </p:cNvPr>
          <p:cNvSpPr txBox="1"/>
          <p:nvPr/>
        </p:nvSpPr>
        <p:spPr>
          <a:xfrm>
            <a:off x="910388" y="3638767"/>
            <a:ext cx="777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최신 논문 중에는 아예 </a:t>
            </a:r>
            <a:r>
              <a:rPr lang="en-US" altLang="ko-KR" dirty="0"/>
              <a:t>Adversarial attack</a:t>
            </a:r>
            <a:r>
              <a:rPr lang="ko-KR" altLang="en-US" dirty="0"/>
              <a:t>에 </a:t>
            </a:r>
            <a:r>
              <a:rPr lang="en-US" altLang="ko-KR" dirty="0"/>
              <a:t>robust</a:t>
            </a:r>
            <a:r>
              <a:rPr lang="ko-KR" altLang="en-US" dirty="0"/>
              <a:t>한 </a:t>
            </a:r>
            <a:r>
              <a:rPr lang="en-US" altLang="ko-KR" dirty="0"/>
              <a:t>CNN</a:t>
            </a:r>
            <a:r>
              <a:rPr lang="ko-KR" altLang="en-US" dirty="0"/>
              <a:t>을 만들기 위한</a:t>
            </a:r>
            <a:endParaRPr lang="en-US" altLang="ko-KR" dirty="0"/>
          </a:p>
          <a:p>
            <a:r>
              <a:rPr lang="ko-KR" altLang="en-US" dirty="0"/>
              <a:t>여러 가지 시도를 담은 것들이 있어 보이지만 지식의 한계로 볼 수 없었음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8087659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Defense Against Adversarial Attack</a:t>
            </a:r>
            <a:endParaRPr kumimoji="1"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81463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5.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33020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ko-KR" altLang="en-US" sz="2800" b="1" dirty="0"/>
              <a:t>참고한 사이트들</a:t>
            </a:r>
            <a:endParaRPr kumimoji="1"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61E91-CCD7-4C0D-A9BF-59750F77DFE1}"/>
              </a:ext>
            </a:extLst>
          </p:cNvPr>
          <p:cNvSpPr txBox="1"/>
          <p:nvPr/>
        </p:nvSpPr>
        <p:spPr>
          <a:xfrm>
            <a:off x="884622" y="1379621"/>
            <a:ext cx="90115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u="sng" dirty="0">
                <a:hlinkClick r:id="rId3"/>
              </a:rPr>
              <a:t>https://www.freecodecamp.org/news/an-intuitive-guide-to-convolutional-neural-networks-260c2de0a050/</a:t>
            </a:r>
            <a:endParaRPr lang="ko-KR" altLang="ko-KR" sz="1400" dirty="0"/>
          </a:p>
          <a:p>
            <a:endParaRPr lang="en-US" altLang="ko-KR" sz="1400" dirty="0"/>
          </a:p>
          <a:p>
            <a:r>
              <a:rPr lang="en-US" altLang="ko-KR" sz="1400" u="sng" dirty="0">
                <a:hlinkClick r:id="rId4"/>
              </a:rPr>
              <a:t>https://www.slideshare.net/NaverEngineering/ss-86897066</a:t>
            </a:r>
            <a:endParaRPr lang="en-US" altLang="ko-KR" sz="1400" u="sng" dirty="0"/>
          </a:p>
          <a:p>
            <a:endParaRPr lang="en-US" altLang="ko-KR" sz="1400" u="sng" dirty="0"/>
          </a:p>
          <a:p>
            <a:r>
              <a:rPr lang="en-US" altLang="ko-KR" sz="1400" dirty="0">
                <a:hlinkClick r:id="rId5"/>
              </a:rPr>
              <a:t>https://openai.com/blog/adversarial-example-research/</a:t>
            </a:r>
            <a:endParaRPr lang="en-US" altLang="ko-KR" sz="1400" u="sng" dirty="0"/>
          </a:p>
          <a:p>
            <a:endParaRPr lang="en-US" altLang="ko-KR" sz="1400" u="sng" dirty="0"/>
          </a:p>
          <a:p>
            <a:r>
              <a:rPr lang="en-US" altLang="ko-KR" sz="1400" dirty="0">
                <a:hlinkClick r:id="rId6"/>
              </a:rPr>
              <a:t>https://towardsdatascience.com/applied-deep-learning-part-4-convolutional-neural-networks-584bc134c1e2</a:t>
            </a:r>
            <a:endParaRPr lang="en-US" altLang="ko-KR" sz="1400" u="sng" dirty="0"/>
          </a:p>
          <a:p>
            <a:endParaRPr lang="en-US" altLang="ko-KR" sz="1400" u="sng" dirty="0"/>
          </a:p>
          <a:p>
            <a:r>
              <a:rPr lang="en-US" altLang="ko-KR" sz="1400" u="sng" dirty="0">
                <a:hlinkClick r:id="rId7"/>
              </a:rPr>
              <a:t>http://taewan.kim/post/cnn/</a:t>
            </a:r>
            <a:endParaRPr lang="ko-KR" altLang="ko-KR" sz="1400" dirty="0"/>
          </a:p>
          <a:p>
            <a:endParaRPr lang="en-US" altLang="ko-KR" sz="1400" dirty="0"/>
          </a:p>
          <a:p>
            <a:r>
              <a:rPr lang="en-US" altLang="ko-KR" sz="1400" u="sng" dirty="0">
                <a:hlinkClick r:id="rId8"/>
              </a:rPr>
              <a:t>https://arxiv.org/pdf/1710.08864.pdf</a:t>
            </a:r>
            <a:endParaRPr lang="ko-KR" altLang="ko-KR" sz="1400" dirty="0"/>
          </a:p>
          <a:p>
            <a:endParaRPr lang="en-US" altLang="ko-KR" sz="1400" dirty="0"/>
          </a:p>
          <a:p>
            <a:r>
              <a:rPr lang="en-US" altLang="ko-KR" sz="1400" u="sng" dirty="0">
                <a:hlinkClick r:id="rId9"/>
              </a:rPr>
              <a:t>https://arxiv.org/pdf/1712.02976.pdf</a:t>
            </a:r>
            <a:endParaRPr lang="ko-KR" altLang="ko-KR" sz="1400" dirty="0"/>
          </a:p>
          <a:p>
            <a:endParaRPr lang="en-US" altLang="ko-KR" sz="1400" dirty="0"/>
          </a:p>
          <a:p>
            <a:r>
              <a:rPr lang="en-US" altLang="ko-KR" sz="1400" u="sng" dirty="0">
                <a:hlinkClick r:id="rId10"/>
              </a:rPr>
              <a:t>https://arxiv.org/abs/1907.10764</a:t>
            </a:r>
            <a:endParaRPr lang="ko-KR" altLang="ko-KR" sz="1400" dirty="0"/>
          </a:p>
          <a:p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7035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2.2.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38918" y="2859741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/>
              <a:t>감사합니다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0237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33020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</a:t>
            </a:r>
            <a:endParaRPr kumimoji="1"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87977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7EFEFC-5F23-484D-9DCD-B897321B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48" y="1341269"/>
            <a:ext cx="5944402" cy="1867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732EC-60CF-4D19-84A6-AB9A618FE561}"/>
              </a:ext>
            </a:extLst>
          </p:cNvPr>
          <p:cNvSpPr txBox="1"/>
          <p:nvPr/>
        </p:nvSpPr>
        <p:spPr>
          <a:xfrm>
            <a:off x="1291388" y="3280248"/>
            <a:ext cx="535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두 가지 입력에 대한 출력을 계산함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EE9C0-0B9F-4952-B98B-891B2250322C}"/>
              </a:ext>
            </a:extLst>
          </p:cNvPr>
          <p:cNvSpPr txBox="1"/>
          <p:nvPr/>
        </p:nvSpPr>
        <p:spPr>
          <a:xfrm>
            <a:off x="9393436" y="6244879"/>
            <a:ext cx="2592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Wikipedia ‘Convolution’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475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1.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33020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</a:t>
            </a:r>
            <a:endParaRPr kumimoji="1" lang="ko-KR" alt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87977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7EFEFC-5F23-484D-9DCD-B897321B6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48" y="1341269"/>
            <a:ext cx="5944402" cy="1867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6732EC-60CF-4D19-84A6-AB9A618FE561}"/>
              </a:ext>
            </a:extLst>
          </p:cNvPr>
          <p:cNvSpPr txBox="1"/>
          <p:nvPr/>
        </p:nvSpPr>
        <p:spPr>
          <a:xfrm>
            <a:off x="1291388" y="3280248"/>
            <a:ext cx="5350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두 가지 입력에 대한 출력을 계산함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6EE9C0-0B9F-4952-B98B-891B2250322C}"/>
              </a:ext>
            </a:extLst>
          </p:cNvPr>
          <p:cNvSpPr txBox="1"/>
          <p:nvPr/>
        </p:nvSpPr>
        <p:spPr>
          <a:xfrm>
            <a:off x="9393436" y="6244879"/>
            <a:ext cx="2592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Wikipedia ‘Convolution’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43FBF-AD4C-48E8-93B1-5A8D963F8E05}"/>
              </a:ext>
            </a:extLst>
          </p:cNvPr>
          <p:cNvSpPr txBox="1"/>
          <p:nvPr/>
        </p:nvSpPr>
        <p:spPr>
          <a:xfrm>
            <a:off x="1291388" y="4082716"/>
            <a:ext cx="7056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그래서 그거 </a:t>
            </a:r>
            <a:r>
              <a:rPr lang="ko-KR" altLang="en-US" sz="4800" dirty="0" err="1"/>
              <a:t>어디쓰는데</a:t>
            </a:r>
            <a:r>
              <a:rPr lang="en-US" altLang="ko-KR" sz="4800" dirty="0"/>
              <a:t>?</a:t>
            </a:r>
            <a:endParaRPr lang="ko-KR" altLang="en-US" sz="4800" dirty="0"/>
          </a:p>
        </p:txBody>
      </p:sp>
      <p:pic>
        <p:nvPicPr>
          <p:cNvPr id="10242" name="Picture 2" descr="쓸모없는 녀석 이미지 검색결과&quot;">
            <a:extLst>
              <a:ext uri="{FF2B5EF4-FFF2-40B4-BE49-F238E27FC236}">
                <a16:creationId xmlns:a16="http://schemas.microsoft.com/office/drawing/2014/main" id="{0747790B-CF94-4B12-A05A-8F9580AF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86" y="991761"/>
            <a:ext cx="2840238" cy="29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7415306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</a:t>
            </a:r>
            <a:endParaRPr kumimoji="1" lang="ko-KR" altLang="en-US" sz="28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E69E671-224C-440B-8AEA-0A9DC51A7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45654"/>
            <a:ext cx="5739064" cy="2815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374F6A-3580-4B0F-B75F-5E7C2ECA8540}"/>
              </a:ext>
            </a:extLst>
          </p:cNvPr>
          <p:cNvSpPr txBox="1"/>
          <p:nvPr/>
        </p:nvSpPr>
        <p:spPr>
          <a:xfrm>
            <a:off x="882316" y="4498198"/>
            <a:ext cx="6966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Convolutional Neural Network(CNN) </a:t>
            </a:r>
            <a:r>
              <a:rPr lang="ko-KR" altLang="en-US" dirty="0"/>
              <a:t>은 </a:t>
            </a:r>
            <a:r>
              <a:rPr lang="en-US" altLang="ko-KR" dirty="0"/>
              <a:t>Hidden layer</a:t>
            </a:r>
            <a:r>
              <a:rPr lang="ko-KR" altLang="en-US" dirty="0"/>
              <a:t>를 거치면서</a:t>
            </a:r>
            <a:endParaRPr lang="en-US" altLang="ko-KR" dirty="0"/>
          </a:p>
          <a:p>
            <a:r>
              <a:rPr lang="ko-KR" altLang="en-US" dirty="0"/>
              <a:t>이미지에서 점점 </a:t>
            </a:r>
            <a:r>
              <a:rPr lang="en-US" altLang="ko-KR" dirty="0"/>
              <a:t>high-level</a:t>
            </a:r>
            <a:r>
              <a:rPr lang="ko-KR" altLang="en-US" dirty="0"/>
              <a:t>의 </a:t>
            </a:r>
            <a:r>
              <a:rPr lang="en-US" altLang="ko-KR" dirty="0"/>
              <a:t>feature</a:t>
            </a:r>
            <a:r>
              <a:rPr lang="ko-KR" altLang="en-US" dirty="0"/>
              <a:t>를 뽑아낼 수 있게 되고</a:t>
            </a:r>
            <a:endParaRPr lang="en-US" altLang="ko-KR" dirty="0"/>
          </a:p>
          <a:p>
            <a:r>
              <a:rPr lang="ko-KR" altLang="en-US" dirty="0"/>
              <a:t>따라서 이미지에 대한 더 정확한 판단을 할 수 있음</a:t>
            </a:r>
            <a:endParaRPr lang="en-US" altLang="ko-KR" dirty="0"/>
          </a:p>
        </p:txBody>
      </p:sp>
      <p:pic>
        <p:nvPicPr>
          <p:cNvPr id="1026" name="Picture 2" descr="https://upload.wikimedia.org/wikipedia/commons/b/bb/Kittyply_edit1.jpg">
            <a:extLst>
              <a:ext uri="{FF2B5EF4-FFF2-40B4-BE49-F238E27FC236}">
                <a16:creationId xmlns:a16="http://schemas.microsoft.com/office/drawing/2014/main" id="{B1D8B95C-FE14-4DC9-8C55-7C2EA42C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35" y="1124938"/>
            <a:ext cx="1922067" cy="12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34117A-00DD-42FA-B10A-A34967D83061}"/>
              </a:ext>
            </a:extLst>
          </p:cNvPr>
          <p:cNvSpPr txBox="1"/>
          <p:nvPr/>
        </p:nvSpPr>
        <p:spPr>
          <a:xfrm>
            <a:off x="7210927" y="6036913"/>
            <a:ext cx="4653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CS231n </a:t>
            </a:r>
            <a:r>
              <a:rPr lang="en-US" altLang="ko-KR" sz="1100" dirty="0">
                <a:hlinkClick r:id="rId5"/>
              </a:rPr>
              <a:t>http://cs231n.github.io/convolutional-networks/</a:t>
            </a:r>
            <a:endParaRPr lang="en-US" altLang="ko-KR" sz="1100" dirty="0"/>
          </a:p>
          <a:p>
            <a:r>
              <a:rPr lang="en-US" altLang="ko-KR" sz="1100" dirty="0"/>
              <a:t>                  Wikipedia ‘Cat’</a:t>
            </a:r>
            <a:endParaRPr lang="ko-KR" altLang="en-US" sz="1100" dirty="0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F9284E30-0163-4CC8-918E-FA909A2F4234}"/>
              </a:ext>
            </a:extLst>
          </p:cNvPr>
          <p:cNvSpPr/>
          <p:nvPr/>
        </p:nvSpPr>
        <p:spPr>
          <a:xfrm>
            <a:off x="9184105" y="2518611"/>
            <a:ext cx="417095" cy="4308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A4870B7-DA8C-48EA-AEE3-C3E5AC7E12C5}"/>
              </a:ext>
            </a:extLst>
          </p:cNvPr>
          <p:cNvSpPr/>
          <p:nvPr/>
        </p:nvSpPr>
        <p:spPr>
          <a:xfrm>
            <a:off x="8948664" y="3098306"/>
            <a:ext cx="946484" cy="912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F354B259-A214-4F87-A15A-77BBF2A63476}"/>
              </a:ext>
            </a:extLst>
          </p:cNvPr>
          <p:cNvSpPr/>
          <p:nvPr/>
        </p:nvSpPr>
        <p:spPr>
          <a:xfrm rot="18876708">
            <a:off x="8821760" y="3013579"/>
            <a:ext cx="309990" cy="27672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F0E038F2-DAE4-44DF-A07E-D42D4AC82B8C}"/>
              </a:ext>
            </a:extLst>
          </p:cNvPr>
          <p:cNvSpPr/>
          <p:nvPr/>
        </p:nvSpPr>
        <p:spPr>
          <a:xfrm rot="2399443">
            <a:off x="9711742" y="3015475"/>
            <a:ext cx="309990" cy="27672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945453E-EC6E-491F-B306-82B5FF4213D2}"/>
              </a:ext>
            </a:extLst>
          </p:cNvPr>
          <p:cNvSpPr/>
          <p:nvPr/>
        </p:nvSpPr>
        <p:spPr>
          <a:xfrm>
            <a:off x="9135979" y="3302204"/>
            <a:ext cx="168442" cy="1854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5C1F3E3-C33C-4059-93F2-B618ACC8AF0F}"/>
              </a:ext>
            </a:extLst>
          </p:cNvPr>
          <p:cNvSpPr/>
          <p:nvPr/>
        </p:nvSpPr>
        <p:spPr>
          <a:xfrm>
            <a:off x="9527831" y="3302204"/>
            <a:ext cx="168442" cy="1854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F9BA389-4332-4B72-84E5-6145A4B63A9C}"/>
              </a:ext>
            </a:extLst>
          </p:cNvPr>
          <p:cNvCxnSpPr>
            <a:cxnSpLocks/>
          </p:cNvCxnSpPr>
          <p:nvPr/>
        </p:nvCxnSpPr>
        <p:spPr>
          <a:xfrm>
            <a:off x="9079832" y="3509538"/>
            <a:ext cx="224589" cy="10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CE7C7C7-A661-431A-8119-1DA81F2226B0}"/>
              </a:ext>
            </a:extLst>
          </p:cNvPr>
          <p:cNvCxnSpPr>
            <a:cxnSpLocks/>
          </p:cNvCxnSpPr>
          <p:nvPr/>
        </p:nvCxnSpPr>
        <p:spPr>
          <a:xfrm flipV="1">
            <a:off x="9065794" y="3682789"/>
            <a:ext cx="236621" cy="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8240AC2-080A-4F30-9906-AE6CAEC2A431}"/>
              </a:ext>
            </a:extLst>
          </p:cNvPr>
          <p:cNvCxnSpPr>
            <a:cxnSpLocks/>
          </p:cNvCxnSpPr>
          <p:nvPr/>
        </p:nvCxnSpPr>
        <p:spPr>
          <a:xfrm flipV="1">
            <a:off x="9082839" y="3759363"/>
            <a:ext cx="234615" cy="10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D5656569-7D8E-4A1D-A614-371AF52B07FC}"/>
              </a:ext>
            </a:extLst>
          </p:cNvPr>
          <p:cNvCxnSpPr>
            <a:cxnSpLocks/>
          </p:cNvCxnSpPr>
          <p:nvPr/>
        </p:nvCxnSpPr>
        <p:spPr>
          <a:xfrm flipV="1">
            <a:off x="9579968" y="3517752"/>
            <a:ext cx="234615" cy="10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25E6680-FD77-4347-BCBD-13F31761D636}"/>
              </a:ext>
            </a:extLst>
          </p:cNvPr>
          <p:cNvCxnSpPr>
            <a:cxnSpLocks/>
          </p:cNvCxnSpPr>
          <p:nvPr/>
        </p:nvCxnSpPr>
        <p:spPr>
          <a:xfrm flipV="1">
            <a:off x="9577962" y="3689446"/>
            <a:ext cx="236621" cy="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01A94F9-9764-43E8-AF4C-C2196D35CAAC}"/>
              </a:ext>
            </a:extLst>
          </p:cNvPr>
          <p:cNvCxnSpPr>
            <a:cxnSpLocks/>
            <a:endCxn id="18" idx="5"/>
          </p:cNvCxnSpPr>
          <p:nvPr/>
        </p:nvCxnSpPr>
        <p:spPr>
          <a:xfrm>
            <a:off x="9553887" y="3764528"/>
            <a:ext cx="202652" cy="112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BEA84A6D-C4AA-4059-80EA-8373255DDA6F}"/>
              </a:ext>
            </a:extLst>
          </p:cNvPr>
          <p:cNvSpPr/>
          <p:nvPr/>
        </p:nvSpPr>
        <p:spPr>
          <a:xfrm>
            <a:off x="9220200" y="4145980"/>
            <a:ext cx="417095" cy="4308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7922-4AE0-4B26-8A18-15B90AF334C3}"/>
              </a:ext>
            </a:extLst>
          </p:cNvPr>
          <p:cNvSpPr txBox="1"/>
          <p:nvPr/>
        </p:nvSpPr>
        <p:spPr>
          <a:xfrm>
            <a:off x="8522088" y="4765995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/>
              <a:t>고양이로 판단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80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64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7415306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</a:t>
            </a:r>
            <a:endParaRPr kumimoji="1" lang="ko-KR" altLang="en-US" sz="28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E69E671-224C-440B-8AEA-0A9DC51A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45654"/>
            <a:ext cx="5739064" cy="28151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374F6A-3580-4B0F-B75F-5E7C2ECA8540}"/>
              </a:ext>
            </a:extLst>
          </p:cNvPr>
          <p:cNvSpPr txBox="1"/>
          <p:nvPr/>
        </p:nvSpPr>
        <p:spPr>
          <a:xfrm>
            <a:off x="906775" y="4583276"/>
            <a:ext cx="655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그럼 대체 왜 여기 </a:t>
            </a:r>
            <a:r>
              <a:rPr lang="en-US" altLang="ko-KR" sz="2400" dirty="0"/>
              <a:t>Convolution</a:t>
            </a:r>
            <a:r>
              <a:rPr lang="ko-KR" altLang="en-US" sz="2400" dirty="0"/>
              <a:t>이 들어가는가</a:t>
            </a:r>
            <a:r>
              <a:rPr lang="en-US" altLang="ko-KR" sz="2400" dirty="0"/>
              <a:t>?</a:t>
            </a:r>
          </a:p>
        </p:txBody>
      </p:sp>
      <p:pic>
        <p:nvPicPr>
          <p:cNvPr id="1026" name="Picture 2" descr="https://upload.wikimedia.org/wikipedia/commons/b/bb/Kittyply_edit1.jpg">
            <a:extLst>
              <a:ext uri="{FF2B5EF4-FFF2-40B4-BE49-F238E27FC236}">
                <a16:creationId xmlns:a16="http://schemas.microsoft.com/office/drawing/2014/main" id="{B1D8B95C-FE14-4DC9-8C55-7C2EA42C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35" y="1124938"/>
            <a:ext cx="1922067" cy="128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34117A-00DD-42FA-B10A-A34967D83061}"/>
              </a:ext>
            </a:extLst>
          </p:cNvPr>
          <p:cNvSpPr txBox="1"/>
          <p:nvPr/>
        </p:nvSpPr>
        <p:spPr>
          <a:xfrm>
            <a:off x="7210927" y="6036913"/>
            <a:ext cx="4653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CS231n </a:t>
            </a:r>
            <a:r>
              <a:rPr lang="en-US" altLang="ko-KR" sz="1100" dirty="0">
                <a:hlinkClick r:id="rId4"/>
              </a:rPr>
              <a:t>http://cs231n.github.io/convolutional-networks/</a:t>
            </a:r>
            <a:endParaRPr lang="en-US" altLang="ko-KR" sz="1100" dirty="0"/>
          </a:p>
          <a:p>
            <a:r>
              <a:rPr lang="en-US" altLang="ko-KR" sz="1100" dirty="0"/>
              <a:t>                  Wikipedia ‘Cat’</a:t>
            </a:r>
            <a:endParaRPr lang="ko-KR" altLang="en-US" sz="1100" dirty="0"/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F9284E30-0163-4CC8-918E-FA909A2F4234}"/>
              </a:ext>
            </a:extLst>
          </p:cNvPr>
          <p:cNvSpPr/>
          <p:nvPr/>
        </p:nvSpPr>
        <p:spPr>
          <a:xfrm>
            <a:off x="9184105" y="2518611"/>
            <a:ext cx="417095" cy="4308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A4870B7-DA8C-48EA-AEE3-C3E5AC7E12C5}"/>
              </a:ext>
            </a:extLst>
          </p:cNvPr>
          <p:cNvSpPr/>
          <p:nvPr/>
        </p:nvSpPr>
        <p:spPr>
          <a:xfrm>
            <a:off x="8948664" y="3098306"/>
            <a:ext cx="946484" cy="9122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extLst>
              <a:ext uri="{FF2B5EF4-FFF2-40B4-BE49-F238E27FC236}">
                <a16:creationId xmlns:a16="http://schemas.microsoft.com/office/drawing/2014/main" id="{F354B259-A214-4F87-A15A-77BBF2A63476}"/>
              </a:ext>
            </a:extLst>
          </p:cNvPr>
          <p:cNvSpPr/>
          <p:nvPr/>
        </p:nvSpPr>
        <p:spPr>
          <a:xfrm rot="18876708">
            <a:off x="8821760" y="3013579"/>
            <a:ext cx="309990" cy="27672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F0E038F2-DAE4-44DF-A07E-D42D4AC82B8C}"/>
              </a:ext>
            </a:extLst>
          </p:cNvPr>
          <p:cNvSpPr/>
          <p:nvPr/>
        </p:nvSpPr>
        <p:spPr>
          <a:xfrm rot="2399443">
            <a:off x="9711742" y="3015475"/>
            <a:ext cx="309990" cy="27672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2945453E-EC6E-491F-B306-82B5FF4213D2}"/>
              </a:ext>
            </a:extLst>
          </p:cNvPr>
          <p:cNvSpPr/>
          <p:nvPr/>
        </p:nvSpPr>
        <p:spPr>
          <a:xfrm>
            <a:off x="9135979" y="3302204"/>
            <a:ext cx="168442" cy="1854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75C1F3E3-C33C-4059-93F2-B618ACC8AF0F}"/>
              </a:ext>
            </a:extLst>
          </p:cNvPr>
          <p:cNvSpPr/>
          <p:nvPr/>
        </p:nvSpPr>
        <p:spPr>
          <a:xfrm>
            <a:off x="9527831" y="3302204"/>
            <a:ext cx="168442" cy="18540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F9BA389-4332-4B72-84E5-6145A4B63A9C}"/>
              </a:ext>
            </a:extLst>
          </p:cNvPr>
          <p:cNvCxnSpPr>
            <a:cxnSpLocks/>
          </p:cNvCxnSpPr>
          <p:nvPr/>
        </p:nvCxnSpPr>
        <p:spPr>
          <a:xfrm>
            <a:off x="9079832" y="3509538"/>
            <a:ext cx="224589" cy="105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ECE7C7C7-A661-431A-8119-1DA81F2226B0}"/>
              </a:ext>
            </a:extLst>
          </p:cNvPr>
          <p:cNvCxnSpPr>
            <a:cxnSpLocks/>
          </p:cNvCxnSpPr>
          <p:nvPr/>
        </p:nvCxnSpPr>
        <p:spPr>
          <a:xfrm flipV="1">
            <a:off x="9065794" y="3682789"/>
            <a:ext cx="236621" cy="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18240AC2-080A-4F30-9906-AE6CAEC2A431}"/>
              </a:ext>
            </a:extLst>
          </p:cNvPr>
          <p:cNvCxnSpPr>
            <a:cxnSpLocks/>
          </p:cNvCxnSpPr>
          <p:nvPr/>
        </p:nvCxnSpPr>
        <p:spPr>
          <a:xfrm flipV="1">
            <a:off x="9082839" y="3759363"/>
            <a:ext cx="234615" cy="10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D5656569-7D8E-4A1D-A614-371AF52B07FC}"/>
              </a:ext>
            </a:extLst>
          </p:cNvPr>
          <p:cNvCxnSpPr>
            <a:cxnSpLocks/>
          </p:cNvCxnSpPr>
          <p:nvPr/>
        </p:nvCxnSpPr>
        <p:spPr>
          <a:xfrm flipV="1">
            <a:off x="9579968" y="3517752"/>
            <a:ext cx="234615" cy="103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25E6680-FD77-4347-BCBD-13F31761D636}"/>
              </a:ext>
            </a:extLst>
          </p:cNvPr>
          <p:cNvCxnSpPr>
            <a:cxnSpLocks/>
          </p:cNvCxnSpPr>
          <p:nvPr/>
        </p:nvCxnSpPr>
        <p:spPr>
          <a:xfrm flipV="1">
            <a:off x="9577962" y="3689446"/>
            <a:ext cx="236621" cy="1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801A94F9-9764-43E8-AF4C-C2196D35CAAC}"/>
              </a:ext>
            </a:extLst>
          </p:cNvPr>
          <p:cNvCxnSpPr>
            <a:cxnSpLocks/>
            <a:endCxn id="18" idx="5"/>
          </p:cNvCxnSpPr>
          <p:nvPr/>
        </p:nvCxnSpPr>
        <p:spPr>
          <a:xfrm>
            <a:off x="9553887" y="3764528"/>
            <a:ext cx="202652" cy="1124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BEA84A6D-C4AA-4059-80EA-8373255DDA6F}"/>
              </a:ext>
            </a:extLst>
          </p:cNvPr>
          <p:cNvSpPr/>
          <p:nvPr/>
        </p:nvSpPr>
        <p:spPr>
          <a:xfrm>
            <a:off x="9220200" y="4145980"/>
            <a:ext cx="417095" cy="4308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37922-4AE0-4B26-8A18-15B90AF334C3}"/>
              </a:ext>
            </a:extLst>
          </p:cNvPr>
          <p:cNvSpPr txBox="1"/>
          <p:nvPr/>
        </p:nvSpPr>
        <p:spPr>
          <a:xfrm>
            <a:off x="8522088" y="4765995"/>
            <a:ext cx="181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/>
              <a:t>고양이로 판단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9686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7415306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</a:t>
            </a:r>
            <a:endParaRPr kumimoji="1" lang="ko-KR" alt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4117A-00DD-42FA-B10A-A34967D83061}"/>
              </a:ext>
            </a:extLst>
          </p:cNvPr>
          <p:cNvSpPr txBox="1"/>
          <p:nvPr/>
        </p:nvSpPr>
        <p:spPr>
          <a:xfrm>
            <a:off x="7210927" y="6036913"/>
            <a:ext cx="8005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2"/>
              </a:rPr>
              <a:t>https://towardsdatascience.com/applied-deep-learning-part-4-convolutional-neural-networks-584bc134c1e2</a:t>
            </a:r>
            <a:endParaRPr lang="ko-KR" altLang="en-US" sz="1100" dirty="0"/>
          </a:p>
        </p:txBody>
      </p:sp>
      <p:pic>
        <p:nvPicPr>
          <p:cNvPr id="3074" name="Picture 2" descr="https://miro.medium.com/max/1026/1*cTEp-IvCCUYPTT0QpE3Gjg@2x.png">
            <a:extLst>
              <a:ext uri="{FF2B5EF4-FFF2-40B4-BE49-F238E27FC236}">
                <a16:creationId xmlns:a16="http://schemas.microsoft.com/office/drawing/2014/main" id="{256DD154-D76E-40DA-8A1E-A4F491CF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56584"/>
            <a:ext cx="4231106" cy="25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iro.medium.com/max/1018/1*ghaknijNGolaA3DpjvDxfQ@2x.png">
            <a:extLst>
              <a:ext uri="{FF2B5EF4-FFF2-40B4-BE49-F238E27FC236}">
                <a16:creationId xmlns:a16="http://schemas.microsoft.com/office/drawing/2014/main" id="{53797245-8142-44A6-865C-2B40F6F8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61" y="1356584"/>
            <a:ext cx="4653839" cy="28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0A01F-4602-4F0E-AA65-53BF2D101A13}"/>
              </a:ext>
            </a:extLst>
          </p:cNvPr>
          <p:cNvSpPr txBox="1"/>
          <p:nvPr/>
        </p:nvSpPr>
        <p:spPr>
          <a:xfrm>
            <a:off x="990600" y="4531179"/>
            <a:ext cx="7573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Convolution</a:t>
            </a:r>
            <a:r>
              <a:rPr lang="ko-KR" altLang="en-US" sz="2000" dirty="0"/>
              <a:t>을 어떤 </a:t>
            </a:r>
            <a:r>
              <a:rPr lang="en-US" altLang="ko-KR" sz="2000" dirty="0"/>
              <a:t>feature</a:t>
            </a:r>
            <a:r>
              <a:rPr lang="ko-KR" altLang="en-US" sz="2000" dirty="0"/>
              <a:t>가 존재하는지 알아내는 </a:t>
            </a:r>
            <a:r>
              <a:rPr lang="en-US" altLang="ko-KR" sz="2000" dirty="0"/>
              <a:t>filter</a:t>
            </a:r>
            <a:r>
              <a:rPr lang="ko-KR" altLang="en-US" sz="2000" dirty="0"/>
              <a:t>로 사용</a:t>
            </a:r>
            <a:endParaRPr lang="en-US" altLang="ko-KR" sz="2000" dirty="0"/>
          </a:p>
          <a:p>
            <a:r>
              <a:rPr lang="en-US" altLang="ko-KR" sz="2000" dirty="0"/>
              <a:t>Filter</a:t>
            </a:r>
            <a:r>
              <a:rPr lang="ko-KR" altLang="en-US" sz="2000" dirty="0"/>
              <a:t>와의 </a:t>
            </a:r>
            <a:r>
              <a:rPr lang="en-US" altLang="ko-KR" sz="2000" dirty="0"/>
              <a:t>convolution</a:t>
            </a:r>
            <a:r>
              <a:rPr lang="ko-KR" altLang="en-US" sz="2000" dirty="0"/>
              <a:t>을 통해 이미지의 </a:t>
            </a:r>
            <a:r>
              <a:rPr lang="en-US" altLang="ko-KR" sz="2000" dirty="0"/>
              <a:t>feature map</a:t>
            </a:r>
            <a:r>
              <a:rPr lang="ko-KR" altLang="en-US" sz="2000" dirty="0"/>
              <a:t>을 </a:t>
            </a:r>
            <a:r>
              <a:rPr lang="ko-KR" altLang="en-US" sz="2000" dirty="0" err="1"/>
              <a:t>만듬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62171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990599" y="0"/>
            <a:ext cx="1384301" cy="10156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212848" y="180145"/>
            <a:ext cx="939801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>
                <a:solidFill>
                  <a:schemeClr val="bg1"/>
                </a:solidFill>
              </a:rPr>
              <a:t>2.</a:t>
            </a:r>
            <a:endParaRPr kumimoji="1" lang="ko-KR" altLang="en-US" sz="2800" b="1" dirty="0">
              <a:solidFill>
                <a:srgbClr val="005524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005482" y="690282"/>
            <a:ext cx="3980330" cy="580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63800" y="360291"/>
            <a:ext cx="7415306" cy="65537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2800" b="1" dirty="0"/>
              <a:t>Convolutional Neural Network</a:t>
            </a:r>
            <a:endParaRPr kumimoji="1" lang="ko-KR" alt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4117A-00DD-42FA-B10A-A34967D83061}"/>
              </a:ext>
            </a:extLst>
          </p:cNvPr>
          <p:cNvSpPr txBox="1"/>
          <p:nvPr/>
        </p:nvSpPr>
        <p:spPr>
          <a:xfrm>
            <a:off x="7210927" y="6036913"/>
            <a:ext cx="80057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이미지 출처 </a:t>
            </a:r>
            <a:r>
              <a:rPr lang="en-US" altLang="ko-KR" sz="1100" dirty="0"/>
              <a:t>: </a:t>
            </a:r>
            <a:r>
              <a:rPr lang="en-US" altLang="ko-KR" sz="1100" dirty="0">
                <a:hlinkClick r:id="rId2"/>
              </a:rPr>
              <a:t>https://towardsdatascience.com/applied-deep-learning-part-4-convolutional-neural-networks-584bc134c1e2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0A01F-4602-4F0E-AA65-53BF2D101A13}"/>
              </a:ext>
            </a:extLst>
          </p:cNvPr>
          <p:cNvSpPr txBox="1"/>
          <p:nvPr/>
        </p:nvSpPr>
        <p:spPr>
          <a:xfrm>
            <a:off x="990600" y="4751615"/>
            <a:ext cx="8960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이미지의 </a:t>
            </a:r>
            <a:r>
              <a:rPr lang="en-US" altLang="ko-KR" sz="2000" dirty="0"/>
              <a:t>feature map</a:t>
            </a:r>
            <a:r>
              <a:rPr lang="ko-KR" altLang="en-US" sz="2000" dirty="0"/>
              <a:t>을 그리고 나면</a:t>
            </a:r>
            <a:r>
              <a:rPr lang="en-US" altLang="ko-KR" sz="2000" dirty="0"/>
              <a:t> </a:t>
            </a:r>
            <a:r>
              <a:rPr lang="en-US" altLang="ko-KR" sz="2000" dirty="0" err="1"/>
              <a:t>ReLU</a:t>
            </a:r>
            <a:r>
              <a:rPr lang="en-US" altLang="ko-KR" sz="2000" dirty="0"/>
              <a:t> </a:t>
            </a:r>
            <a:r>
              <a:rPr lang="ko-KR" altLang="en-US" sz="2000" dirty="0"/>
              <a:t>등의 </a:t>
            </a:r>
            <a:r>
              <a:rPr lang="en-US" altLang="ko-KR" sz="2000" dirty="0"/>
              <a:t>Activation Function</a:t>
            </a:r>
            <a:r>
              <a:rPr lang="ko-KR" altLang="en-US" sz="2000" dirty="0"/>
              <a:t>을 이용</a:t>
            </a:r>
            <a:r>
              <a:rPr lang="en-US" altLang="ko-KR" sz="2000" dirty="0"/>
              <a:t>,</a:t>
            </a:r>
          </a:p>
          <a:p>
            <a:r>
              <a:rPr lang="ko-KR" altLang="en-US" sz="2000" dirty="0"/>
              <a:t>그 위치에 그 </a:t>
            </a:r>
            <a:r>
              <a:rPr lang="en-US" altLang="ko-KR" sz="2000" dirty="0"/>
              <a:t>feature</a:t>
            </a:r>
            <a:r>
              <a:rPr lang="ko-KR" altLang="en-US" sz="2000" dirty="0"/>
              <a:t>가 존재하는지</a:t>
            </a:r>
            <a:r>
              <a:rPr lang="en-US" altLang="ko-KR" sz="2000" dirty="0"/>
              <a:t> </a:t>
            </a:r>
            <a:r>
              <a:rPr lang="ko-KR" altLang="en-US" sz="2000" dirty="0"/>
              <a:t>여부를 판별</a:t>
            </a:r>
            <a:endParaRPr lang="en-US" altLang="ko-KR" sz="2000" dirty="0"/>
          </a:p>
          <a:p>
            <a:r>
              <a:rPr lang="en-US" altLang="ko-KR" sz="2000" dirty="0"/>
              <a:t>(</a:t>
            </a:r>
            <a:r>
              <a:rPr lang="ko-KR" altLang="en-US" sz="2000" dirty="0"/>
              <a:t>이를테면 </a:t>
            </a:r>
            <a:r>
              <a:rPr lang="en-US" altLang="ko-KR" sz="2000" dirty="0"/>
              <a:t>0 </a:t>
            </a:r>
            <a:r>
              <a:rPr lang="ko-KR" altLang="en-US" sz="2000" dirty="0"/>
              <a:t>이상이면 그 </a:t>
            </a:r>
            <a:r>
              <a:rPr lang="en-US" altLang="ko-KR" sz="2000" dirty="0"/>
              <a:t>feature</a:t>
            </a:r>
            <a:r>
              <a:rPr lang="ko-KR" altLang="en-US" sz="2000" dirty="0"/>
              <a:t>가 그 위치에 존재</a:t>
            </a:r>
            <a:r>
              <a:rPr lang="en-US" altLang="ko-KR" sz="2000" dirty="0"/>
              <a:t>, 0 </a:t>
            </a:r>
            <a:r>
              <a:rPr lang="ko-KR" altLang="en-US" sz="2000" dirty="0"/>
              <a:t>이하이면 아닌 것으로</a:t>
            </a:r>
            <a:r>
              <a:rPr lang="en-US" altLang="ko-KR" sz="2000" dirty="0"/>
              <a:t>)</a:t>
            </a:r>
          </a:p>
        </p:txBody>
      </p:sp>
      <p:pic>
        <p:nvPicPr>
          <p:cNvPr id="5122" name="Picture 2" descr="https://miro.medium.com/max/790/1*L4T6IXRalWoseBncjRr4wQ@2x.gif">
            <a:extLst>
              <a:ext uri="{FF2B5EF4-FFF2-40B4-BE49-F238E27FC236}">
                <a16:creationId xmlns:a16="http://schemas.microsoft.com/office/drawing/2014/main" id="{7128CAEB-1BAE-40A7-AE8B-9DD37EF86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26696"/>
            <a:ext cx="4530207" cy="26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iro.medium.com/max/666/1*nrxtwp6rzqdFhgYh0x-eVw.png">
            <a:extLst>
              <a:ext uri="{FF2B5EF4-FFF2-40B4-BE49-F238E27FC236}">
                <a16:creationId xmlns:a16="http://schemas.microsoft.com/office/drawing/2014/main" id="{DA44B430-1ABD-4B0C-A788-07EFCBA8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53" y="1243062"/>
            <a:ext cx="5354411" cy="29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1674</Words>
  <Application>Microsoft Office PowerPoint</Application>
  <PresentationFormat>와이드스크린</PresentationFormat>
  <Paragraphs>310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0" baseType="lpstr">
      <vt:lpstr>Lucida Grande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딴 짓, 고전 100권과 놀다! ㅡㅡㅡ  소논문 발표회</dc:title>
  <dc:creator>Wanghee Choi</dc:creator>
  <cp:lastModifiedBy>김 성현</cp:lastModifiedBy>
  <cp:revision>141</cp:revision>
  <dcterms:created xsi:type="dcterms:W3CDTF">2016-08-15T00:01:05Z</dcterms:created>
  <dcterms:modified xsi:type="dcterms:W3CDTF">2020-01-13T02:00:32Z</dcterms:modified>
</cp:coreProperties>
</file>