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53" r:id="rId3"/>
    <p:sldId id="342" r:id="rId4"/>
    <p:sldId id="343" r:id="rId5"/>
    <p:sldId id="344" r:id="rId6"/>
    <p:sldId id="345" r:id="rId7"/>
    <p:sldId id="354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14" r:id="rId16"/>
    <p:sldId id="355" r:id="rId17"/>
    <p:sldId id="356" r:id="rId18"/>
    <p:sldId id="357" r:id="rId19"/>
    <p:sldId id="358" r:id="rId20"/>
    <p:sldId id="359" r:id="rId21"/>
    <p:sldId id="360" r:id="rId22"/>
    <p:sldId id="363" r:id="rId23"/>
    <p:sldId id="364" r:id="rId24"/>
    <p:sldId id="365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66" r:id="rId33"/>
    <p:sldId id="367" r:id="rId34"/>
    <p:sldId id="376" r:id="rId35"/>
    <p:sldId id="378" r:id="rId36"/>
    <p:sldId id="379" r:id="rId37"/>
    <p:sldId id="377" r:id="rId38"/>
    <p:sldId id="380" r:id="rId39"/>
    <p:sldId id="361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18" r:id="rId54"/>
    <p:sldId id="394" r:id="rId55"/>
    <p:sldId id="395" r:id="rId56"/>
    <p:sldId id="396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  <p:sldId id="407" r:id="rId67"/>
    <p:sldId id="408" r:id="rId68"/>
    <p:sldId id="409" r:id="rId69"/>
    <p:sldId id="411" r:id="rId70"/>
    <p:sldId id="416" r:id="rId71"/>
    <p:sldId id="413" r:id="rId72"/>
    <p:sldId id="415" r:id="rId73"/>
    <p:sldId id="417" r:id="rId74"/>
    <p:sldId id="321" r:id="rId75"/>
    <p:sldId id="418" r:id="rId76"/>
    <p:sldId id="419" r:id="rId77"/>
    <p:sldId id="420" r:id="rId78"/>
    <p:sldId id="421" r:id="rId79"/>
    <p:sldId id="422" r:id="rId80"/>
    <p:sldId id="423" r:id="rId81"/>
    <p:sldId id="511" r:id="rId82"/>
    <p:sldId id="424" r:id="rId83"/>
    <p:sldId id="425" r:id="rId84"/>
    <p:sldId id="426" r:id="rId85"/>
    <p:sldId id="427" r:id="rId86"/>
    <p:sldId id="428" r:id="rId87"/>
    <p:sldId id="429" r:id="rId88"/>
    <p:sldId id="432" r:id="rId89"/>
    <p:sldId id="433" r:id="rId90"/>
    <p:sldId id="434" r:id="rId91"/>
    <p:sldId id="435" r:id="rId92"/>
    <p:sldId id="323" r:id="rId93"/>
    <p:sldId id="436" r:id="rId94"/>
    <p:sldId id="437" r:id="rId95"/>
    <p:sldId id="438" r:id="rId96"/>
    <p:sldId id="439" r:id="rId97"/>
    <p:sldId id="440" r:id="rId98"/>
    <p:sldId id="441" r:id="rId99"/>
    <p:sldId id="442" r:id="rId100"/>
    <p:sldId id="443" r:id="rId101"/>
    <p:sldId id="444" r:id="rId102"/>
    <p:sldId id="445" r:id="rId103"/>
    <p:sldId id="446" r:id="rId104"/>
    <p:sldId id="447" r:id="rId105"/>
    <p:sldId id="448" r:id="rId106"/>
    <p:sldId id="449" r:id="rId107"/>
    <p:sldId id="450" r:id="rId108"/>
    <p:sldId id="325" r:id="rId109"/>
    <p:sldId id="451" r:id="rId110"/>
    <p:sldId id="452" r:id="rId111"/>
    <p:sldId id="453" r:id="rId112"/>
    <p:sldId id="455" r:id="rId113"/>
    <p:sldId id="456" r:id="rId114"/>
    <p:sldId id="457" r:id="rId115"/>
    <p:sldId id="458" r:id="rId116"/>
    <p:sldId id="459" r:id="rId117"/>
    <p:sldId id="460" r:id="rId118"/>
    <p:sldId id="461" r:id="rId119"/>
    <p:sldId id="462" r:id="rId120"/>
    <p:sldId id="463" r:id="rId121"/>
    <p:sldId id="464" r:id="rId122"/>
    <p:sldId id="465" r:id="rId123"/>
    <p:sldId id="466" r:id="rId124"/>
    <p:sldId id="327" r:id="rId125"/>
    <p:sldId id="467" r:id="rId126"/>
    <p:sldId id="468" r:id="rId127"/>
    <p:sldId id="469" r:id="rId128"/>
    <p:sldId id="470" r:id="rId129"/>
    <p:sldId id="471" r:id="rId130"/>
    <p:sldId id="472" r:id="rId131"/>
    <p:sldId id="473" r:id="rId132"/>
    <p:sldId id="474" r:id="rId133"/>
    <p:sldId id="329" r:id="rId134"/>
    <p:sldId id="475" r:id="rId135"/>
    <p:sldId id="476" r:id="rId136"/>
    <p:sldId id="477" r:id="rId137"/>
    <p:sldId id="478" r:id="rId138"/>
    <p:sldId id="479" r:id="rId139"/>
    <p:sldId id="481" r:id="rId140"/>
    <p:sldId id="482" r:id="rId141"/>
    <p:sldId id="483" r:id="rId142"/>
    <p:sldId id="331" r:id="rId143"/>
    <p:sldId id="484" r:id="rId144"/>
    <p:sldId id="485" r:id="rId145"/>
    <p:sldId id="486" r:id="rId146"/>
    <p:sldId id="487" r:id="rId147"/>
    <p:sldId id="333" r:id="rId148"/>
    <p:sldId id="488" r:id="rId149"/>
    <p:sldId id="489" r:id="rId150"/>
    <p:sldId id="490" r:id="rId151"/>
    <p:sldId id="491" r:id="rId152"/>
    <p:sldId id="492" r:id="rId153"/>
    <p:sldId id="493" r:id="rId154"/>
    <p:sldId id="494" r:id="rId155"/>
    <p:sldId id="495" r:id="rId156"/>
    <p:sldId id="335" r:id="rId157"/>
    <p:sldId id="496" r:id="rId158"/>
    <p:sldId id="497" r:id="rId159"/>
    <p:sldId id="498" r:id="rId160"/>
    <p:sldId id="499" r:id="rId161"/>
    <p:sldId id="501" r:id="rId162"/>
    <p:sldId id="500" r:id="rId163"/>
    <p:sldId id="502" r:id="rId164"/>
    <p:sldId id="503" r:id="rId165"/>
    <p:sldId id="504" r:id="rId166"/>
    <p:sldId id="505" r:id="rId167"/>
    <p:sldId id="506" r:id="rId168"/>
    <p:sldId id="507" r:id="rId169"/>
    <p:sldId id="508" r:id="rId170"/>
    <p:sldId id="509" r:id="rId171"/>
    <p:sldId id="510" r:id="rId172"/>
    <p:sldId id="337" r:id="rId173"/>
    <p:sldId id="338" r:id="rId174"/>
    <p:sldId id="341" r:id="rId17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8" autoAdjust="0"/>
    <p:restoredTop sz="94974" autoAdjust="0"/>
  </p:normalViewPr>
  <p:slideViewPr>
    <p:cSldViewPr snapToGrid="0">
      <p:cViewPr varScale="1">
        <p:scale>
          <a:sx n="71" d="100"/>
          <a:sy n="71" d="100"/>
        </p:scale>
        <p:origin x="72" y="2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45C8C4-DA87-4D16-8952-429091CB8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8691A20-28C6-43AD-9254-D0A73B0C1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49CBEF-1C4B-4E02-90BD-956B65DD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9DB16F-859E-4D2B-82D9-ADA1B65F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A72158-8D7D-47E5-90C6-F91A2722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85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7638C2-0652-4248-A068-F4729D80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BD01305-303C-4924-9D2A-B5E9DA472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BB0CDB-4B63-4BEC-A016-6C41EFA6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198F7C-C9E9-4AA6-864D-998618C7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9407DC-71FC-4BCB-BA7C-112016DB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30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75F4762-148D-436F-AAF6-E4C88FFF2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DE4EE5-2438-4B5A-BD70-B983858B7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D0EE32-7171-4753-A620-408DAD69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A90AC8-6168-4F42-A795-7B5764AF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12595D-786F-4FF1-8A0F-FBC81938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57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6219E0-6C43-4C76-AA68-25EBF17A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942B2F-BE29-4D20-B5EA-29E7242F1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0E1054-B773-4E20-B155-4977008D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2B1C7B-3C3C-4739-8701-B7294C29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34971A-EBE6-44C3-BB91-4DF3F76D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64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02837D-47CC-4E58-8C87-281A110E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05A63C-FB13-426A-B29B-51D67306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C9568-5004-4579-BAE6-46929072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D48F78-144A-41C9-9503-8A8D91D0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C9F173-4091-4E63-8ECA-46C02AD7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91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5912BB-9538-4728-9A4D-02F8B6FA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14E9B6-F3DE-46B1-B797-A76C7DDEE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CD9345C-1473-41CD-ADAA-50BDA6379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7ADCC6-2594-429B-8723-996D8456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BA449A4-DDE0-485F-91C1-4F001C39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188905-19F2-4058-8A08-9DD8BB26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29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620876-B9D0-4B09-9131-7C8227B5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74AE9B-59E2-40DC-B033-DDB34DA4B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EA354E-2127-4C14-9239-E8FBB1019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681D1DA-8B6E-4D1E-AB8D-7C378A29E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BE5B7B-9F76-405A-A8C0-320A8BB0D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C8CCFED-CA10-4FF6-9578-3EEB4D1F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48DBC1F-B033-4530-9518-808B1381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A5ED956-C795-411E-B0D6-CA61F71A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23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CCCBFB-97F2-46D9-9830-35B01F47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6E5A6A5-4969-4F6D-A7BA-6226AD15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7E7B145-3105-4A28-9AF1-CEF364B4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7F5BC55-B116-41DB-BFF6-2FA45332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19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D480A0-43A1-4FD7-99EF-E4EC44A8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C5E38A3-0B96-49E7-9E67-7EC27AF2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CC72B7-A20D-4ECF-BEEC-821F29E1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24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30CE7C-5D25-4E8C-B157-2D71DE54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71FC6C-54DD-4860-BD5F-C019C1319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67483C-1E7C-4DFB-A578-19F475DC5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6FB25B-92F8-46DE-887C-5616825C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5A2EF0-BC66-4415-8813-316931E8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5ED207-9359-4146-B44B-B71BCB72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0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8E5846-B1DB-492E-9903-159BA45B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AA8AC7-666B-489E-9726-674598FAC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CC3998-5AF8-4B7D-B032-CEF9A0FEC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3C7B51-1048-49F2-8C08-06198A16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4A4C60-C0BC-4EAD-B9FB-52221693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8E010B-7158-4A65-9C6C-E8186077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79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E8F4F64-8F5C-45A2-931E-0D2D86EF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6E8E6D-DD35-4ED4-BC23-B0E5FDD89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39E585-3F77-422B-B0FB-826B753A8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8F88-6532-4722-A2C0-2F65896721C8}" type="datetimeFigureOut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0DBCAF-F143-45A9-99A1-9A62E3004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865C1F-FDC9-4AE3-B4F5-6E81EEF3E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6A918-4EF7-4451-8127-6313172389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46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5" Type="http://schemas.openxmlformats.org/officeDocument/2006/relationships/image" Target="../media/image9.gif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8D45F89-8C19-45E4-B5E5-A66041C1F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1A3E42-BD91-441E-A81A-CCD9ABF086EF}"/>
              </a:ext>
            </a:extLst>
          </p:cNvPr>
          <p:cNvSpPr txBox="1"/>
          <p:nvPr/>
        </p:nvSpPr>
        <p:spPr>
          <a:xfrm>
            <a:off x="3893891" y="2505670"/>
            <a:ext cx="44042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solidFill>
                  <a:srgbClr val="007F60"/>
                </a:solidFill>
                <a:latin typeface="Constantia" panose="02030602050306030303" pitchFamily="18" charset="0"/>
                <a:ea typeface="Yu Mincho Demibold" panose="02020600000000000000" pitchFamily="18" charset="-128"/>
              </a:rPr>
              <a:t>Security</a:t>
            </a:r>
            <a:r>
              <a:rPr lang="ko-KR" altLang="en-US" sz="5400" dirty="0">
                <a:solidFill>
                  <a:srgbClr val="007F60"/>
                </a:solidFill>
                <a:latin typeface="Constantia" panose="02030602050306030303" pitchFamily="18" charset="0"/>
                <a:ea typeface="LG Smart UI Bold" panose="020B0800000101010101" pitchFamily="50" charset="-127"/>
              </a:rPr>
              <a:t> </a:t>
            </a:r>
            <a:r>
              <a:rPr lang="en-US" altLang="ko-KR" sz="5400" dirty="0">
                <a:solidFill>
                  <a:srgbClr val="007F60"/>
                </a:solidFill>
                <a:latin typeface="Constantia" panose="02030602050306030303" pitchFamily="18" charset="0"/>
                <a:ea typeface="Yu Mincho Demibold" panose="02020600000000000000" pitchFamily="18" charset="-128"/>
              </a:rPr>
              <a:t>Traps</a:t>
            </a:r>
            <a:endParaRPr lang="ko-KR" altLang="en-US" sz="5400" dirty="0">
              <a:solidFill>
                <a:srgbClr val="007F60"/>
              </a:solidFill>
              <a:latin typeface="Constantia" panose="02030602050306030303" pitchFamily="18" charset="0"/>
              <a:ea typeface="LG Smart UI Bold" panose="020B08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75A9F4-134F-48F6-AC7F-892BB911795D}"/>
              </a:ext>
            </a:extLst>
          </p:cNvPr>
          <p:cNvSpPr txBox="1"/>
          <p:nvPr/>
        </p:nvSpPr>
        <p:spPr>
          <a:xfrm>
            <a:off x="4823984" y="3429000"/>
            <a:ext cx="38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Lucida Console" panose="020B0609040504020204" pitchFamily="49" charset="0"/>
                <a:ea typeface="Yu Mincho Demibold" panose="02020600000000000000" pitchFamily="18" charset="-128"/>
              </a:rPr>
              <a:t>C++ Trap Solution</a:t>
            </a:r>
            <a:endParaRPr lang="ko-KR" altLang="en-US" sz="2800" dirty="0">
              <a:solidFill>
                <a:schemeClr val="bg1"/>
              </a:solidFill>
              <a:latin typeface="Lucida Console" panose="020B0609040504020204" pitchFamily="49" charset="0"/>
              <a:ea typeface="LG Smart UI Bold" panose="020B08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43A81B-1FBB-4FF1-A5DA-E69A2462F724}"/>
              </a:ext>
            </a:extLst>
          </p:cNvPr>
          <p:cNvSpPr txBox="1"/>
          <p:nvPr/>
        </p:nvSpPr>
        <p:spPr>
          <a:xfrm>
            <a:off x="6755763" y="5933421"/>
            <a:ext cx="50424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latin typeface="+mn-ea"/>
                <a:cs typeface="맑은 고딕 Semilight" panose="020B0502040204020203" pitchFamily="50" charset="-127"/>
              </a:rPr>
              <a:t>Yun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cs typeface="맑은 고딕 Semilight" panose="020B0502040204020203" pitchFamily="50" charset="-127"/>
              </a:rPr>
              <a:t> @ </a:t>
            </a:r>
            <a:r>
              <a:rPr lang="en-US" altLang="ko-KR" sz="2400" i="1" dirty="0" err="1">
                <a:solidFill>
                  <a:schemeClr val="bg1"/>
                </a:solidFill>
                <a:latin typeface="+mn-ea"/>
                <a:cs typeface="맑은 고딕 Semilight" panose="020B0502040204020203" pitchFamily="50" charset="-127"/>
              </a:rPr>
              <a:t>Baekjoon</a:t>
            </a:r>
            <a:r>
              <a:rPr lang="en-US" altLang="ko-KR" sz="2400" i="1" dirty="0">
                <a:solidFill>
                  <a:schemeClr val="bg1"/>
                </a:solidFill>
                <a:latin typeface="+mn-ea"/>
                <a:cs typeface="맑은 고딕 Semilight" panose="020B0502040204020203" pitchFamily="50" charset="-127"/>
              </a:rPr>
              <a:t> Best Conference</a:t>
            </a:r>
          </a:p>
        </p:txBody>
      </p:sp>
    </p:spTree>
    <p:extLst>
      <p:ext uri="{BB962C8B-B14F-4D97-AF65-F5344CB8AC3E}">
        <p14:creationId xmlns:p14="http://schemas.microsoft.com/office/powerpoint/2010/main" val="201860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9DACE33-85AB-48F5-A445-B162330A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5"/>
            <a:ext cx="6667500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64A00-02F7-4B93-BB16-AB8BA5541A51}"/>
              </a:ext>
            </a:extLst>
          </p:cNvPr>
          <p:cNvSpPr txBox="1"/>
          <p:nvPr/>
        </p:nvSpPr>
        <p:spPr>
          <a:xfrm>
            <a:off x="7856727" y="3028890"/>
            <a:ext cx="3708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if </a:t>
            </a:r>
            <a:r>
              <a:rPr lang="ko-KR" altLang="en-US" dirty="0">
                <a:solidFill>
                  <a:schemeClr val="bg1"/>
                </a:solidFill>
              </a:rPr>
              <a:t>조건식을 지워버리면 </a:t>
            </a:r>
            <a:r>
              <a:rPr lang="en-US" altLang="ko-KR" dirty="0">
                <a:solidFill>
                  <a:schemeClr val="bg1"/>
                </a:solidFill>
              </a:rPr>
              <a:t>victory()</a:t>
            </a:r>
            <a:r>
              <a:rPr lang="ko-KR" altLang="en-US" dirty="0">
                <a:solidFill>
                  <a:schemeClr val="bg1"/>
                </a:solidFill>
              </a:rPr>
              <a:t>만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고스란히 남는다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22929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21515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정말 쓰지 못할까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61743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109247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puts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라는 문자열을 직접적으로 안 쓰고 우회하면 그만이다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전처리기의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‘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토큰 붙여넣기 연산자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’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를 아는가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30699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20697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위 코드의 결과는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?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0AB8BCD-1C5E-4C1B-A280-CFC37CF36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438" y="1775950"/>
            <a:ext cx="3955123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996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두둥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-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탁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28F6E05-4669-4960-A079-DDAF472FA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525" y="770023"/>
            <a:ext cx="4038950" cy="3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578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106057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전처리기나 토큰 붙여넣기 연산자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(##)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를 쓰려면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#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을 써야한다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하지만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#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을 사용하지 못하게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막아놨다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0659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51812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#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도 우회하자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!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우리에겐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이중자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(digraph)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가 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EA81154-B013-433B-9CB3-E4080A16E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783" y="2137931"/>
            <a:ext cx="3848433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276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83599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따라서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%:define p(x) put%:%:s(x)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를 사용하면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puts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대신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p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로 사용이 가능해진다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052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통과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18AF890-9D96-49F3-84BA-8BD035F3E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48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B40353-C391-4429-B696-89132AA95A87}"/>
              </a:ext>
            </a:extLst>
          </p:cNvPr>
          <p:cNvSpPr txBox="1"/>
          <p:nvPr/>
        </p:nvSpPr>
        <p:spPr>
          <a:xfrm>
            <a:off x="4489341" y="5583305"/>
            <a:ext cx="3213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Hello Again!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81960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105961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방금 문제와 상당히 유사하지만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콤마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(,)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를 사용할 수 있게 되었고 퍼센트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(%)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를 사용할 수 없게 되었다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3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9DACE33-85AB-48F5-A445-B162330A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5"/>
            <a:ext cx="6667500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64A00-02F7-4B93-BB16-AB8BA5541A51}"/>
              </a:ext>
            </a:extLst>
          </p:cNvPr>
          <p:cNvSpPr txBox="1"/>
          <p:nvPr/>
        </p:nvSpPr>
        <p:spPr>
          <a:xfrm>
            <a:off x="7856727" y="3028890"/>
            <a:ext cx="3387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다음 줄을 지워버릴 수 있는가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  <a:endParaRPr lang="en-US" altLang="ko-K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3382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83199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%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를 막아서 이중자를 못 쓰게 한다면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삼중자를 쓰면 되지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엌ㅋㅋㅋㅋㅋㅋㅋㅋ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1DF667D-EB10-434D-98D2-2BD3D564F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593" y="2008380"/>
            <a:ext cx="3840813" cy="13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290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51267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…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근데 이게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42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자다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부족해도 턱없이 부족하다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87F99F-EF0F-4EC3-85BD-C90A3E80C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554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87302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콤마를 쓸 수 있게 된 이유에 대해 생각해보자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우리는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가지의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메리트를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얻게 된다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7540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5766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첫째로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인자가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개 이상인 함수를 쓸 수 있게 되었다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8883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56845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첫째로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인자가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개 이상인 함수를 쓸 수 있게 되었다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둘째로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반환형이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void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인 함수도 쓸 수 있게 되었다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918491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7444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첫째로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인자가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개 이상인 함수를 쓸 수 있게 되었다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둘째로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반환형이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void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인 함수도 쓸 수 있게 되었다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  if (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func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(…), 0) {}</a:t>
            </a:r>
          </a:p>
        </p:txBody>
      </p:sp>
    </p:spTree>
    <p:extLst>
      <p:ext uri="{BB962C8B-B14F-4D97-AF65-F5344CB8AC3E}">
        <p14:creationId xmlns:p14="http://schemas.microsoft.com/office/powerpoint/2010/main" val="16917297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10259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일단 전처리기는 봉인되었으므로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puts,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printf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putc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write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등의 함수는 정말 기억에서 지워야 한다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그럼 남는 출력함수는 뭐가 있지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39627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90474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perror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라는 함수가 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하지만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stdout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에 출력하지 않고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stderr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에 출력하는 게 문제다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2843608-7210-485B-87F3-518DFD0AB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014" y="1692123"/>
            <a:ext cx="7513971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1654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5251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그렇다면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stderr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를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stdout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처럼 쓰면 되지 않을까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?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stderr =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stdout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은 유효한가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268027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유효하다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!!!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65401E3-2597-4EEF-B7E9-FC4BAB797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525" y="1021504"/>
            <a:ext cx="4038950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1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9DACE33-85AB-48F5-A445-B162330A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5"/>
            <a:ext cx="6667500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64A00-02F7-4B93-BB16-AB8BA5541A51}"/>
              </a:ext>
            </a:extLst>
          </p:cNvPr>
          <p:cNvSpPr txBox="1"/>
          <p:nvPr/>
        </p:nvSpPr>
        <p:spPr>
          <a:xfrm>
            <a:off x="7856727" y="3028890"/>
            <a:ext cx="319991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몇몇 프로그래밍 언어는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다음 줄로 이어진다는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의미로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ko-KR" altLang="en-US" dirty="0">
                <a:solidFill>
                  <a:schemeClr val="bg1"/>
                </a:solidFill>
              </a:rPr>
              <a:t>를 사용할 수 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4451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832452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따라서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stderr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상수를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stdout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상수와 같게 만들고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perror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함수를 사용하면 된다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87300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78229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if(stderr=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stdout,perror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(“Hello World!”),0){}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근데 정말 안타깝게도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44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자다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 2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글자 오버했다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여기서 뭘 줄일 수 있을까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3004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514153-1D20-44A0-BB83-0BBE3096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7945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if(stderr=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stdout,perror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(“Hello World!”),0)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우리의 코드 아래에는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return 0;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가 있으므로 중괄호 블록을 제거할 수 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9848204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7C2BC-D22B-4575-8A04-94E2CA0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F0C6F-EA45-4E48-8802-A7EBB0CF8D83}"/>
              </a:ext>
            </a:extLst>
          </p:cNvPr>
          <p:cNvSpPr txBox="1"/>
          <p:nvPr/>
        </p:nvSpPr>
        <p:spPr>
          <a:xfrm>
            <a:off x="381000" y="5394851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통과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1E8D3F-EF74-4E55-9311-C7AF391E8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726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3F8A6B-FA7A-4DB9-AB85-FF0546239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D8C200-97CF-4125-A7F7-F3E18B3F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524000"/>
            <a:ext cx="57150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2773BD-00AE-4C29-820C-0AA51C9ED2EF}"/>
              </a:ext>
            </a:extLst>
          </p:cNvPr>
          <p:cNvSpPr txBox="1"/>
          <p:nvPr/>
        </p:nvSpPr>
        <p:spPr>
          <a:xfrm>
            <a:off x="7470873" y="3044279"/>
            <a:ext cx="3282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The Number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967094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3F8A6B-FA7A-4DB9-AB85-FF0546239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D8C200-97CF-4125-A7F7-F3E18B3F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524000"/>
            <a:ext cx="5715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A14EA-4F9E-46EB-8092-6D55280116C8}"/>
              </a:ext>
            </a:extLst>
          </p:cNvPr>
          <p:cNvSpPr txBox="1"/>
          <p:nvPr/>
        </p:nvSpPr>
        <p:spPr>
          <a:xfrm>
            <a:off x="7380496" y="3028890"/>
            <a:ext cx="34628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if </a:t>
            </a:r>
            <a:r>
              <a:rPr lang="ko-KR" altLang="en-US" dirty="0">
                <a:solidFill>
                  <a:schemeClr val="bg1"/>
                </a:solidFill>
              </a:rPr>
              <a:t>조건식을 참으로 만들면 성공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87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3F8A6B-FA7A-4DB9-AB85-FF0546239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D8C200-97CF-4125-A7F7-F3E18B3F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524000"/>
            <a:ext cx="5715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A14EA-4F9E-46EB-8092-6D55280116C8}"/>
              </a:ext>
            </a:extLst>
          </p:cNvPr>
          <p:cNvSpPr txBox="1"/>
          <p:nvPr/>
        </p:nvSpPr>
        <p:spPr>
          <a:xfrm>
            <a:off x="7380496" y="3028890"/>
            <a:ext cx="4107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곧이곧대로 </a:t>
            </a:r>
            <a:r>
              <a:rPr lang="en-US" altLang="ko-KR" dirty="0">
                <a:solidFill>
                  <a:schemeClr val="bg1"/>
                </a:solidFill>
              </a:rPr>
              <a:t>a=1564093758; </a:t>
            </a:r>
            <a:r>
              <a:rPr lang="ko-KR" altLang="en-US" dirty="0">
                <a:solidFill>
                  <a:schemeClr val="bg1"/>
                </a:solidFill>
              </a:rPr>
              <a:t>처럼 쓰면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13</a:t>
            </a:r>
            <a:r>
              <a:rPr lang="ko-KR" altLang="en-US" dirty="0">
                <a:solidFill>
                  <a:schemeClr val="bg1"/>
                </a:solidFill>
              </a:rPr>
              <a:t>자가 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우회해야 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4379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3F8A6B-FA7A-4DB9-AB85-FF0546239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D8C200-97CF-4125-A7F7-F3E18B3F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524000"/>
            <a:ext cx="5715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A14EA-4F9E-46EB-8092-6D55280116C8}"/>
              </a:ext>
            </a:extLst>
          </p:cNvPr>
          <p:cNvSpPr txBox="1"/>
          <p:nvPr/>
        </p:nvSpPr>
        <p:spPr>
          <a:xfrm>
            <a:off x="7380496" y="3028890"/>
            <a:ext cx="39126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multi-character character constant!!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3856EFB-0D0D-4C10-94E8-6EC2891CF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737" y="2106815"/>
            <a:ext cx="3071126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2228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3F8A6B-FA7A-4DB9-AB85-FF0546239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D8C200-97CF-4125-A7F7-F3E18B3F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524000"/>
            <a:ext cx="5715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A14EA-4F9E-46EB-8092-6D55280116C8}"/>
              </a:ext>
            </a:extLst>
          </p:cNvPr>
          <p:cNvSpPr txBox="1"/>
          <p:nvPr/>
        </p:nvSpPr>
        <p:spPr>
          <a:xfrm>
            <a:off x="7380496" y="3028890"/>
            <a:ext cx="3663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30000</a:t>
            </a:r>
            <a:r>
              <a:rPr lang="ko-KR" altLang="en-US" dirty="0">
                <a:solidFill>
                  <a:schemeClr val="bg1"/>
                </a:solidFill>
              </a:rPr>
              <a:t>은 </a:t>
            </a:r>
            <a:r>
              <a:rPr lang="en-US" altLang="ko-KR" dirty="0">
                <a:solidFill>
                  <a:schemeClr val="bg1"/>
                </a:solidFill>
              </a:rPr>
              <a:t>0x7530</a:t>
            </a:r>
            <a:r>
              <a:rPr lang="ko-KR" altLang="en-US" dirty="0">
                <a:solidFill>
                  <a:schemeClr val="bg1"/>
                </a:solidFill>
              </a:rPr>
              <a:t>과 같으며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0x75</a:t>
            </a:r>
            <a:r>
              <a:rPr lang="ko-KR" altLang="en-US" dirty="0">
                <a:solidFill>
                  <a:schemeClr val="bg1"/>
                </a:solidFill>
              </a:rPr>
              <a:t>는 </a:t>
            </a:r>
            <a:r>
              <a:rPr lang="en-US" altLang="ko-KR" dirty="0">
                <a:solidFill>
                  <a:schemeClr val="bg1"/>
                </a:solidFill>
              </a:rPr>
              <a:t>‘u’, 0x30</a:t>
            </a:r>
            <a:r>
              <a:rPr lang="ko-KR" altLang="en-US" dirty="0">
                <a:solidFill>
                  <a:schemeClr val="bg1"/>
                </a:solidFill>
              </a:rPr>
              <a:t>은 </a:t>
            </a:r>
            <a:r>
              <a:rPr lang="en-US" altLang="ko-KR" dirty="0">
                <a:solidFill>
                  <a:schemeClr val="bg1"/>
                </a:solidFill>
              </a:rPr>
              <a:t>‘0’</a:t>
            </a:r>
            <a:r>
              <a:rPr lang="ko-KR" altLang="en-US" dirty="0">
                <a:solidFill>
                  <a:schemeClr val="bg1"/>
                </a:solidFill>
              </a:rPr>
              <a:t>과 동일하다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3856EFB-0D0D-4C10-94E8-6EC2891CF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737" y="2106815"/>
            <a:ext cx="3071126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634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3F8A6B-FA7A-4DB9-AB85-FF0546239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D8C200-97CF-4125-A7F7-F3E18B3F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524000"/>
            <a:ext cx="5715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A14EA-4F9E-46EB-8092-6D55280116C8}"/>
              </a:ext>
            </a:extLst>
          </p:cNvPr>
          <p:cNvSpPr txBox="1"/>
          <p:nvPr/>
        </p:nvSpPr>
        <p:spPr>
          <a:xfrm>
            <a:off x="7380496" y="3028890"/>
            <a:ext cx="3199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그리고 문제에서 주어진 값은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0x5D3A2D3E</a:t>
            </a:r>
            <a:r>
              <a:rPr lang="ko-KR" altLang="en-US" dirty="0">
                <a:solidFill>
                  <a:schemeClr val="bg1"/>
                </a:solidFill>
              </a:rPr>
              <a:t>와 같다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D5AA217-62F6-4447-84CC-C5A58493B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775" y="442912"/>
            <a:ext cx="382905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2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9DACE33-85AB-48F5-A445-B162330A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5"/>
            <a:ext cx="6667500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64A00-02F7-4B93-BB16-AB8BA5541A51}"/>
              </a:ext>
            </a:extLst>
          </p:cNvPr>
          <p:cNvSpPr txBox="1"/>
          <p:nvPr/>
        </p:nvSpPr>
        <p:spPr>
          <a:xfrm>
            <a:off x="7856727" y="3028890"/>
            <a:ext cx="38074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#define</a:t>
            </a:r>
            <a:r>
              <a:rPr lang="ko-KR" altLang="en-US" dirty="0">
                <a:solidFill>
                  <a:schemeClr val="bg1"/>
                </a:solidFill>
              </a:rPr>
              <a:t>이나 </a:t>
            </a:r>
            <a:r>
              <a:rPr lang="en-US" altLang="ko-KR" dirty="0">
                <a:solidFill>
                  <a:schemeClr val="bg1"/>
                </a:solidFill>
              </a:rPr>
              <a:t>#</a:t>
            </a:r>
            <a:r>
              <a:rPr lang="en-US" altLang="ko-KR" dirty="0" err="1">
                <a:solidFill>
                  <a:schemeClr val="bg1"/>
                </a:solidFill>
              </a:rPr>
              <a:t>undef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등을 사용하여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다음 줄까지 이어버리자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18051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3F8A6B-FA7A-4DB9-AB85-FF0546239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D8C200-97CF-4125-A7F7-F3E18B3F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524000"/>
            <a:ext cx="5715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A14EA-4F9E-46EB-8092-6D55280116C8}"/>
              </a:ext>
            </a:extLst>
          </p:cNvPr>
          <p:cNvSpPr txBox="1"/>
          <p:nvPr/>
        </p:nvSpPr>
        <p:spPr>
          <a:xfrm>
            <a:off x="7380496" y="3028890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</a:t>
            </a:r>
          </a:p>
          <a:p>
            <a:r>
              <a:rPr lang="ko-KR" altLang="en-US" dirty="0" err="1">
                <a:solidFill>
                  <a:schemeClr val="bg1"/>
                </a:solidFill>
              </a:rPr>
              <a:t>까꿍</a:t>
            </a:r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8068BD8-E171-4904-89DF-188699729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98" y="2114436"/>
            <a:ext cx="4648603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5617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3F8A6B-FA7A-4DB9-AB85-FF0546239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D8C200-97CF-4125-A7F7-F3E18B3F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524000"/>
            <a:ext cx="5715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A14EA-4F9E-46EB-8092-6D55280116C8}"/>
              </a:ext>
            </a:extLst>
          </p:cNvPr>
          <p:cNvSpPr txBox="1"/>
          <p:nvPr/>
        </p:nvSpPr>
        <p:spPr>
          <a:xfrm>
            <a:off x="7380496" y="3028890"/>
            <a:ext cx="30412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a=‘]:-&gt;’; </a:t>
            </a:r>
            <a:r>
              <a:rPr lang="ko-KR" altLang="en-US" dirty="0">
                <a:solidFill>
                  <a:schemeClr val="bg1"/>
                </a:solidFill>
              </a:rPr>
              <a:t>하면 정확히 </a:t>
            </a:r>
            <a:r>
              <a:rPr lang="en-US" altLang="ko-KR" dirty="0">
                <a:solidFill>
                  <a:schemeClr val="bg1"/>
                </a:solidFill>
              </a:rPr>
              <a:t>9</a:t>
            </a:r>
            <a:r>
              <a:rPr lang="ko-KR" altLang="en-US" dirty="0">
                <a:solidFill>
                  <a:schemeClr val="bg1"/>
                </a:solidFill>
              </a:rPr>
              <a:t>자다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8068BD8-E171-4904-89DF-188699729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98" y="2114436"/>
            <a:ext cx="4648603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9712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3F8A6B-FA7A-4DB9-AB85-FF0546239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A14EA-4F9E-46EB-8092-6D55280116C8}"/>
              </a:ext>
            </a:extLst>
          </p:cNvPr>
          <p:cNvSpPr txBox="1"/>
          <p:nvPr/>
        </p:nvSpPr>
        <p:spPr>
          <a:xfrm>
            <a:off x="7380496" y="3028890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통과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D6F31C5-34B8-4CE0-BF8A-D56772329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5002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85A431-6969-4712-B59B-9500F8B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DF13ABD-6516-403F-A161-BA2E97D0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4FB0D-AA33-4F1B-9806-65FD2DA5D4E0}"/>
              </a:ext>
            </a:extLst>
          </p:cNvPr>
          <p:cNvSpPr txBox="1"/>
          <p:nvPr/>
        </p:nvSpPr>
        <p:spPr>
          <a:xfrm>
            <a:off x="8397086" y="3044279"/>
            <a:ext cx="2382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Function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158007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85A431-6969-4712-B59B-9500F8B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DF13ABD-6516-403F-A161-BA2E97D0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25332-019F-46B4-A50D-CBD122E51C3F}"/>
              </a:ext>
            </a:extLst>
          </p:cNvPr>
          <p:cNvSpPr txBox="1"/>
          <p:nvPr/>
        </p:nvSpPr>
        <p:spPr>
          <a:xfrm>
            <a:off x="7856727" y="3028890"/>
            <a:ext cx="34628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if </a:t>
            </a:r>
            <a:r>
              <a:rPr lang="ko-KR" altLang="en-US" dirty="0">
                <a:solidFill>
                  <a:schemeClr val="bg1"/>
                </a:solidFill>
              </a:rPr>
              <a:t>조건식을 참으로 만들면 성공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5462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85A431-6969-4712-B59B-9500F8B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DF13ABD-6516-403F-A161-BA2E97D0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25332-019F-46B4-A50D-CBD122E51C3F}"/>
              </a:ext>
            </a:extLst>
          </p:cNvPr>
          <p:cNvSpPr txBox="1"/>
          <p:nvPr/>
        </p:nvSpPr>
        <p:spPr>
          <a:xfrm>
            <a:off x="7856727" y="3028890"/>
            <a:ext cx="36711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f</a:t>
            </a:r>
            <a:r>
              <a:rPr lang="ko-KR" altLang="en-US" dirty="0">
                <a:solidFill>
                  <a:schemeClr val="bg1"/>
                </a:solidFill>
              </a:rPr>
              <a:t>는 디폴트 매개변수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에</a:t>
            </a:r>
            <a:r>
              <a:rPr lang="en-US" altLang="ko-KR" dirty="0">
                <a:solidFill>
                  <a:schemeClr val="bg1"/>
                </a:solidFill>
              </a:rPr>
              <a:t> 0</a:t>
            </a:r>
            <a:r>
              <a:rPr lang="ko-KR" altLang="en-US" dirty="0">
                <a:solidFill>
                  <a:schemeClr val="bg1"/>
                </a:solidFill>
              </a:rPr>
              <a:t>을 넣는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함수다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753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85A431-6969-4712-B59B-9500F8B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DF13ABD-6516-403F-A161-BA2E97D0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25332-019F-46B4-A50D-CBD122E51C3F}"/>
              </a:ext>
            </a:extLst>
          </p:cNvPr>
          <p:cNvSpPr txBox="1"/>
          <p:nvPr/>
        </p:nvSpPr>
        <p:spPr>
          <a:xfrm>
            <a:off x="7856727" y="3028890"/>
            <a:ext cx="39228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함수 </a:t>
            </a:r>
            <a:r>
              <a:rPr lang="en-US" altLang="ko-KR" dirty="0">
                <a:solidFill>
                  <a:schemeClr val="bg1"/>
                </a:solidFill>
              </a:rPr>
              <a:t>f</a:t>
            </a:r>
            <a:r>
              <a:rPr lang="ko-KR" altLang="en-US" dirty="0">
                <a:solidFill>
                  <a:schemeClr val="bg1"/>
                </a:solidFill>
              </a:rPr>
              <a:t>를 람다함수로 새로 정의하면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406710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85A431-6969-4712-B59B-9500F8B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DF13ABD-6516-403F-A161-BA2E97D0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25332-019F-46B4-A50D-CBD122E51C3F}"/>
              </a:ext>
            </a:extLst>
          </p:cNvPr>
          <p:cNvSpPr txBox="1"/>
          <p:nvPr/>
        </p:nvSpPr>
        <p:spPr>
          <a:xfrm>
            <a:off x="7856727" y="3028890"/>
            <a:ext cx="314701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auto f=[]{return 1;};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이렇게 하면 동작은 하지만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세미콜론을 </a:t>
            </a:r>
            <a:r>
              <a:rPr lang="en-US" altLang="ko-KR" dirty="0">
                <a:solidFill>
                  <a:schemeClr val="bg1"/>
                </a:solidFill>
              </a:rPr>
              <a:t>2</a:t>
            </a:r>
            <a:r>
              <a:rPr lang="ko-KR" altLang="en-US" dirty="0">
                <a:solidFill>
                  <a:schemeClr val="bg1"/>
                </a:solidFill>
              </a:rPr>
              <a:t>개 써서 무효다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12940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85A431-6969-4712-B59B-9500F8B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DF13ABD-6516-403F-A161-BA2E97D0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25332-019F-46B4-A50D-CBD122E51C3F}"/>
              </a:ext>
            </a:extLst>
          </p:cNvPr>
          <p:cNvSpPr txBox="1"/>
          <p:nvPr/>
        </p:nvSpPr>
        <p:spPr>
          <a:xfrm>
            <a:off x="7856727" y="3028890"/>
            <a:ext cx="34307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람다함수가 아니면 함수 안에서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다른 함수를 정의할 수 없다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3481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85A431-6969-4712-B59B-9500F8B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DF13ABD-6516-403F-A161-BA2E97D0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25332-019F-46B4-A50D-CBD122E51C3F}"/>
              </a:ext>
            </a:extLst>
          </p:cNvPr>
          <p:cNvSpPr txBox="1"/>
          <p:nvPr/>
        </p:nvSpPr>
        <p:spPr>
          <a:xfrm>
            <a:off x="7856727" y="3028890"/>
            <a:ext cx="30941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정의</a:t>
            </a:r>
            <a:r>
              <a:rPr lang="en-US" altLang="ko-KR" dirty="0">
                <a:solidFill>
                  <a:schemeClr val="bg1"/>
                </a:solidFill>
              </a:rPr>
              <a:t>(definition)</a:t>
            </a:r>
            <a:r>
              <a:rPr lang="ko-KR" altLang="en-US" dirty="0">
                <a:solidFill>
                  <a:schemeClr val="bg1"/>
                </a:solidFill>
              </a:rPr>
              <a:t>는 못 하지만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선언</a:t>
            </a:r>
            <a:r>
              <a:rPr lang="en-US" altLang="ko-KR" dirty="0">
                <a:solidFill>
                  <a:schemeClr val="bg1"/>
                </a:solidFill>
              </a:rPr>
              <a:t>(declare)</a:t>
            </a:r>
            <a:r>
              <a:rPr lang="ko-KR" altLang="en-US" dirty="0">
                <a:solidFill>
                  <a:schemeClr val="bg1"/>
                </a:solidFill>
              </a:rPr>
              <a:t>은 가능하다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266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64A00-02F7-4B93-BB16-AB8BA5541A51}"/>
              </a:ext>
            </a:extLst>
          </p:cNvPr>
          <p:cNvSpPr txBox="1"/>
          <p:nvPr/>
        </p:nvSpPr>
        <p:spPr>
          <a:xfrm>
            <a:off x="7856727" y="3028890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통과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8A108F5-FB5E-4DA9-8EDE-E6E4BB367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5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7195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85A431-6969-4712-B59B-9500F8B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DF13ABD-6516-403F-A161-BA2E97D0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25332-019F-46B4-A50D-CBD122E51C3F}"/>
              </a:ext>
            </a:extLst>
          </p:cNvPr>
          <p:cNvSpPr txBox="1"/>
          <p:nvPr/>
        </p:nvSpPr>
        <p:spPr>
          <a:xfrm>
            <a:off x="7856727" y="3028890"/>
            <a:ext cx="3528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f</a:t>
            </a:r>
            <a:r>
              <a:rPr lang="ko-KR" altLang="en-US" dirty="0">
                <a:solidFill>
                  <a:schemeClr val="bg1"/>
                </a:solidFill>
              </a:rPr>
              <a:t>의 프로토타입을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int f(int x=1337); </a:t>
            </a:r>
            <a:r>
              <a:rPr lang="ko-KR" altLang="en-US" dirty="0">
                <a:solidFill>
                  <a:schemeClr val="bg1"/>
                </a:solidFill>
              </a:rPr>
              <a:t>로 바꿔버리자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305416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85A431-6969-4712-B59B-9500F8B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25332-019F-46B4-A50D-CBD122E51C3F}"/>
              </a:ext>
            </a:extLst>
          </p:cNvPr>
          <p:cNvSpPr txBox="1"/>
          <p:nvPr/>
        </p:nvSpPr>
        <p:spPr>
          <a:xfrm>
            <a:off x="7856727" y="3028890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통과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4AF0A01-81DD-4782-B2C2-1AC63D88D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7018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5EA001-5A1E-4C90-A659-CB78FF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DFB4AAE-7192-497C-A9DB-815DEAB7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333375"/>
            <a:ext cx="5715000" cy="619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04E13-4F37-454D-B7A5-73DF789AA0F8}"/>
              </a:ext>
            </a:extLst>
          </p:cNvPr>
          <p:cNvSpPr txBox="1"/>
          <p:nvPr/>
        </p:nvSpPr>
        <p:spPr>
          <a:xfrm>
            <a:off x="7114879" y="3044279"/>
            <a:ext cx="3994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Global Changes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88198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5EA001-5A1E-4C90-A659-CB78FF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DFB4AAE-7192-497C-A9DB-815DEAB7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333375"/>
            <a:ext cx="5715000" cy="6191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83005A-9E75-4F69-99C6-2DD1C75F9CB8}"/>
              </a:ext>
            </a:extLst>
          </p:cNvPr>
          <p:cNvSpPr txBox="1"/>
          <p:nvPr/>
        </p:nvSpPr>
        <p:spPr>
          <a:xfrm>
            <a:off x="7059232" y="3028890"/>
            <a:ext cx="45127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b</a:t>
            </a:r>
            <a:r>
              <a:rPr lang="ko-KR" altLang="en-US" dirty="0">
                <a:solidFill>
                  <a:schemeClr val="bg1"/>
                </a:solidFill>
              </a:rPr>
              <a:t>를 </a:t>
            </a:r>
            <a:r>
              <a:rPr lang="en-US" altLang="ko-KR" dirty="0">
                <a:solidFill>
                  <a:schemeClr val="bg1"/>
                </a:solidFill>
              </a:rPr>
              <a:t>d</a:t>
            </a:r>
            <a:r>
              <a:rPr lang="ko-KR" altLang="en-US" dirty="0">
                <a:solidFill>
                  <a:schemeClr val="bg1"/>
                </a:solidFill>
              </a:rPr>
              <a:t>에 맞추든지</a:t>
            </a:r>
            <a:r>
              <a:rPr lang="en-US" altLang="ko-KR" dirty="0">
                <a:solidFill>
                  <a:schemeClr val="bg1"/>
                </a:solidFill>
              </a:rPr>
              <a:t>, d</a:t>
            </a:r>
            <a:r>
              <a:rPr lang="ko-KR" altLang="en-US" dirty="0">
                <a:solidFill>
                  <a:schemeClr val="bg1"/>
                </a:solidFill>
              </a:rPr>
              <a:t>를 </a:t>
            </a:r>
            <a:r>
              <a:rPr lang="en-US" altLang="ko-KR" dirty="0">
                <a:solidFill>
                  <a:schemeClr val="bg1"/>
                </a:solidFill>
              </a:rPr>
              <a:t>b</a:t>
            </a:r>
            <a:r>
              <a:rPr lang="ko-KR" altLang="en-US" dirty="0">
                <a:solidFill>
                  <a:schemeClr val="bg1"/>
                </a:solidFill>
              </a:rPr>
              <a:t>에 맞추든지 해야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victory()</a:t>
            </a:r>
            <a:r>
              <a:rPr lang="ko-KR" altLang="en-US" dirty="0">
                <a:solidFill>
                  <a:schemeClr val="bg1"/>
                </a:solidFill>
              </a:rPr>
              <a:t>를 실행시킬 수 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79722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5EA001-5A1E-4C90-A659-CB78FF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DFB4AAE-7192-497C-A9DB-815DEAB7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333375"/>
            <a:ext cx="5715000" cy="6191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83005A-9E75-4F69-99C6-2DD1C75F9CB8}"/>
              </a:ext>
            </a:extLst>
          </p:cNvPr>
          <p:cNvSpPr txBox="1"/>
          <p:nvPr/>
        </p:nvSpPr>
        <p:spPr>
          <a:xfrm>
            <a:off x="7059232" y="3028890"/>
            <a:ext cx="45576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접근할 수 있는 건 전역으로 선언된 </a:t>
            </a:r>
            <a:r>
              <a:rPr lang="en-US" altLang="ko-KR" dirty="0">
                <a:solidFill>
                  <a:schemeClr val="bg1"/>
                </a:solidFill>
              </a:rPr>
              <a:t>b</a:t>
            </a:r>
            <a:r>
              <a:rPr lang="ko-KR" altLang="en-US" dirty="0">
                <a:solidFill>
                  <a:schemeClr val="bg1"/>
                </a:solidFill>
              </a:rPr>
              <a:t>이다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02359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5EA001-5A1E-4C90-A659-CB78FF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DFB4AAE-7192-497C-A9DB-815DEAB7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333375"/>
            <a:ext cx="5715000" cy="6191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83005A-9E75-4F69-99C6-2DD1C75F9CB8}"/>
              </a:ext>
            </a:extLst>
          </p:cNvPr>
          <p:cNvSpPr txBox="1"/>
          <p:nvPr/>
        </p:nvSpPr>
        <p:spPr>
          <a:xfrm>
            <a:off x="7059232" y="3028890"/>
            <a:ext cx="45320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 err="1">
                <a:solidFill>
                  <a:schemeClr val="bg1"/>
                </a:solidFill>
              </a:rPr>
              <a:t>i</a:t>
            </a:r>
            <a:r>
              <a:rPr lang="ko-KR" altLang="en-US" dirty="0" err="1">
                <a:solidFill>
                  <a:schemeClr val="bg1"/>
                </a:solidFill>
              </a:rPr>
              <a:t>를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b</a:t>
            </a:r>
            <a:r>
              <a:rPr lang="ko-KR" altLang="en-US" dirty="0">
                <a:solidFill>
                  <a:schemeClr val="bg1"/>
                </a:solidFill>
              </a:rPr>
              <a:t>와 동일하게 만들고 증가시키면 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즉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en-US" altLang="ko-KR" dirty="0" err="1">
                <a:solidFill>
                  <a:schemeClr val="bg1"/>
                </a:solidFill>
              </a:rPr>
              <a:t>i</a:t>
            </a:r>
            <a:r>
              <a:rPr lang="ko-KR" altLang="en-US" dirty="0" err="1">
                <a:solidFill>
                  <a:schemeClr val="bg1"/>
                </a:solidFill>
              </a:rPr>
              <a:t>를</a:t>
            </a:r>
            <a:r>
              <a:rPr lang="ko-KR" altLang="en-US" dirty="0">
                <a:solidFill>
                  <a:schemeClr val="bg1"/>
                </a:solidFill>
              </a:rPr>
              <a:t> 레퍼런스로 선언한다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593702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5EA001-5A1E-4C90-A659-CB78FF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83005A-9E75-4F69-99C6-2DD1C75F9CB8}"/>
              </a:ext>
            </a:extLst>
          </p:cNvPr>
          <p:cNvSpPr txBox="1"/>
          <p:nvPr/>
        </p:nvSpPr>
        <p:spPr>
          <a:xfrm>
            <a:off x="7059232" y="3028890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통과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00E0173-FEDC-4EB2-9049-5D7C67091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333375"/>
            <a:ext cx="5715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7086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16C13DA-B6D4-4C6B-89CD-7D191805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18F5C77-16BE-428A-963A-1EC3213A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047750"/>
            <a:ext cx="7620000" cy="476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B2FFA1-3F73-4E1A-8607-50F8BC37AF7C}"/>
              </a:ext>
            </a:extLst>
          </p:cNvPr>
          <p:cNvSpPr txBox="1"/>
          <p:nvPr/>
        </p:nvSpPr>
        <p:spPr>
          <a:xfrm>
            <a:off x="9009431" y="3044279"/>
            <a:ext cx="2109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Swap v2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255277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16C13DA-B6D4-4C6B-89CD-7D191805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18F5C77-16BE-428A-963A-1EC3213A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047750"/>
            <a:ext cx="762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BD3CF-0664-4D1F-8C6B-52A205537DF9}"/>
              </a:ext>
            </a:extLst>
          </p:cNvPr>
          <p:cNvSpPr txBox="1"/>
          <p:nvPr/>
        </p:nvSpPr>
        <p:spPr>
          <a:xfrm>
            <a:off x="8731984" y="3028890"/>
            <a:ext cx="28488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이번엔 </a:t>
            </a:r>
            <a:r>
              <a:rPr lang="en-US" altLang="ko-KR" dirty="0">
                <a:solidFill>
                  <a:schemeClr val="bg1"/>
                </a:solidFill>
              </a:rPr>
              <a:t>^</a:t>
            </a:r>
            <a:r>
              <a:rPr lang="ko-KR" altLang="en-US" dirty="0">
                <a:solidFill>
                  <a:schemeClr val="bg1"/>
                </a:solidFill>
              </a:rPr>
              <a:t>를 </a:t>
            </a:r>
            <a:r>
              <a:rPr lang="ko-KR" altLang="en-US" dirty="0" err="1">
                <a:solidFill>
                  <a:schemeClr val="bg1"/>
                </a:solidFill>
              </a:rPr>
              <a:t>막아놓았다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대신 </a:t>
            </a:r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ko-KR" altLang="en-US" dirty="0">
                <a:solidFill>
                  <a:schemeClr val="bg1"/>
                </a:solidFill>
              </a:rPr>
              <a:t>글자 더 쓸 수 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10447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16C13DA-B6D4-4C6B-89CD-7D191805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18F5C77-16BE-428A-963A-1EC3213A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047750"/>
            <a:ext cx="762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BD3CF-0664-4D1F-8C6B-52A205537DF9}"/>
              </a:ext>
            </a:extLst>
          </p:cNvPr>
          <p:cNvSpPr txBox="1"/>
          <p:nvPr/>
        </p:nvSpPr>
        <p:spPr>
          <a:xfrm>
            <a:off x="8731984" y="3028890"/>
            <a:ext cx="288732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임시변수를 이용하면 역시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fr-FR" altLang="ko-KR" dirty="0">
                <a:solidFill>
                  <a:schemeClr val="bg1"/>
                </a:solidFill>
              </a:rPr>
              <a:t>int t=x;x=y;y=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까지가 한계다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99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800CB57-F37E-45B8-9142-9E4731EB3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5"/>
            <a:ext cx="6667500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379BA-19F1-421F-B656-A37073533B79}"/>
              </a:ext>
            </a:extLst>
          </p:cNvPr>
          <p:cNvSpPr txBox="1"/>
          <p:nvPr/>
        </p:nvSpPr>
        <p:spPr>
          <a:xfrm>
            <a:off x="8490382" y="3044279"/>
            <a:ext cx="2544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Swapping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258316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16C13DA-B6D4-4C6B-89CD-7D191805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18F5C77-16BE-428A-963A-1EC3213A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047750"/>
            <a:ext cx="762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BD3CF-0664-4D1F-8C6B-52A205537DF9}"/>
              </a:ext>
            </a:extLst>
          </p:cNvPr>
          <p:cNvSpPr txBox="1"/>
          <p:nvPr/>
        </p:nvSpPr>
        <p:spPr>
          <a:xfrm>
            <a:off x="8731984" y="3028890"/>
            <a:ext cx="265649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swap </a:t>
            </a:r>
            <a:r>
              <a:rPr lang="ko-KR" altLang="en-US" dirty="0">
                <a:solidFill>
                  <a:schemeClr val="bg1"/>
                </a:solidFill>
              </a:rPr>
              <a:t>하는 방법 중에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덧셈과 뺄셈만으로 하는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방법도 존재한다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94529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16C13DA-B6D4-4C6B-89CD-7D191805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18F5C77-16BE-428A-963A-1EC3213A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047750"/>
            <a:ext cx="762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BD3CF-0664-4D1F-8C6B-52A205537DF9}"/>
              </a:ext>
            </a:extLst>
          </p:cNvPr>
          <p:cNvSpPr txBox="1"/>
          <p:nvPr/>
        </p:nvSpPr>
        <p:spPr>
          <a:xfrm>
            <a:off x="8731984" y="3028890"/>
            <a:ext cx="133241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x+=y;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y=x-y;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x-=y;</a:t>
            </a:r>
          </a:p>
        </p:txBody>
      </p:sp>
    </p:spTree>
    <p:extLst>
      <p:ext uri="{BB962C8B-B14F-4D97-AF65-F5344CB8AC3E}">
        <p14:creationId xmlns:p14="http://schemas.microsoft.com/office/powerpoint/2010/main" val="149903178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16C13DA-B6D4-4C6B-89CD-7D191805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18F5C77-16BE-428A-963A-1EC3213A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047750"/>
            <a:ext cx="762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BD3CF-0664-4D1F-8C6B-52A205537DF9}"/>
              </a:ext>
            </a:extLst>
          </p:cNvPr>
          <p:cNvSpPr txBox="1"/>
          <p:nvPr/>
        </p:nvSpPr>
        <p:spPr>
          <a:xfrm>
            <a:off x="8731984" y="3028890"/>
            <a:ext cx="1928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x+=</a:t>
            </a:r>
            <a:r>
              <a:rPr lang="en-US" altLang="ko-KR" dirty="0" err="1">
                <a:solidFill>
                  <a:schemeClr val="bg1"/>
                </a:solidFill>
              </a:rPr>
              <a:t>y,y</a:t>
            </a:r>
            <a:r>
              <a:rPr lang="en-US" altLang="ko-KR" dirty="0">
                <a:solidFill>
                  <a:schemeClr val="bg1"/>
                </a:solidFill>
              </a:rPr>
              <a:t>=x-</a:t>
            </a:r>
            <a:r>
              <a:rPr lang="en-US" altLang="ko-KR" dirty="0" err="1">
                <a:solidFill>
                  <a:schemeClr val="bg1"/>
                </a:solidFill>
              </a:rPr>
              <a:t>y,x</a:t>
            </a:r>
            <a:r>
              <a:rPr lang="en-US" altLang="ko-KR" dirty="0">
                <a:solidFill>
                  <a:schemeClr val="bg1"/>
                </a:solidFill>
              </a:rPr>
              <a:t>-=y;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하지만 </a:t>
            </a:r>
            <a:r>
              <a:rPr lang="en-US" altLang="ko-KR" dirty="0">
                <a:solidFill>
                  <a:schemeClr val="bg1"/>
                </a:solidFill>
              </a:rPr>
              <a:t>16</a:t>
            </a:r>
            <a:r>
              <a:rPr lang="ko-KR" altLang="en-US" dirty="0">
                <a:solidFill>
                  <a:schemeClr val="bg1"/>
                </a:solidFill>
              </a:rPr>
              <a:t>자다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29566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16C13DA-B6D4-4C6B-89CD-7D191805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18F5C77-16BE-428A-963A-1EC3213A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047750"/>
            <a:ext cx="762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BD3CF-0664-4D1F-8C6B-52A205537DF9}"/>
              </a:ext>
            </a:extLst>
          </p:cNvPr>
          <p:cNvSpPr txBox="1"/>
          <p:nvPr/>
        </p:nvSpPr>
        <p:spPr>
          <a:xfrm>
            <a:off x="8731984" y="3028890"/>
            <a:ext cx="303640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좀 더 압축을 위해 식을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변형시키자</a:t>
            </a:r>
            <a:r>
              <a:rPr lang="en-US" altLang="ko-KR" dirty="0">
                <a:solidFill>
                  <a:schemeClr val="bg1"/>
                </a:solidFill>
              </a:rPr>
              <a:t>. x</a:t>
            </a:r>
            <a:r>
              <a:rPr lang="ko-KR" altLang="en-US" dirty="0">
                <a:solidFill>
                  <a:schemeClr val="bg1"/>
                </a:solidFill>
              </a:rPr>
              <a:t>에서 </a:t>
            </a: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를 빼고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이 값을</a:t>
            </a:r>
            <a:r>
              <a:rPr lang="en-US" altLang="ko-KR" dirty="0">
                <a:solidFill>
                  <a:schemeClr val="bg1"/>
                </a:solidFill>
              </a:rPr>
              <a:t> y</a:t>
            </a:r>
            <a:r>
              <a:rPr lang="ko-KR" altLang="en-US" dirty="0">
                <a:solidFill>
                  <a:schemeClr val="bg1"/>
                </a:solidFill>
              </a:rPr>
              <a:t>에 더해줌으로써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 err="1">
                <a:solidFill>
                  <a:schemeClr val="bg1"/>
                </a:solidFill>
              </a:rPr>
              <a:t>복합대입연산자를</a:t>
            </a:r>
            <a:r>
              <a:rPr lang="ko-KR" altLang="en-US" dirty="0">
                <a:solidFill>
                  <a:schemeClr val="bg1"/>
                </a:solidFill>
              </a:rPr>
              <a:t> 연속해서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쓸 수 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65645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16C13DA-B6D4-4C6B-89CD-7D191805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18F5C77-16BE-428A-963A-1EC3213A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047750"/>
            <a:ext cx="762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BD3CF-0664-4D1F-8C6B-52A205537DF9}"/>
              </a:ext>
            </a:extLst>
          </p:cNvPr>
          <p:cNvSpPr txBox="1"/>
          <p:nvPr/>
        </p:nvSpPr>
        <p:spPr>
          <a:xfrm>
            <a:off x="8731984" y="3028890"/>
            <a:ext cx="25587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최종 식은 다음과 같다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y+=x-=</a:t>
            </a:r>
            <a:r>
              <a:rPr lang="en-US" altLang="ko-KR" dirty="0" err="1">
                <a:solidFill>
                  <a:schemeClr val="bg1"/>
                </a:solidFill>
              </a:rPr>
              <a:t>y,x</a:t>
            </a:r>
            <a:r>
              <a:rPr lang="en-US" altLang="ko-KR" dirty="0">
                <a:solidFill>
                  <a:schemeClr val="bg1"/>
                </a:solidFill>
              </a:rPr>
              <a:t>=y-x;</a:t>
            </a:r>
          </a:p>
        </p:txBody>
      </p:sp>
    </p:spTree>
    <p:extLst>
      <p:ext uri="{BB962C8B-B14F-4D97-AF65-F5344CB8AC3E}">
        <p14:creationId xmlns:p14="http://schemas.microsoft.com/office/powerpoint/2010/main" val="209103175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16C13DA-B6D4-4C6B-89CD-7D191805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BD3CF-0664-4D1F-8C6B-52A205537DF9}"/>
              </a:ext>
            </a:extLst>
          </p:cNvPr>
          <p:cNvSpPr txBox="1"/>
          <p:nvPr/>
        </p:nvSpPr>
        <p:spPr>
          <a:xfrm>
            <a:off x="8731984" y="3028890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통과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C172D3-47BD-4F80-90E6-6EC393AB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04775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003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5E537F-AF9A-4F0D-A765-7165F90ECADD}"/>
              </a:ext>
            </a:extLst>
          </p:cNvPr>
          <p:cNvSpPr txBox="1"/>
          <p:nvPr/>
        </p:nvSpPr>
        <p:spPr>
          <a:xfrm>
            <a:off x="9307203" y="3044279"/>
            <a:ext cx="2466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Just Trick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988280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C6EBCD-D744-4BFC-A3BB-9FC55497F4FB}"/>
              </a:ext>
            </a:extLst>
          </p:cNvPr>
          <p:cNvSpPr txBox="1"/>
          <p:nvPr/>
        </p:nvSpPr>
        <p:spPr>
          <a:xfrm>
            <a:off x="9294044" y="3028890"/>
            <a:ext cx="17331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아 진짜 </a:t>
            </a:r>
            <a:r>
              <a:rPr lang="ko-KR" altLang="en-US" dirty="0" err="1">
                <a:solidFill>
                  <a:schemeClr val="bg1"/>
                </a:solidFill>
              </a:rPr>
              <a:t>개좁네</a:t>
            </a:r>
            <a:endParaRPr lang="en-US" altLang="ko-K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7618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5811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함수 </a:t>
            </a:r>
            <a:r>
              <a:rPr lang="en-US" altLang="ko-KR" dirty="0">
                <a:solidFill>
                  <a:schemeClr val="bg1"/>
                </a:solidFill>
              </a:rPr>
              <a:t>f</a:t>
            </a:r>
            <a:r>
              <a:rPr lang="ko-KR" altLang="en-US" dirty="0">
                <a:solidFill>
                  <a:schemeClr val="bg1"/>
                </a:solidFill>
              </a:rPr>
              <a:t>가 실행될 때마다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반환하는 값이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달라야 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47902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76229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지역변수를 만들어서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그 변수의 주소를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 err="1">
                <a:solidFill>
                  <a:schemeClr val="bg1"/>
                </a:solidFill>
              </a:rPr>
              <a:t>리턴하는</a:t>
            </a:r>
            <a:r>
              <a:rPr lang="ko-KR" altLang="en-US" dirty="0">
                <a:solidFill>
                  <a:schemeClr val="bg1"/>
                </a:solidFill>
              </a:rPr>
              <a:t> 접근은 어떨까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132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5412E-7A5F-4A0E-AFD5-D43285317E79}"/>
              </a:ext>
            </a:extLst>
          </p:cNvPr>
          <p:cNvSpPr txBox="1"/>
          <p:nvPr/>
        </p:nvSpPr>
        <p:spPr>
          <a:xfrm>
            <a:off x="7856727" y="3028890"/>
            <a:ext cx="34820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가장 간단한 </a:t>
            </a:r>
            <a:r>
              <a:rPr lang="en-US" altLang="ko-KR" dirty="0">
                <a:solidFill>
                  <a:schemeClr val="bg1"/>
                </a:solidFill>
              </a:rPr>
              <a:t>swap</a:t>
            </a:r>
            <a:r>
              <a:rPr lang="ko-KR" altLang="en-US" dirty="0">
                <a:solidFill>
                  <a:schemeClr val="bg1"/>
                </a:solidFill>
              </a:rPr>
              <a:t> 방법 중에는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임시변수를 활용한 방법이 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D5D6127-FDAB-434B-8364-0054DC6AD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5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314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6564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스택 프레임이 동일하게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쌓이게 되므로 주소는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동일할 가능성이 매우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높다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40213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애초에 세미콜론도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하나밖에 못 쓴다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0856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661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rand() </a:t>
            </a:r>
            <a:r>
              <a:rPr lang="ko-KR" altLang="en-US" dirty="0">
                <a:solidFill>
                  <a:schemeClr val="bg1"/>
                </a:solidFill>
              </a:rPr>
              <a:t>함수를 사용할 수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있을까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054453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7382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여는 괄호가 봉인 되어서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함수 호출도 못한다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24539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871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애초에 헤더도 없어서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컴파일 에러가 날 게 분명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86297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53146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new int</a:t>
            </a:r>
            <a:r>
              <a:rPr lang="ko-KR" altLang="en-US" dirty="0">
                <a:solidFill>
                  <a:schemeClr val="bg1"/>
                </a:solidFill>
              </a:rPr>
              <a:t>로 동적할당을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받아오면 그 </a:t>
            </a:r>
            <a:r>
              <a:rPr lang="ko-KR" altLang="en-US" dirty="0" err="1">
                <a:solidFill>
                  <a:schemeClr val="bg1"/>
                </a:solidFill>
              </a:rPr>
              <a:t>리턴값은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난수 비슷하지 않을까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394969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85046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하지만 </a:t>
            </a:r>
            <a:r>
              <a:rPr lang="en-US" altLang="ko-KR" dirty="0">
                <a:solidFill>
                  <a:schemeClr val="bg1"/>
                </a:solidFill>
              </a:rPr>
              <a:t>f</a:t>
            </a:r>
            <a:r>
              <a:rPr lang="ko-KR" altLang="en-US" dirty="0">
                <a:solidFill>
                  <a:schemeClr val="bg1"/>
                </a:solidFill>
              </a:rPr>
              <a:t>는 </a:t>
            </a:r>
            <a:r>
              <a:rPr lang="en-US" altLang="ko-KR" dirty="0">
                <a:solidFill>
                  <a:schemeClr val="bg1"/>
                </a:solidFill>
              </a:rPr>
              <a:t>int</a:t>
            </a:r>
            <a:r>
              <a:rPr lang="ko-KR" altLang="en-US" dirty="0">
                <a:solidFill>
                  <a:schemeClr val="bg1"/>
                </a:solidFill>
              </a:rPr>
              <a:t>를 </a:t>
            </a:r>
            <a:r>
              <a:rPr lang="ko-KR" altLang="en-US" dirty="0" err="1">
                <a:solidFill>
                  <a:schemeClr val="bg1"/>
                </a:solidFill>
              </a:rPr>
              <a:t>리턴하기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때문에 </a:t>
            </a:r>
            <a:r>
              <a:rPr lang="en-US" altLang="ko-KR" dirty="0">
                <a:solidFill>
                  <a:schemeClr val="bg1"/>
                </a:solidFill>
              </a:rPr>
              <a:t>int*</a:t>
            </a:r>
            <a:r>
              <a:rPr lang="ko-KR" altLang="en-US" dirty="0">
                <a:solidFill>
                  <a:schemeClr val="bg1"/>
                </a:solidFill>
              </a:rPr>
              <a:t>를 </a:t>
            </a:r>
            <a:r>
              <a:rPr lang="ko-KR" altLang="en-US" dirty="0" err="1">
                <a:solidFill>
                  <a:schemeClr val="bg1"/>
                </a:solidFill>
              </a:rPr>
              <a:t>리턴하면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컴파일 에러가 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03695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5779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하물며 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도 쓰지 못해서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캐스팅도 불가능하다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28454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47696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3.5.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하지만 접근은 좋았다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이를 우회하는 방법은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있을까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529223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3952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3.5.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여기서 다시 </a:t>
            </a:r>
            <a:r>
              <a:rPr lang="en-US" altLang="ko-KR" dirty="0" err="1">
                <a:solidFill>
                  <a:schemeClr val="bg1"/>
                </a:solidFill>
              </a:rPr>
              <a:t>eax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레지스터가 등장한다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4857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5412E-7A5F-4A0E-AFD5-D43285317E79}"/>
              </a:ext>
            </a:extLst>
          </p:cNvPr>
          <p:cNvSpPr txBox="1"/>
          <p:nvPr/>
        </p:nvSpPr>
        <p:spPr>
          <a:xfrm>
            <a:off x="7856727" y="3028890"/>
            <a:ext cx="37349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하지만 그렇게 하기엔 </a:t>
            </a:r>
            <a:r>
              <a:rPr lang="en-US" altLang="ko-KR" dirty="0">
                <a:solidFill>
                  <a:schemeClr val="bg1"/>
                </a:solidFill>
              </a:rPr>
              <a:t>too… long…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DC7B864-7785-4928-B17F-0131E1E0A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5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9843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B4C49-FB59-4C97-9C46-7E1F895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280557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3.5.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리턴은 하지 말고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new int; </a:t>
            </a:r>
            <a:r>
              <a:rPr lang="ko-KR" altLang="en-US" dirty="0">
                <a:solidFill>
                  <a:schemeClr val="bg1"/>
                </a:solidFill>
              </a:rPr>
              <a:t>만 함수 내용에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써서 이 값을 </a:t>
            </a:r>
            <a:r>
              <a:rPr lang="ko-KR" altLang="en-US" dirty="0" err="1">
                <a:solidFill>
                  <a:schemeClr val="bg1"/>
                </a:solidFill>
              </a:rPr>
              <a:t>리턴값으로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착각하게끔 컴파일러를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속이자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65887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41ABEB-50FA-4242-AC09-C9044E7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5FE3-2386-4E16-A8A2-CD8F2B3EA91F}"/>
              </a:ext>
            </a:extLst>
          </p:cNvPr>
          <p:cNvSpPr txBox="1"/>
          <p:nvPr/>
        </p:nvSpPr>
        <p:spPr>
          <a:xfrm>
            <a:off x="9294044" y="3028890"/>
            <a:ext cx="16353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3.5.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통과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4948AB1-A7F4-406B-9B01-A100EF91A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809625"/>
            <a:ext cx="8572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389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0917177-0D3F-4203-8E8A-F0479CE33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B2B0A9B-4AA1-41F8-9588-0FF6F5841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333375"/>
            <a:ext cx="7620000" cy="619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0672AA-86EE-4A60-B281-F99963202B56}"/>
              </a:ext>
            </a:extLst>
          </p:cNvPr>
          <p:cNvSpPr txBox="1"/>
          <p:nvPr/>
        </p:nvSpPr>
        <p:spPr>
          <a:xfrm>
            <a:off x="8628782" y="3044279"/>
            <a:ext cx="2871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Contest 1/2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12784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4531D1D-E2C1-4B16-A2C3-91AF2DA6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F6F3D04-54DF-4A77-AA34-4CD224681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333375"/>
            <a:ext cx="7620000" cy="619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9C476D-D279-4765-AABD-AE881C9543C4}"/>
              </a:ext>
            </a:extLst>
          </p:cNvPr>
          <p:cNvSpPr txBox="1"/>
          <p:nvPr/>
        </p:nvSpPr>
        <p:spPr>
          <a:xfrm>
            <a:off x="8579890" y="3044279"/>
            <a:ext cx="2969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Contest 2/2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912662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8D45F89-8C19-45E4-B5E5-A66041C1F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1A3E42-BD91-441E-A81A-CCD9ABF086EF}"/>
              </a:ext>
            </a:extLst>
          </p:cNvPr>
          <p:cNvSpPr txBox="1"/>
          <p:nvPr/>
        </p:nvSpPr>
        <p:spPr>
          <a:xfrm>
            <a:off x="2386272" y="2967335"/>
            <a:ext cx="7419468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solidFill>
                  <a:srgbClr val="007F60"/>
                </a:solidFill>
                <a:latin typeface="Constantia" panose="02030602050306030303" pitchFamily="18" charset="0"/>
                <a:ea typeface="Yu Mincho Demibold" panose="02020600000000000000" pitchFamily="18" charset="-128"/>
              </a:rPr>
              <a:t>Thank you for watching!</a:t>
            </a:r>
            <a:endParaRPr lang="ko-KR" altLang="en-US" sz="5400" dirty="0">
              <a:solidFill>
                <a:srgbClr val="007F60"/>
              </a:solidFill>
              <a:latin typeface="Constantia" panose="02030602050306030303" pitchFamily="18" charset="0"/>
              <a:ea typeface="LG Smart UI Bold" panose="020B08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43A81B-1FBB-4FF1-A5DA-E69A2462F724}"/>
              </a:ext>
            </a:extLst>
          </p:cNvPr>
          <p:cNvSpPr txBox="1"/>
          <p:nvPr/>
        </p:nvSpPr>
        <p:spPr>
          <a:xfrm>
            <a:off x="6755763" y="5933421"/>
            <a:ext cx="50424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latin typeface="+mn-ea"/>
                <a:cs typeface="맑은 고딕 Semilight" panose="020B0502040204020203" pitchFamily="50" charset="-127"/>
              </a:rPr>
              <a:t>Yun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cs typeface="맑은 고딕 Semilight" panose="020B0502040204020203" pitchFamily="50" charset="-127"/>
              </a:rPr>
              <a:t> @ </a:t>
            </a:r>
            <a:r>
              <a:rPr lang="en-US" altLang="ko-KR" sz="2400" i="1" dirty="0" err="1">
                <a:solidFill>
                  <a:schemeClr val="bg1"/>
                </a:solidFill>
                <a:latin typeface="+mn-ea"/>
                <a:cs typeface="맑은 고딕 Semilight" panose="020B0502040204020203" pitchFamily="50" charset="-127"/>
              </a:rPr>
              <a:t>Baekjoon</a:t>
            </a:r>
            <a:r>
              <a:rPr lang="en-US" altLang="ko-KR" sz="2400" i="1" dirty="0">
                <a:solidFill>
                  <a:schemeClr val="bg1"/>
                </a:solidFill>
                <a:latin typeface="+mn-ea"/>
                <a:cs typeface="맑은 고딕 Semilight" panose="020B0502040204020203" pitchFamily="50" charset="-127"/>
              </a:rPr>
              <a:t> Best Conference</a:t>
            </a:r>
          </a:p>
        </p:txBody>
      </p:sp>
    </p:spTree>
    <p:extLst>
      <p:ext uri="{BB962C8B-B14F-4D97-AF65-F5344CB8AC3E}">
        <p14:creationId xmlns:p14="http://schemas.microsoft.com/office/powerpoint/2010/main" val="414645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5412E-7A5F-4A0E-AFD5-D43285317E79}"/>
              </a:ext>
            </a:extLst>
          </p:cNvPr>
          <p:cNvSpPr txBox="1"/>
          <p:nvPr/>
        </p:nvSpPr>
        <p:spPr>
          <a:xfrm>
            <a:off x="7856727" y="3028890"/>
            <a:ext cx="38872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swap</a:t>
            </a:r>
            <a:r>
              <a:rPr lang="ko-KR" altLang="en-US" dirty="0">
                <a:solidFill>
                  <a:schemeClr val="bg1"/>
                </a:solidFill>
              </a:rPr>
              <a:t> 방법 중에는 </a:t>
            </a:r>
            <a:r>
              <a:rPr lang="en-US" altLang="ko-KR" dirty="0" err="1">
                <a:solidFill>
                  <a:schemeClr val="bg1"/>
                </a:solidFill>
              </a:rPr>
              <a:t>xor</a:t>
            </a:r>
            <a:r>
              <a:rPr lang="en-US" altLang="ko-KR" dirty="0">
                <a:solidFill>
                  <a:schemeClr val="bg1"/>
                </a:solidFill>
              </a:rPr>
              <a:t> swap</a:t>
            </a:r>
            <a:r>
              <a:rPr lang="ko-KR" altLang="en-US" dirty="0">
                <a:solidFill>
                  <a:schemeClr val="bg1"/>
                </a:solidFill>
              </a:rPr>
              <a:t>도 있다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4B0AE54-7668-4645-95CF-6704D200E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4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3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5412E-7A5F-4A0E-AFD5-D43285317E79}"/>
              </a:ext>
            </a:extLst>
          </p:cNvPr>
          <p:cNvSpPr txBox="1"/>
          <p:nvPr/>
        </p:nvSpPr>
        <p:spPr>
          <a:xfrm>
            <a:off x="7856727" y="3028890"/>
            <a:ext cx="38972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x^=y^=x^=y; </a:t>
            </a:r>
            <a:r>
              <a:rPr lang="ko-KR" altLang="en-US" dirty="0">
                <a:solidFill>
                  <a:schemeClr val="bg1"/>
                </a:solidFill>
              </a:rPr>
              <a:t>로 쓰면 정확히 </a:t>
            </a:r>
            <a:r>
              <a:rPr lang="en-US" altLang="ko-KR" dirty="0">
                <a:solidFill>
                  <a:schemeClr val="bg1"/>
                </a:solidFill>
              </a:rPr>
              <a:t>11</a:t>
            </a:r>
            <a:r>
              <a:rPr lang="ko-KR" altLang="en-US" dirty="0">
                <a:solidFill>
                  <a:schemeClr val="bg1"/>
                </a:solidFill>
              </a:rPr>
              <a:t>자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근데 이거 </a:t>
            </a:r>
            <a:r>
              <a:rPr lang="en-US" altLang="ko-KR" dirty="0">
                <a:solidFill>
                  <a:schemeClr val="bg1"/>
                </a:solidFill>
              </a:rPr>
              <a:t>UB </a:t>
            </a:r>
            <a:r>
              <a:rPr lang="ko-KR" altLang="en-US" dirty="0">
                <a:solidFill>
                  <a:schemeClr val="bg1"/>
                </a:solidFill>
              </a:rPr>
              <a:t>아닙니까</a:t>
            </a:r>
            <a:r>
              <a:rPr lang="en-US" altLang="ko-KR" dirty="0">
                <a:solidFill>
                  <a:schemeClr val="bg1"/>
                </a:solidFill>
              </a:rPr>
              <a:t>??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47D490E-011D-4C76-A8D6-7D9555E0D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4"/>
            <a:ext cx="6667500" cy="42862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8FEAC2-B615-4176-B950-C5489CC4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34" y="3932176"/>
            <a:ext cx="1549253" cy="15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8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759F0E9-540A-4709-8CB3-A66DB543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CB499F-0D61-4AB1-ACAE-91118A997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62" y="1524000"/>
            <a:ext cx="6667500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128E5-5B84-4519-8868-4FFB7C82EF33}"/>
              </a:ext>
            </a:extLst>
          </p:cNvPr>
          <p:cNvSpPr txBox="1"/>
          <p:nvPr/>
        </p:nvSpPr>
        <p:spPr>
          <a:xfrm>
            <a:off x="8377723" y="3044279"/>
            <a:ext cx="2621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  <a:ea typeface="맑은 고딕" panose="020B0503020000020004" pitchFamily="50" charset="-127"/>
              </a:rPr>
              <a:t>The Truth</a:t>
            </a:r>
          </a:p>
        </p:txBody>
      </p:sp>
    </p:spTree>
    <p:extLst>
      <p:ext uri="{BB962C8B-B14F-4D97-AF65-F5344CB8AC3E}">
        <p14:creationId xmlns:p14="http://schemas.microsoft.com/office/powerpoint/2010/main" val="3569074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5412E-7A5F-4A0E-AFD5-D43285317E79}"/>
              </a:ext>
            </a:extLst>
          </p:cNvPr>
          <p:cNvSpPr txBox="1"/>
          <p:nvPr/>
        </p:nvSpPr>
        <p:spPr>
          <a:xfrm>
            <a:off x="7856727" y="3028890"/>
            <a:ext cx="2991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UB</a:t>
            </a:r>
            <a:r>
              <a:rPr lang="ko-KR" altLang="en-US" dirty="0">
                <a:solidFill>
                  <a:schemeClr val="bg1"/>
                </a:solidFill>
              </a:rPr>
              <a:t>는 맞다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왜 </a:t>
            </a:r>
            <a:r>
              <a:rPr lang="en-US" altLang="ko-KR" dirty="0">
                <a:solidFill>
                  <a:schemeClr val="bg1"/>
                </a:solidFill>
              </a:rPr>
              <a:t>UB</a:t>
            </a:r>
            <a:r>
              <a:rPr lang="ko-KR" altLang="en-US" dirty="0">
                <a:solidFill>
                  <a:schemeClr val="bg1"/>
                </a:solidFill>
              </a:rPr>
              <a:t>인지 듣고 싶은 사람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47D490E-011D-4C76-A8D6-7D9555E0D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4"/>
            <a:ext cx="6667500" cy="4286250"/>
          </a:xfrm>
          <a:prstGeom prst="rect">
            <a:avLst/>
          </a:prstGeom>
        </p:spPr>
      </p:pic>
      <p:pic>
        <p:nvPicPr>
          <p:cNvPr id="3" name="그림 2">
            <a:hlinkClick r:id="rId4" action="ppaction://hlinksldjump"/>
            <a:extLst>
              <a:ext uri="{FF2B5EF4-FFF2-40B4-BE49-F238E27FC236}">
                <a16:creationId xmlns:a16="http://schemas.microsoft.com/office/drawing/2014/main" id="{049CF732-CAD0-4639-8816-19DF125E9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61" y="4493456"/>
            <a:ext cx="1078668" cy="1078668"/>
          </a:xfrm>
          <a:prstGeom prst="rect">
            <a:avLst/>
          </a:prstGeom>
        </p:spPr>
      </p:pic>
      <p:pic>
        <p:nvPicPr>
          <p:cNvPr id="9" name="그림 8">
            <a:hlinkClick r:id="rId6" action="ppaction://hlinksldjump"/>
            <a:extLst>
              <a:ext uri="{FF2B5EF4-FFF2-40B4-BE49-F238E27FC236}">
                <a16:creationId xmlns:a16="http://schemas.microsoft.com/office/drawing/2014/main" id="{C3833D3D-8693-4293-8EF4-6B27EEC4B1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80" y="4493456"/>
            <a:ext cx="1078668" cy="10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63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90B2412-C2D2-432F-97E6-94ADF1B90BB9}"/>
              </a:ext>
            </a:extLst>
          </p:cNvPr>
          <p:cNvSpPr/>
          <p:nvPr/>
        </p:nvSpPr>
        <p:spPr>
          <a:xfrm>
            <a:off x="342236" y="452266"/>
            <a:ext cx="399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ISO C++11 standard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§ 5.17</a:t>
            </a:r>
            <a:r>
              <a:rPr lang="ko-KR" altLang="en-US" dirty="0">
                <a:solidFill>
                  <a:schemeClr val="bg1"/>
                </a:solidFill>
              </a:rPr>
              <a:t>을 보면</a:t>
            </a:r>
            <a:r>
              <a:rPr lang="en-US" altLang="ko-KR" dirty="0">
                <a:solidFill>
                  <a:schemeClr val="bg1"/>
                </a:solidFill>
              </a:rPr>
              <a:t>…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9C2879C-D36F-47C5-B0CB-F3745778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6" y="1272615"/>
            <a:ext cx="8191500" cy="220027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42236" y="3907915"/>
            <a:ext cx="11128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(…)In all cases, the assignment is sequenced after the value computation of the right and left operands,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and before the value computation of the assignment expression.(…)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90B2412-C2D2-432F-97E6-94ADF1B90BB9}"/>
              </a:ext>
            </a:extLst>
          </p:cNvPr>
          <p:cNvSpPr/>
          <p:nvPr/>
        </p:nvSpPr>
        <p:spPr>
          <a:xfrm>
            <a:off x="342236" y="452266"/>
            <a:ext cx="399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ISO C++11 standard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§ 5.17</a:t>
            </a:r>
            <a:r>
              <a:rPr lang="ko-KR" altLang="en-US" dirty="0">
                <a:solidFill>
                  <a:schemeClr val="bg1"/>
                </a:solidFill>
              </a:rPr>
              <a:t>을 보면</a:t>
            </a:r>
            <a:r>
              <a:rPr lang="en-US" altLang="ko-KR" dirty="0">
                <a:solidFill>
                  <a:schemeClr val="bg1"/>
                </a:solidFill>
              </a:rPr>
              <a:t>…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9C2879C-D36F-47C5-B0CB-F3745778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6" y="1272615"/>
            <a:ext cx="8191500" cy="220027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42236" y="3907915"/>
            <a:ext cx="114553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(…)In all cases, the assignment is sequenced after the value computation of the right and left operands,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and before the value computation of the assignment expression.(…)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대입은 오른쪽 피연산자와 왼쪽 피연산자의 값 계산이 끝나고 이루어지며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대입식의 값 계산 전에 이루어진다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90B2412-C2D2-432F-97E6-94ADF1B90BB9}"/>
              </a:ext>
            </a:extLst>
          </p:cNvPr>
          <p:cNvSpPr/>
          <p:nvPr/>
        </p:nvSpPr>
        <p:spPr>
          <a:xfrm>
            <a:off x="342236" y="452266"/>
            <a:ext cx="399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ISO C++11 standard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§ 5.17</a:t>
            </a:r>
            <a:r>
              <a:rPr lang="ko-KR" altLang="en-US" dirty="0">
                <a:solidFill>
                  <a:schemeClr val="bg1"/>
                </a:solidFill>
              </a:rPr>
              <a:t>을 보면</a:t>
            </a:r>
            <a:r>
              <a:rPr lang="en-US" altLang="ko-KR" dirty="0">
                <a:solidFill>
                  <a:schemeClr val="bg1"/>
                </a:solidFill>
              </a:rPr>
              <a:t>…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9C2879C-D36F-47C5-B0CB-F3745778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6" y="1272615"/>
            <a:ext cx="8191500" cy="220027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42236" y="3907915"/>
            <a:ext cx="1150667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(…)In all cases, the assignment is sequenced after the value computation of the right and left operands,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and before the value computation of the assignment expression.(…)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대입은 오른쪽 피연산자와 왼쪽 피연산자의 값 계산이 끝나고 이루어지며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대입식의 값 계산 전에 이루어진다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‘</a:t>
            </a:r>
            <a:r>
              <a:rPr lang="ko-KR" altLang="en-US" dirty="0">
                <a:solidFill>
                  <a:schemeClr val="bg1"/>
                </a:solidFill>
              </a:rPr>
              <a:t>오른쪽 피연산자와 왼쪽 피연산자 중 어느 것을 먼저 계산하는가</a:t>
            </a:r>
            <a:r>
              <a:rPr lang="en-US" altLang="ko-KR" dirty="0">
                <a:solidFill>
                  <a:schemeClr val="bg1"/>
                </a:solidFill>
              </a:rPr>
              <a:t>’</a:t>
            </a:r>
            <a:r>
              <a:rPr lang="ko-KR" altLang="en-US" dirty="0">
                <a:solidFill>
                  <a:schemeClr val="bg1"/>
                </a:solidFill>
              </a:rPr>
              <a:t>에 대한 얘기는 없다</a:t>
            </a:r>
            <a:r>
              <a:rPr lang="en-US" altLang="ko-KR" dirty="0">
                <a:solidFill>
                  <a:schemeClr val="bg1"/>
                </a:solidFill>
              </a:rPr>
              <a:t>!!!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0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5016217" y="1196612"/>
            <a:ext cx="2159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x ^= y;</a:t>
            </a:r>
            <a:endParaRPr lang="ko-KR" altLang="en-US" sz="4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5269391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77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5016217" y="1196612"/>
            <a:ext cx="2159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x ^= y;</a:t>
            </a:r>
            <a:endParaRPr lang="ko-KR" altLang="en-US" sz="4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5269391" cy="1112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err="1">
                <a:solidFill>
                  <a:schemeClr val="bg1"/>
                </a:solidFill>
              </a:rPr>
              <a:t>xor</a:t>
            </a:r>
            <a:r>
              <a:rPr lang="ko-KR" altLang="en-US" dirty="0">
                <a:solidFill>
                  <a:schemeClr val="bg1"/>
                </a:solidFill>
              </a:rPr>
              <a:t> 연산이 수행된다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8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5016217" y="1196612"/>
            <a:ext cx="2159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x ^= y;</a:t>
            </a:r>
            <a:endParaRPr lang="ko-KR" altLang="en-US" sz="4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5668539" cy="1666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err="1">
                <a:solidFill>
                  <a:schemeClr val="bg1"/>
                </a:solidFill>
              </a:rPr>
              <a:t>xor</a:t>
            </a:r>
            <a:r>
              <a:rPr lang="ko-KR" altLang="en-US" dirty="0">
                <a:solidFill>
                  <a:schemeClr val="bg1"/>
                </a:solidFill>
              </a:rPr>
              <a:t> 연산이 수행된다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대입이 완료된다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즉</a:t>
            </a:r>
            <a:r>
              <a:rPr lang="en-US" altLang="ko-KR" dirty="0">
                <a:solidFill>
                  <a:schemeClr val="bg1"/>
                </a:solidFill>
              </a:rPr>
              <a:t>, x</a:t>
            </a:r>
            <a:r>
              <a:rPr lang="ko-KR" altLang="en-US" dirty="0">
                <a:solidFill>
                  <a:schemeClr val="bg1"/>
                </a:solidFill>
              </a:rPr>
              <a:t>에는 새로운 값이 저장된다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4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5016217" y="1196612"/>
            <a:ext cx="2159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x ^= y;</a:t>
            </a:r>
            <a:endParaRPr lang="ko-KR" altLang="en-US" sz="4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5668539" cy="2220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err="1">
                <a:solidFill>
                  <a:schemeClr val="bg1"/>
                </a:solidFill>
              </a:rPr>
              <a:t>xor</a:t>
            </a:r>
            <a:r>
              <a:rPr lang="ko-KR" altLang="en-US" dirty="0">
                <a:solidFill>
                  <a:schemeClr val="bg1"/>
                </a:solidFill>
              </a:rPr>
              <a:t> 연산이 수행된다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대입이 완료된다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즉</a:t>
            </a:r>
            <a:r>
              <a:rPr lang="en-US" altLang="ko-KR" dirty="0">
                <a:solidFill>
                  <a:schemeClr val="bg1"/>
                </a:solidFill>
              </a:rPr>
              <a:t>, x</a:t>
            </a:r>
            <a:r>
              <a:rPr lang="ko-KR" altLang="en-US" dirty="0">
                <a:solidFill>
                  <a:schemeClr val="bg1"/>
                </a:solidFill>
              </a:rPr>
              <a:t>에는 새로운 값이 저장된다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(x ^= y) </a:t>
            </a:r>
            <a:r>
              <a:rPr lang="ko-KR" altLang="en-US" dirty="0">
                <a:solidFill>
                  <a:schemeClr val="bg1"/>
                </a:solidFill>
              </a:rPr>
              <a:t>식의 결과로 새로운 값이 사용된다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0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647261" y="1196612"/>
            <a:ext cx="48974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y ^= x ^= y;</a:t>
            </a:r>
          </a:p>
          <a:p>
            <a:pPr algn="ctr"/>
            <a:endParaRPr lang="en-US" altLang="ko-K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onsolas" panose="020B0609020204030204" pitchFamily="49" charset="0"/>
              </a:rPr>
              <a:t>according to priority rule, y ^= (x ^= y);</a:t>
            </a:r>
            <a:endParaRPr lang="ko-KR" alt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6011582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(x ^= y)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70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647261" y="1196612"/>
            <a:ext cx="48974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y ^= x ^= y;</a:t>
            </a:r>
          </a:p>
          <a:p>
            <a:pPr algn="ctr"/>
            <a:endParaRPr lang="en-US" altLang="ko-K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onsolas" panose="020B0609020204030204" pitchFamily="49" charset="0"/>
              </a:rPr>
              <a:t>according to priority rule, y ^= (x ^= y);</a:t>
            </a:r>
            <a:endParaRPr lang="ko-KR" alt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7821372" cy="1112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(x ^= y)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ko-KR" altLang="en-US" dirty="0">
                <a:solidFill>
                  <a:schemeClr val="bg1"/>
                </a:solidFill>
              </a:rPr>
              <a:t>하지만 </a:t>
            </a:r>
            <a:r>
              <a:rPr lang="en-US" altLang="ko-KR" dirty="0">
                <a:solidFill>
                  <a:schemeClr val="bg1"/>
                </a:solidFill>
              </a:rPr>
              <a:t>(x ^= y)</a:t>
            </a:r>
            <a:r>
              <a:rPr lang="ko-KR" altLang="en-US" dirty="0">
                <a:solidFill>
                  <a:schemeClr val="bg1"/>
                </a:solidFill>
              </a:rPr>
              <a:t>로 인해 </a:t>
            </a: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의 값은 변하지 않으므로 문제가 되지 않는다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80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759F0E9-540A-4709-8CB3-A66DB543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CB499F-0D61-4AB1-ACAE-91118A997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62" y="1524000"/>
            <a:ext cx="6667500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128E5-5B84-4519-8868-4FFB7C82EF33}"/>
              </a:ext>
            </a:extLst>
          </p:cNvPr>
          <p:cNvSpPr txBox="1"/>
          <p:nvPr/>
        </p:nvSpPr>
        <p:spPr>
          <a:xfrm>
            <a:off x="7856727" y="3028890"/>
            <a:ext cx="34628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if </a:t>
            </a:r>
            <a:r>
              <a:rPr lang="ko-KR" altLang="en-US" dirty="0">
                <a:solidFill>
                  <a:schemeClr val="bg1"/>
                </a:solidFill>
              </a:rPr>
              <a:t>조건식을 참으로 만들면 성공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40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647261" y="1196612"/>
            <a:ext cx="48974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y ^= x ^= y;</a:t>
            </a:r>
          </a:p>
          <a:p>
            <a:pPr algn="ctr"/>
            <a:endParaRPr lang="en-US" altLang="ko-K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onsolas" panose="020B0609020204030204" pitchFamily="49" charset="0"/>
              </a:rPr>
              <a:t>according to priority rule, y ^= (x ^= y);</a:t>
            </a:r>
            <a:endParaRPr lang="ko-KR" alt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7821372" cy="1666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(x ^= y)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ko-KR" altLang="en-US" dirty="0">
                <a:solidFill>
                  <a:schemeClr val="bg1"/>
                </a:solidFill>
              </a:rPr>
              <a:t>하지만 </a:t>
            </a:r>
            <a:r>
              <a:rPr lang="en-US" altLang="ko-KR" dirty="0">
                <a:solidFill>
                  <a:schemeClr val="bg1"/>
                </a:solidFill>
              </a:rPr>
              <a:t>(x ^= y)</a:t>
            </a:r>
            <a:r>
              <a:rPr lang="ko-KR" altLang="en-US" dirty="0">
                <a:solidFill>
                  <a:schemeClr val="bg1"/>
                </a:solidFill>
              </a:rPr>
              <a:t>로 인해 </a:t>
            </a: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의 값은 변하지 않으므로 문제가 되지 않는다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err="1">
                <a:solidFill>
                  <a:schemeClr val="bg1"/>
                </a:solidFill>
              </a:rPr>
              <a:t>xor</a:t>
            </a:r>
            <a:r>
              <a:rPr lang="ko-KR" altLang="en-US" dirty="0">
                <a:solidFill>
                  <a:schemeClr val="bg1"/>
                </a:solidFill>
              </a:rPr>
              <a:t> 연산이 수행된다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6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647261" y="1196612"/>
            <a:ext cx="48974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y ^= x ^= y;</a:t>
            </a:r>
          </a:p>
          <a:p>
            <a:pPr algn="ctr"/>
            <a:endParaRPr lang="en-US" altLang="ko-K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onsolas" panose="020B0609020204030204" pitchFamily="49" charset="0"/>
              </a:rPr>
              <a:t>according to priority rule, y ^= (x ^= y);</a:t>
            </a:r>
            <a:endParaRPr lang="ko-KR" alt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7821372" cy="2220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(x ^= y)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ko-KR" altLang="en-US" dirty="0">
                <a:solidFill>
                  <a:schemeClr val="bg1"/>
                </a:solidFill>
              </a:rPr>
              <a:t>하지만 </a:t>
            </a:r>
            <a:r>
              <a:rPr lang="en-US" altLang="ko-KR" dirty="0">
                <a:solidFill>
                  <a:schemeClr val="bg1"/>
                </a:solidFill>
              </a:rPr>
              <a:t>(x ^= y)</a:t>
            </a:r>
            <a:r>
              <a:rPr lang="ko-KR" altLang="en-US" dirty="0">
                <a:solidFill>
                  <a:schemeClr val="bg1"/>
                </a:solidFill>
              </a:rPr>
              <a:t>로 인해 </a:t>
            </a: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의 값은 변하지 않으므로 문제가 되지 않는다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err="1">
                <a:solidFill>
                  <a:schemeClr val="bg1"/>
                </a:solidFill>
              </a:rPr>
              <a:t>xor</a:t>
            </a:r>
            <a:r>
              <a:rPr lang="ko-KR" altLang="en-US" dirty="0">
                <a:solidFill>
                  <a:schemeClr val="bg1"/>
                </a:solidFill>
              </a:rPr>
              <a:t> 연산이 수행된다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대입이 완료된다</a:t>
            </a:r>
            <a:r>
              <a:rPr lang="en-US" altLang="ko-KR" dirty="0">
                <a:solidFill>
                  <a:schemeClr val="bg1"/>
                </a:solidFill>
              </a:rPr>
              <a:t>. x,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y </a:t>
            </a:r>
            <a:r>
              <a:rPr lang="ko-KR" altLang="en-US" dirty="0">
                <a:solidFill>
                  <a:schemeClr val="bg1"/>
                </a:solidFill>
              </a:rPr>
              <a:t>순서대로 새로운 값이 저장된다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6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647261" y="1196612"/>
            <a:ext cx="48974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y ^= x ^= y;</a:t>
            </a:r>
          </a:p>
          <a:p>
            <a:pPr algn="ctr"/>
            <a:endParaRPr lang="en-US" altLang="ko-K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onsolas" panose="020B0609020204030204" pitchFamily="49" charset="0"/>
              </a:rPr>
              <a:t>according to priority rule, y ^= (x ^= y);</a:t>
            </a:r>
            <a:endParaRPr lang="ko-KR" alt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7770076" cy="2774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(x ^= y)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ko-KR" altLang="en-US" dirty="0">
                <a:solidFill>
                  <a:schemeClr val="bg1"/>
                </a:solidFill>
              </a:rPr>
              <a:t>하지만 </a:t>
            </a:r>
            <a:r>
              <a:rPr lang="en-US" altLang="ko-KR" dirty="0">
                <a:solidFill>
                  <a:schemeClr val="bg1"/>
                </a:solidFill>
              </a:rPr>
              <a:t>(x ^= y)</a:t>
            </a:r>
            <a:r>
              <a:rPr lang="ko-KR" altLang="en-US" dirty="0">
                <a:solidFill>
                  <a:schemeClr val="bg1"/>
                </a:solidFill>
              </a:rPr>
              <a:t>로 인해 </a:t>
            </a: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의 값은 변하지 않으므로 문제가 되지 않는다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err="1">
                <a:solidFill>
                  <a:schemeClr val="bg1"/>
                </a:solidFill>
              </a:rPr>
              <a:t>xor</a:t>
            </a:r>
            <a:r>
              <a:rPr lang="ko-KR" altLang="en-US" dirty="0">
                <a:solidFill>
                  <a:schemeClr val="bg1"/>
                </a:solidFill>
              </a:rPr>
              <a:t> 연산이 수행된다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대입이 완료된다</a:t>
            </a:r>
            <a:r>
              <a:rPr lang="en-US" altLang="ko-KR" dirty="0">
                <a:solidFill>
                  <a:schemeClr val="bg1"/>
                </a:solidFill>
              </a:rPr>
              <a:t>. x,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y </a:t>
            </a:r>
            <a:r>
              <a:rPr lang="ko-KR" altLang="en-US" dirty="0">
                <a:solidFill>
                  <a:schemeClr val="bg1"/>
                </a:solidFill>
              </a:rPr>
              <a:t>순서대로 새로운 값이 저장된다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(y ^= x ^= y) </a:t>
            </a:r>
            <a:r>
              <a:rPr lang="ko-KR" altLang="en-US" dirty="0">
                <a:solidFill>
                  <a:schemeClr val="bg1"/>
                </a:solidFill>
              </a:rPr>
              <a:t>식의 결과로 새로운 값이 사용된다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89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254520" y="1196612"/>
            <a:ext cx="56829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x ^= y ^= x ^= y;</a:t>
            </a:r>
          </a:p>
          <a:p>
            <a:pPr algn="ctr"/>
            <a:endParaRPr lang="en-US" altLang="ko-K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onsolas" panose="020B0609020204030204" pitchFamily="49" charset="0"/>
              </a:rPr>
              <a:t>according to priority rule, x ^= (y ^= (x ^= y));</a:t>
            </a:r>
            <a:endParaRPr lang="ko-KR" alt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6747360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(y ^= (x ^= y))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63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254520" y="1196612"/>
            <a:ext cx="56829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x ^= y ^= x ^= y;</a:t>
            </a:r>
          </a:p>
          <a:p>
            <a:pPr algn="ctr"/>
            <a:endParaRPr lang="en-US" altLang="ko-K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onsolas" panose="020B0609020204030204" pitchFamily="49" charset="0"/>
              </a:rPr>
              <a:t>according to priority rule, x ^= (y ^= (x ^= y));</a:t>
            </a:r>
            <a:endParaRPr lang="ko-KR" alt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6747360" cy="1112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(y ^= (x ^= y))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ko-KR" altLang="en-US" dirty="0">
                <a:solidFill>
                  <a:schemeClr val="bg1"/>
                </a:solidFill>
              </a:rPr>
              <a:t>그러나 </a:t>
            </a:r>
            <a:r>
              <a:rPr lang="en-US" altLang="ko-KR" dirty="0">
                <a:solidFill>
                  <a:schemeClr val="bg1"/>
                </a:solidFill>
              </a:rPr>
              <a:t>(y ^= (x ^= y))</a:t>
            </a:r>
            <a:r>
              <a:rPr lang="ko-KR" altLang="en-US" dirty="0">
                <a:solidFill>
                  <a:schemeClr val="bg1"/>
                </a:solidFill>
              </a:rPr>
              <a:t>로 인해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의 값이 변한다</a:t>
            </a:r>
            <a:r>
              <a:rPr lang="en-US" altLang="ko-KR" dirty="0">
                <a:solidFill>
                  <a:schemeClr val="bg1"/>
                </a:solidFill>
              </a:rPr>
              <a:t>!!!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39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254520" y="1196612"/>
            <a:ext cx="56829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x ^= y ^= x ^= y;</a:t>
            </a:r>
          </a:p>
          <a:p>
            <a:pPr algn="ctr"/>
            <a:endParaRPr lang="en-US" altLang="ko-K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onsolas" panose="020B0609020204030204" pitchFamily="49" charset="0"/>
              </a:rPr>
              <a:t>according to priority rule, x ^= (y ^= (x ^= y));</a:t>
            </a:r>
            <a:endParaRPr lang="ko-KR" alt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7960834" cy="1666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(y ^= (x ^= y))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ko-KR" altLang="en-US" dirty="0">
                <a:solidFill>
                  <a:schemeClr val="bg1"/>
                </a:solidFill>
              </a:rPr>
              <a:t>그러나 </a:t>
            </a:r>
            <a:r>
              <a:rPr lang="en-US" altLang="ko-KR" dirty="0">
                <a:solidFill>
                  <a:schemeClr val="bg1"/>
                </a:solidFill>
              </a:rPr>
              <a:t>(y ^= (x ^= y))</a:t>
            </a:r>
            <a:r>
              <a:rPr lang="ko-KR" altLang="en-US" dirty="0">
                <a:solidFill>
                  <a:schemeClr val="bg1"/>
                </a:solidFill>
              </a:rPr>
              <a:t>로 인해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의 값이 변한다</a:t>
            </a:r>
            <a:r>
              <a:rPr lang="en-US" altLang="ko-KR" dirty="0">
                <a:solidFill>
                  <a:schemeClr val="bg1"/>
                </a:solidFill>
              </a:rPr>
              <a:t>!!!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ko-KR" altLang="en-US" dirty="0">
                <a:solidFill>
                  <a:schemeClr val="bg1"/>
                </a:solidFill>
              </a:rPr>
              <a:t>따라서 이 표현식의 결과는 어떤 값을 먼저 계산하는가에 따라 달라진다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7400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254520" y="1196612"/>
            <a:ext cx="56829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x ^= y ^= x ^= y;</a:t>
            </a:r>
          </a:p>
          <a:p>
            <a:pPr algn="ctr"/>
            <a:endParaRPr lang="en-US" altLang="ko-K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onsolas" panose="020B0609020204030204" pitchFamily="49" charset="0"/>
              </a:rPr>
              <a:t>according to priority rule, x ^= (y ^= (x ^= y));</a:t>
            </a:r>
            <a:endParaRPr lang="ko-KR" alt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8012130" cy="2220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en-US" altLang="ko-KR" dirty="0">
                <a:solidFill>
                  <a:schemeClr val="bg1"/>
                </a:solidFill>
              </a:rPr>
              <a:t>(y ^= (x ^= y))</a:t>
            </a:r>
            <a:r>
              <a:rPr lang="ko-KR" altLang="en-US" dirty="0">
                <a:solidFill>
                  <a:schemeClr val="bg1"/>
                </a:solidFill>
              </a:rPr>
              <a:t>가 계산된다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순서는 정해지지 않았다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ko-KR" altLang="en-US" dirty="0">
                <a:solidFill>
                  <a:schemeClr val="bg1"/>
                </a:solidFill>
              </a:rPr>
              <a:t>그러나 </a:t>
            </a:r>
            <a:r>
              <a:rPr lang="en-US" altLang="ko-KR" dirty="0">
                <a:solidFill>
                  <a:schemeClr val="bg1"/>
                </a:solidFill>
              </a:rPr>
              <a:t>(y ^= (x ^= y))</a:t>
            </a:r>
            <a:r>
              <a:rPr lang="ko-KR" altLang="en-US" dirty="0">
                <a:solidFill>
                  <a:schemeClr val="bg1"/>
                </a:solidFill>
              </a:rPr>
              <a:t>로 인해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의 값이 변한다</a:t>
            </a:r>
            <a:r>
              <a:rPr lang="en-US" altLang="ko-KR" dirty="0">
                <a:solidFill>
                  <a:schemeClr val="bg1"/>
                </a:solidFill>
              </a:rPr>
              <a:t>!!!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ko-KR" altLang="en-US" dirty="0">
                <a:solidFill>
                  <a:schemeClr val="bg1"/>
                </a:solidFill>
              </a:rPr>
              <a:t>따라서 이 표현식의 결과는 어떤 값을 먼저 계산하는가에 따라 달라진다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ko-KR" altLang="en-US" dirty="0">
                <a:solidFill>
                  <a:schemeClr val="bg1"/>
                </a:solidFill>
              </a:rPr>
              <a:t>이는 명백한 </a:t>
            </a:r>
            <a:r>
              <a:rPr lang="en-US" altLang="ko-KR" b="1" dirty="0">
                <a:solidFill>
                  <a:schemeClr val="bg1"/>
                </a:solidFill>
              </a:rPr>
              <a:t>Undefined Behavior</a:t>
            </a:r>
            <a:r>
              <a:rPr lang="ko-KR" altLang="en-US" dirty="0">
                <a:solidFill>
                  <a:schemeClr val="bg1"/>
                </a:solidFill>
              </a:rPr>
              <a:t>이다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020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254520" y="1196612"/>
            <a:ext cx="56829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x ^= y ^= x ^= y;</a:t>
            </a:r>
          </a:p>
          <a:p>
            <a:pPr algn="ctr"/>
            <a:endParaRPr lang="en-US" altLang="ko-K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onsolas" panose="020B0609020204030204" pitchFamily="49" charset="0"/>
              </a:rPr>
              <a:t>according to priority rule, x ^= (y ^= (x ^= y));</a:t>
            </a:r>
            <a:endParaRPr lang="ko-KR" alt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7369325" cy="1666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x</a:t>
            </a:r>
            <a:r>
              <a:rPr lang="ko-KR" altLang="en-US" b="1" dirty="0">
                <a:solidFill>
                  <a:schemeClr val="bg1"/>
                </a:solidFill>
              </a:rPr>
              <a:t>가 먼저 계산된다면</a:t>
            </a:r>
            <a:r>
              <a:rPr lang="en-US" altLang="ko-KR" b="1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chemeClr val="bg1"/>
                </a:solidFill>
              </a:rPr>
              <a:t>원래 값인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를 얻고</a:t>
            </a:r>
            <a:r>
              <a:rPr lang="en-US" altLang="ko-KR" dirty="0">
                <a:solidFill>
                  <a:schemeClr val="bg1"/>
                </a:solidFill>
              </a:rPr>
              <a:t>, (y ^= (x ^= y))</a:t>
            </a:r>
            <a:r>
              <a:rPr lang="ko-KR" altLang="en-US" dirty="0">
                <a:solidFill>
                  <a:schemeClr val="bg1"/>
                </a:solidFill>
              </a:rPr>
              <a:t>의 값과 </a:t>
            </a:r>
            <a:r>
              <a:rPr lang="en-US" altLang="ko-KR" dirty="0" err="1">
                <a:solidFill>
                  <a:schemeClr val="bg1"/>
                </a:solidFill>
              </a:rPr>
              <a:t>xor</a:t>
            </a:r>
            <a:r>
              <a:rPr lang="ko-KR" altLang="en-US" dirty="0">
                <a:solidFill>
                  <a:schemeClr val="bg1"/>
                </a:solidFill>
              </a:rPr>
              <a:t>를 취할 것이다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/>
                </a:solidFill>
              </a:rPr>
              <a:t>(y ^= (x ^= y))</a:t>
            </a:r>
            <a:r>
              <a:rPr lang="ko-KR" altLang="en-US" dirty="0">
                <a:solidFill>
                  <a:schemeClr val="bg1"/>
                </a:solidFill>
              </a:rPr>
              <a:t>의 값은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이며</a:t>
            </a:r>
            <a:r>
              <a:rPr lang="en-US" altLang="ko-KR" dirty="0">
                <a:solidFill>
                  <a:schemeClr val="bg1"/>
                </a:solidFill>
              </a:rPr>
              <a:t>, x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^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는 </a:t>
            </a:r>
            <a:r>
              <a:rPr lang="en-US" altLang="ko-KR" dirty="0">
                <a:solidFill>
                  <a:schemeClr val="bg1"/>
                </a:solidFill>
              </a:rPr>
              <a:t>0</a:t>
            </a:r>
            <a:r>
              <a:rPr lang="ko-KR" altLang="en-US" dirty="0">
                <a:solidFill>
                  <a:schemeClr val="bg1"/>
                </a:solidFill>
              </a:rPr>
              <a:t>이 되고 이 값이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에 저장된다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04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6AFF5-AEA0-465F-B7E9-A64E2E667109}"/>
              </a:ext>
            </a:extLst>
          </p:cNvPr>
          <p:cNvSpPr/>
          <p:nvPr/>
        </p:nvSpPr>
        <p:spPr>
          <a:xfrm>
            <a:off x="3254520" y="1196612"/>
            <a:ext cx="56829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</a:rPr>
              <a:t>x ^= y ^= x ^= y;</a:t>
            </a:r>
          </a:p>
          <a:p>
            <a:pPr algn="ctr"/>
            <a:endParaRPr lang="en-US" altLang="ko-K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onsolas" panose="020B0609020204030204" pitchFamily="49" charset="0"/>
              </a:rPr>
              <a:t>according to priority rule, x ^= (y ^= (x ^= y));</a:t>
            </a:r>
            <a:endParaRPr lang="ko-KR" alt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2AF484-7B38-4D94-BB37-5FD33473FA12}"/>
              </a:ext>
            </a:extLst>
          </p:cNvPr>
          <p:cNvSpPr/>
          <p:nvPr/>
        </p:nvSpPr>
        <p:spPr>
          <a:xfrm>
            <a:off x="600420" y="3099861"/>
            <a:ext cx="7936788" cy="1666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(y ^= (x ^= y))</a:t>
            </a:r>
            <a:r>
              <a:rPr lang="ko-KR" altLang="en-US" b="1" dirty="0">
                <a:solidFill>
                  <a:schemeClr val="bg1"/>
                </a:solidFill>
              </a:rPr>
              <a:t>가 먼저 계산된다면</a:t>
            </a:r>
            <a:r>
              <a:rPr lang="en-US" altLang="ko-KR" b="1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에는 </a:t>
            </a:r>
            <a:r>
              <a:rPr lang="en-US" altLang="ko-KR" dirty="0">
                <a:solidFill>
                  <a:schemeClr val="bg1"/>
                </a:solidFill>
              </a:rPr>
              <a:t>x ^ y </a:t>
            </a:r>
            <a:r>
              <a:rPr lang="ko-KR" altLang="en-US" dirty="0">
                <a:solidFill>
                  <a:schemeClr val="bg1"/>
                </a:solidFill>
              </a:rPr>
              <a:t>값이 저장되고</a:t>
            </a:r>
            <a:r>
              <a:rPr lang="en-US" altLang="ko-KR" dirty="0">
                <a:solidFill>
                  <a:schemeClr val="bg1"/>
                </a:solidFill>
              </a:rPr>
              <a:t>,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(y ^= (x ^=y))</a:t>
            </a:r>
            <a:r>
              <a:rPr lang="ko-KR" altLang="en-US" dirty="0">
                <a:solidFill>
                  <a:schemeClr val="bg1"/>
                </a:solidFill>
              </a:rPr>
              <a:t>의 값과 </a:t>
            </a:r>
            <a:r>
              <a:rPr lang="en-US" altLang="ko-KR" dirty="0" err="1">
                <a:solidFill>
                  <a:schemeClr val="bg1"/>
                </a:solidFill>
              </a:rPr>
              <a:t>xor</a:t>
            </a:r>
            <a:r>
              <a:rPr lang="ko-KR" altLang="en-US" dirty="0">
                <a:solidFill>
                  <a:schemeClr val="bg1"/>
                </a:solidFill>
              </a:rPr>
              <a:t>를 취할 것이다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/>
                </a:solidFill>
              </a:rPr>
              <a:t>(y ^= (x ^= y))</a:t>
            </a:r>
            <a:r>
              <a:rPr lang="ko-KR" altLang="en-US" dirty="0">
                <a:solidFill>
                  <a:schemeClr val="bg1"/>
                </a:solidFill>
              </a:rPr>
              <a:t>의 값은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이며</a:t>
            </a:r>
            <a:r>
              <a:rPr lang="en-US" altLang="ko-KR" dirty="0">
                <a:solidFill>
                  <a:schemeClr val="bg1"/>
                </a:solidFill>
              </a:rPr>
              <a:t>, (x ^ y) ^ x</a:t>
            </a:r>
            <a:r>
              <a:rPr lang="ko-KR" altLang="en-US" dirty="0">
                <a:solidFill>
                  <a:schemeClr val="bg1"/>
                </a:solidFill>
              </a:rPr>
              <a:t>는 </a:t>
            </a:r>
            <a:r>
              <a:rPr lang="en-US" altLang="ko-KR" dirty="0">
                <a:solidFill>
                  <a:schemeClr val="bg1"/>
                </a:solidFill>
              </a:rPr>
              <a:t>y</a:t>
            </a:r>
            <a:r>
              <a:rPr lang="ko-KR" altLang="en-US" dirty="0">
                <a:solidFill>
                  <a:schemeClr val="bg1"/>
                </a:solidFill>
              </a:rPr>
              <a:t>가 되고 이 값이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에 저장된다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2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90B2412-C2D2-432F-97E6-94ADF1B90BB9}"/>
              </a:ext>
            </a:extLst>
          </p:cNvPr>
          <p:cNvSpPr/>
          <p:nvPr/>
        </p:nvSpPr>
        <p:spPr>
          <a:xfrm>
            <a:off x="342236" y="452266"/>
            <a:ext cx="399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ISO C++17 standard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§ 8.18</a:t>
            </a:r>
            <a:r>
              <a:rPr lang="ko-KR" altLang="en-US" dirty="0">
                <a:solidFill>
                  <a:schemeClr val="bg1"/>
                </a:solidFill>
              </a:rPr>
              <a:t>을 보면</a:t>
            </a:r>
            <a:r>
              <a:rPr lang="en-US" altLang="ko-KR" dirty="0">
                <a:solidFill>
                  <a:schemeClr val="bg1"/>
                </a:solidFill>
              </a:rPr>
              <a:t>…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DCCD35-EEAE-4464-871F-574D5CFBEB5B}"/>
              </a:ext>
            </a:extLst>
          </p:cNvPr>
          <p:cNvSpPr/>
          <p:nvPr/>
        </p:nvSpPr>
        <p:spPr>
          <a:xfrm>
            <a:off x="342236" y="3907915"/>
            <a:ext cx="11116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(…)In all cases, the assignment is sequenced after the value computation of the right and left operands,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and before the value computation of the assignment expression.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541107A-C5E3-4E88-8648-AE1028A9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7" y="1272616"/>
            <a:ext cx="7866098" cy="21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759F0E9-540A-4709-8CB3-A66DB543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CB499F-0D61-4AB1-ACAE-91118A997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62" y="1524000"/>
            <a:ext cx="6667500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128E5-5B84-4519-8868-4FFB7C82EF33}"/>
              </a:ext>
            </a:extLst>
          </p:cNvPr>
          <p:cNvSpPr txBox="1"/>
          <p:nvPr/>
        </p:nvSpPr>
        <p:spPr>
          <a:xfrm>
            <a:off x="7856727" y="3028890"/>
            <a:ext cx="3724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(1==1)</a:t>
            </a:r>
            <a:r>
              <a:rPr lang="ko-KR" altLang="en-US" dirty="0">
                <a:solidFill>
                  <a:schemeClr val="bg1"/>
                </a:solidFill>
              </a:rPr>
              <a:t>은 </a:t>
            </a:r>
            <a:r>
              <a:rPr lang="en-US" altLang="ko-KR" dirty="0">
                <a:solidFill>
                  <a:schemeClr val="bg1"/>
                </a:solidFill>
              </a:rPr>
              <a:t>true</a:t>
            </a:r>
            <a:r>
              <a:rPr lang="ko-KR" altLang="en-US" dirty="0">
                <a:solidFill>
                  <a:schemeClr val="bg1"/>
                </a:solidFill>
              </a:rPr>
              <a:t>이며</a:t>
            </a:r>
            <a:r>
              <a:rPr lang="en-US" altLang="ko-KR" dirty="0">
                <a:solidFill>
                  <a:schemeClr val="bg1"/>
                </a:solidFill>
              </a:rPr>
              <a:t>, 1</a:t>
            </a:r>
            <a:r>
              <a:rPr lang="ko-KR" altLang="en-US" dirty="0">
                <a:solidFill>
                  <a:schemeClr val="bg1"/>
                </a:solidFill>
              </a:rPr>
              <a:t>로 취급 가능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false</a:t>
            </a:r>
            <a:r>
              <a:rPr lang="ko-KR" altLang="en-US" dirty="0">
                <a:solidFill>
                  <a:schemeClr val="bg1"/>
                </a:solidFill>
              </a:rPr>
              <a:t>를 </a:t>
            </a:r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로 취급하려면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10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90B2412-C2D2-432F-97E6-94ADF1B90BB9}"/>
              </a:ext>
            </a:extLst>
          </p:cNvPr>
          <p:cNvSpPr/>
          <p:nvPr/>
        </p:nvSpPr>
        <p:spPr>
          <a:xfrm>
            <a:off x="342236" y="452266"/>
            <a:ext cx="399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ISO C++17 standard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§ 8.18</a:t>
            </a:r>
            <a:r>
              <a:rPr lang="ko-KR" altLang="en-US" dirty="0">
                <a:solidFill>
                  <a:schemeClr val="bg1"/>
                </a:solidFill>
              </a:rPr>
              <a:t>을 보면</a:t>
            </a:r>
            <a:r>
              <a:rPr lang="en-US" altLang="ko-KR" dirty="0">
                <a:solidFill>
                  <a:schemeClr val="bg1"/>
                </a:solidFill>
              </a:rPr>
              <a:t>…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DCCD35-EEAE-4464-871F-574D5CFBEB5B}"/>
              </a:ext>
            </a:extLst>
          </p:cNvPr>
          <p:cNvSpPr/>
          <p:nvPr/>
        </p:nvSpPr>
        <p:spPr>
          <a:xfrm>
            <a:off x="342236" y="3907915"/>
            <a:ext cx="111168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(…)In all cases, the assignment is sequenced after the value computation of the right and left operands,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and before the value computation of the assignment expression.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The right operand is sequenced before the left operand.</a:t>
            </a:r>
            <a:r>
              <a:rPr lang="en-US" altLang="ko-KR" dirty="0">
                <a:solidFill>
                  <a:schemeClr val="bg1"/>
                </a:solidFill>
              </a:rPr>
              <a:t>(…)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541107A-C5E3-4E88-8648-AE1028A9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7" y="1272616"/>
            <a:ext cx="7866098" cy="21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9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90B2412-C2D2-432F-97E6-94ADF1B90BB9}"/>
              </a:ext>
            </a:extLst>
          </p:cNvPr>
          <p:cNvSpPr/>
          <p:nvPr/>
        </p:nvSpPr>
        <p:spPr>
          <a:xfrm>
            <a:off x="342236" y="452266"/>
            <a:ext cx="399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ISO C++17 standard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§ 8.18</a:t>
            </a:r>
            <a:r>
              <a:rPr lang="ko-KR" altLang="en-US" dirty="0">
                <a:solidFill>
                  <a:schemeClr val="bg1"/>
                </a:solidFill>
              </a:rPr>
              <a:t>을 보면</a:t>
            </a:r>
            <a:r>
              <a:rPr lang="en-US" altLang="ko-KR" dirty="0">
                <a:solidFill>
                  <a:schemeClr val="bg1"/>
                </a:solidFill>
              </a:rPr>
              <a:t>…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DCCD35-EEAE-4464-871F-574D5CFBEB5B}"/>
              </a:ext>
            </a:extLst>
          </p:cNvPr>
          <p:cNvSpPr/>
          <p:nvPr/>
        </p:nvSpPr>
        <p:spPr>
          <a:xfrm>
            <a:off x="342236" y="3907915"/>
            <a:ext cx="1111682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(…)In all cases, the assignment is sequenced after the value computation of the right and left operands,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and before the value computation of the assignment expression.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The right operand is sequenced before the left operand.</a:t>
            </a:r>
            <a:r>
              <a:rPr lang="en-US" altLang="ko-KR" dirty="0">
                <a:solidFill>
                  <a:schemeClr val="bg1"/>
                </a:solidFill>
              </a:rPr>
              <a:t>(…)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왼쪽 피연산자보다 오른쪽 피연산자를 우선한다</a:t>
            </a:r>
            <a:r>
              <a:rPr lang="en-US" altLang="ko-KR" dirty="0">
                <a:solidFill>
                  <a:schemeClr val="bg1"/>
                </a:solidFill>
              </a:rPr>
              <a:t>!!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541107A-C5E3-4E88-8648-AE1028A9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7" y="1272616"/>
            <a:ext cx="7866098" cy="2158835"/>
          </a:xfrm>
          <a:prstGeom prst="rect">
            <a:avLst/>
          </a:prstGeom>
        </p:spPr>
      </p:pic>
      <p:pic>
        <p:nvPicPr>
          <p:cNvPr id="1026" name="Picture 2" descr="놀라는 짤에 대한 이미지 검색결과">
            <a:extLst>
              <a:ext uri="{FF2B5EF4-FFF2-40B4-BE49-F238E27FC236}">
                <a16:creationId xmlns:a16="http://schemas.microsoft.com/office/drawing/2014/main" id="{AE46BC49-3DCD-4915-BBAD-C0416912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795" y="470281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70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F9478-617F-4BA8-8322-8BB512B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5412E-7A5F-4A0E-AFD5-D43285317E79}"/>
              </a:ext>
            </a:extLst>
          </p:cNvPr>
          <p:cNvSpPr txBox="1"/>
          <p:nvPr/>
        </p:nvSpPr>
        <p:spPr>
          <a:xfrm>
            <a:off x="7856727" y="3028890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통과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D2C39E3-8F30-4B14-9DD4-CF848DA48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4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76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C0B09-050E-422B-865D-315E6750B23B}"/>
              </a:ext>
            </a:extLst>
          </p:cNvPr>
          <p:cNvSpPr txBox="1"/>
          <p:nvPr/>
        </p:nvSpPr>
        <p:spPr>
          <a:xfrm>
            <a:off x="7729436" y="3044279"/>
            <a:ext cx="3717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Standard GCD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F1E866B-3DDB-419B-A7DF-1A8127152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762125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78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F1E866B-3DDB-419B-A7DF-1A8127152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762125"/>
            <a:ext cx="6667500" cy="3333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A4EFF-B0DD-4971-A3D3-2FE352955993}"/>
              </a:ext>
            </a:extLst>
          </p:cNvPr>
          <p:cNvSpPr txBox="1"/>
          <p:nvPr/>
        </p:nvSpPr>
        <p:spPr>
          <a:xfrm>
            <a:off x="7856727" y="3028890"/>
            <a:ext cx="40334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알고리즘 해본 사람은 재귀로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편하게 </a:t>
            </a:r>
            <a:r>
              <a:rPr lang="en-US" altLang="ko-KR" dirty="0" err="1">
                <a:solidFill>
                  <a:schemeClr val="bg1"/>
                </a:solidFill>
              </a:rPr>
              <a:t>gcd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구하는 방법을 알 것이다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109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F1E866B-3DDB-419B-A7DF-1A8127152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762125"/>
            <a:ext cx="6667500" cy="3333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A4EFF-B0DD-4971-A3D3-2FE352955993}"/>
              </a:ext>
            </a:extLst>
          </p:cNvPr>
          <p:cNvSpPr txBox="1"/>
          <p:nvPr/>
        </p:nvSpPr>
        <p:spPr>
          <a:xfrm>
            <a:off x="7856727" y="3028890"/>
            <a:ext cx="39132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참고로 나는 </a:t>
            </a:r>
            <a:r>
              <a:rPr lang="en-US" altLang="ko-KR" dirty="0">
                <a:solidFill>
                  <a:schemeClr val="bg1"/>
                </a:solidFill>
              </a:rPr>
              <a:t>C</a:t>
            </a:r>
            <a:r>
              <a:rPr lang="ko-KR" altLang="en-US" dirty="0">
                <a:solidFill>
                  <a:schemeClr val="bg1"/>
                </a:solidFill>
              </a:rPr>
              <a:t>언어 공부 시작한 지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달 만에 이 방법을 터득했다</a:t>
            </a:r>
            <a:r>
              <a:rPr lang="en-US" altLang="ko-KR" dirty="0">
                <a:solidFill>
                  <a:schemeClr val="bg1"/>
                </a:solidFill>
              </a:rPr>
              <a:t>. (</a:t>
            </a:r>
            <a:r>
              <a:rPr lang="ko-KR" altLang="en-US" dirty="0">
                <a:solidFill>
                  <a:schemeClr val="bg1"/>
                </a:solidFill>
              </a:rPr>
              <a:t>자랑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9002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F1E866B-3DDB-419B-A7DF-1A8127152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762125"/>
            <a:ext cx="6667500" cy="3333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A4EFF-B0DD-4971-A3D3-2FE352955993}"/>
              </a:ext>
            </a:extLst>
          </p:cNvPr>
          <p:cNvSpPr txBox="1"/>
          <p:nvPr/>
        </p:nvSpPr>
        <p:spPr>
          <a:xfrm>
            <a:off x="7856727" y="3028890"/>
            <a:ext cx="40634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return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b?gcd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dirty="0" err="1">
                <a:solidFill>
                  <a:schemeClr val="bg1"/>
                </a:solidFill>
              </a:rPr>
              <a:t>b,a%b</a:t>
            </a:r>
            <a:r>
              <a:rPr lang="en-US" altLang="ko-KR" dirty="0">
                <a:solidFill>
                  <a:schemeClr val="bg1"/>
                </a:solidFill>
              </a:rPr>
              <a:t>):a; </a:t>
            </a:r>
            <a:r>
              <a:rPr lang="ko-KR" altLang="en-US" dirty="0">
                <a:solidFill>
                  <a:schemeClr val="bg1"/>
                </a:solidFill>
              </a:rPr>
              <a:t>을 쓰면 될 것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12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A4EFF-B0DD-4971-A3D3-2FE352955993}"/>
              </a:ext>
            </a:extLst>
          </p:cNvPr>
          <p:cNvSpPr txBox="1"/>
          <p:nvPr/>
        </p:nvSpPr>
        <p:spPr>
          <a:xfrm>
            <a:off x="7856727" y="3028890"/>
            <a:ext cx="36615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하지만 어림도 없지 </a:t>
            </a:r>
            <a:r>
              <a:rPr lang="ko-KR" altLang="en-US" dirty="0" err="1">
                <a:solidFill>
                  <a:schemeClr val="bg1"/>
                </a:solidFill>
              </a:rPr>
              <a:t>엌ㅋㅋㅋㅋㅋ</a:t>
            </a:r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331893A-03B3-4F24-8127-DBCFC09F8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762125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491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A4EFF-B0DD-4971-A3D3-2FE352955993}"/>
              </a:ext>
            </a:extLst>
          </p:cNvPr>
          <p:cNvSpPr txBox="1"/>
          <p:nvPr/>
        </p:nvSpPr>
        <p:spPr>
          <a:xfrm>
            <a:off x="7856727" y="3028890"/>
            <a:ext cx="33329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1.5.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솔직히 틀린 접근은 아니다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다른 </a:t>
            </a:r>
            <a:r>
              <a:rPr lang="ko-KR" altLang="en-US" dirty="0" err="1">
                <a:solidFill>
                  <a:schemeClr val="bg1"/>
                </a:solidFill>
              </a:rPr>
              <a:t>뭔가가</a:t>
            </a:r>
            <a:r>
              <a:rPr lang="ko-KR" altLang="en-US" dirty="0">
                <a:solidFill>
                  <a:schemeClr val="bg1"/>
                </a:solidFill>
              </a:rPr>
              <a:t> 더 필요할 뿐이지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EE95CF-8411-46D8-A781-F4ED496FE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762124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7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A4EFF-B0DD-4971-A3D3-2FE352955993}"/>
              </a:ext>
            </a:extLst>
          </p:cNvPr>
          <p:cNvSpPr txBox="1"/>
          <p:nvPr/>
        </p:nvSpPr>
        <p:spPr>
          <a:xfrm>
            <a:off x="7856727" y="3028890"/>
            <a:ext cx="33714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1.5.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최근에 행한 연산의 결과는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보통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eax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레지스터에 저장된다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EE95CF-8411-46D8-A781-F4ED496FE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762124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3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759F0E9-540A-4709-8CB3-A66DB543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CB499F-0D61-4AB1-ACAE-91118A997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62" y="1524000"/>
            <a:ext cx="6667500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128E5-5B84-4519-8868-4FFB7C82EF33}"/>
              </a:ext>
            </a:extLst>
          </p:cNvPr>
          <p:cNvSpPr txBox="1"/>
          <p:nvPr/>
        </p:nvSpPr>
        <p:spPr>
          <a:xfrm>
            <a:off x="7856727" y="3028890"/>
            <a:ext cx="38363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#define</a:t>
            </a:r>
            <a:r>
              <a:rPr lang="ko-KR" altLang="en-US" dirty="0">
                <a:solidFill>
                  <a:schemeClr val="bg1"/>
                </a:solidFill>
              </a:rPr>
              <a:t>을 사용하여 </a:t>
            </a:r>
            <a:r>
              <a:rPr lang="en-US" altLang="ko-KR" dirty="0">
                <a:solidFill>
                  <a:schemeClr val="bg1"/>
                </a:solidFill>
              </a:rPr>
              <a:t>false</a:t>
            </a:r>
            <a:r>
              <a:rPr lang="ko-KR" altLang="en-US" dirty="0">
                <a:solidFill>
                  <a:schemeClr val="bg1"/>
                </a:solidFill>
              </a:rPr>
              <a:t>를 바꾸자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96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A4EFF-B0DD-4971-A3D3-2FE352955993}"/>
              </a:ext>
            </a:extLst>
          </p:cNvPr>
          <p:cNvSpPr txBox="1"/>
          <p:nvPr/>
        </p:nvSpPr>
        <p:spPr>
          <a:xfrm>
            <a:off x="7856727" y="3028890"/>
            <a:ext cx="39629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1.5.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a=</a:t>
            </a:r>
            <a:r>
              <a:rPr lang="en-US" altLang="ko-KR" dirty="0" err="1">
                <a:solidFill>
                  <a:schemeClr val="bg1"/>
                </a:solidFill>
              </a:rPr>
              <a:t>b?gcd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dirty="0" err="1">
                <a:solidFill>
                  <a:schemeClr val="bg1"/>
                </a:solidFill>
              </a:rPr>
              <a:t>b,a%b</a:t>
            </a:r>
            <a:r>
              <a:rPr lang="en-US" altLang="ko-KR" dirty="0">
                <a:solidFill>
                  <a:schemeClr val="bg1"/>
                </a:solidFill>
              </a:rPr>
              <a:t>):a; </a:t>
            </a:r>
            <a:r>
              <a:rPr lang="ko-KR" altLang="en-US" dirty="0">
                <a:solidFill>
                  <a:schemeClr val="bg1"/>
                </a:solidFill>
              </a:rPr>
              <a:t>로 해볼까 했는데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 err="1">
                <a:solidFill>
                  <a:schemeClr val="bg1"/>
                </a:solidFill>
              </a:rPr>
              <a:t>이마저도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17</a:t>
            </a:r>
            <a:r>
              <a:rPr lang="ko-KR" altLang="en-US" dirty="0">
                <a:solidFill>
                  <a:schemeClr val="bg1"/>
                </a:solidFill>
              </a:rPr>
              <a:t>자이다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EE95CF-8411-46D8-A781-F4ED496FE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762124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471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A4EFF-B0DD-4971-A3D3-2FE352955993}"/>
              </a:ext>
            </a:extLst>
          </p:cNvPr>
          <p:cNvSpPr txBox="1"/>
          <p:nvPr/>
        </p:nvSpPr>
        <p:spPr>
          <a:xfrm>
            <a:off x="7856727" y="3028890"/>
            <a:ext cx="35012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1.5.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아예 </a:t>
            </a:r>
            <a:r>
              <a:rPr lang="en-US" altLang="ko-KR" dirty="0" err="1">
                <a:solidFill>
                  <a:schemeClr val="bg1"/>
                </a:solidFill>
              </a:rPr>
              <a:t>b?gcd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dirty="0" err="1">
                <a:solidFill>
                  <a:schemeClr val="bg1"/>
                </a:solidFill>
              </a:rPr>
              <a:t>b,a%b</a:t>
            </a:r>
            <a:r>
              <a:rPr lang="en-US" altLang="ko-KR" dirty="0">
                <a:solidFill>
                  <a:schemeClr val="bg1"/>
                </a:solidFill>
              </a:rPr>
              <a:t>):a;</a:t>
            </a:r>
            <a:r>
              <a:rPr lang="ko-KR" altLang="en-US" dirty="0">
                <a:solidFill>
                  <a:schemeClr val="bg1"/>
                </a:solidFill>
              </a:rPr>
              <a:t> 로 해보자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EE95CF-8411-46D8-A781-F4ED496FE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762124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17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A4EFF-B0DD-4971-A3D3-2FE352955993}"/>
              </a:ext>
            </a:extLst>
          </p:cNvPr>
          <p:cNvSpPr txBox="1"/>
          <p:nvPr/>
        </p:nvSpPr>
        <p:spPr>
          <a:xfrm>
            <a:off x="7856727" y="3028890"/>
            <a:ext cx="16353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1.5.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통과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56CC7E2-2308-43BE-B182-B4D4D5662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762124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80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34681C-0B87-42CC-BC6F-602419CB66BE}"/>
              </a:ext>
            </a:extLst>
          </p:cNvPr>
          <p:cNvSpPr txBox="1"/>
          <p:nvPr/>
        </p:nvSpPr>
        <p:spPr>
          <a:xfrm>
            <a:off x="8386539" y="3044279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Guessing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1242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7673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혹시 </a:t>
            </a:r>
            <a:r>
              <a:rPr lang="en-US" altLang="ko-KR" dirty="0">
                <a:solidFill>
                  <a:schemeClr val="bg1"/>
                </a:solidFill>
              </a:rPr>
              <a:t>a, b </a:t>
            </a:r>
            <a:r>
              <a:rPr lang="ko-KR" altLang="en-US" dirty="0">
                <a:solidFill>
                  <a:schemeClr val="bg1"/>
                </a:solidFill>
              </a:rPr>
              <a:t>배열의 크기인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가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전역변수로 선언되어 있지 않을까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0560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82829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범위 지정 연산자</a:t>
            </a:r>
            <a:r>
              <a:rPr lang="en-US" altLang="ko-KR" dirty="0">
                <a:solidFill>
                  <a:schemeClr val="bg1"/>
                </a:solidFill>
              </a:rPr>
              <a:t>(: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:)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를 통해서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전역변수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x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에 접근 후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0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으로 바꾸면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for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문이 실행되지 않을 것이다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  <a:endParaRPr lang="en-US" altLang="ko-K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422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27077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 err="1">
                <a:solidFill>
                  <a:schemeClr val="bg1"/>
                </a:solidFill>
              </a:rPr>
              <a:t>엌ㅋㅋㅋ</a:t>
            </a:r>
            <a:r>
              <a:rPr lang="ko-KR" altLang="en-US" dirty="0">
                <a:solidFill>
                  <a:schemeClr val="bg1"/>
                </a:solidFill>
              </a:rPr>
              <a:t> 헛다리 짚었다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89DAEA-98B7-44F9-B6A8-7BFCF89B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5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67119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매개변수 </a:t>
            </a:r>
            <a:r>
              <a:rPr lang="en-US" altLang="ko-KR" dirty="0">
                <a:solidFill>
                  <a:schemeClr val="bg1"/>
                </a:solidFill>
              </a:rPr>
              <a:t>x</a:t>
            </a:r>
            <a:r>
              <a:rPr lang="ko-KR" altLang="en-US" dirty="0">
                <a:solidFill>
                  <a:schemeClr val="bg1"/>
                </a:solidFill>
              </a:rPr>
              <a:t>는 스택 메모리에 존재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그렇다면 </a:t>
            </a:r>
            <a:r>
              <a:rPr lang="ko-KR" altLang="en-US" dirty="0" err="1">
                <a:solidFill>
                  <a:schemeClr val="bg1"/>
                </a:solidFill>
              </a:rPr>
              <a:t>메인함수의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a, b, </a:t>
            </a:r>
            <a:r>
              <a:rPr lang="en-US" altLang="ko-KR" dirty="0" err="1">
                <a:solidFill>
                  <a:schemeClr val="bg1"/>
                </a:solidFill>
              </a:rPr>
              <a:t>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등에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접근이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가능하다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440398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324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 err="1">
                <a:solidFill>
                  <a:schemeClr val="bg1"/>
                </a:solidFill>
              </a:rPr>
              <a:t>tio</a:t>
            </a:r>
            <a:r>
              <a:rPr lang="ko-KR" altLang="en-US" dirty="0">
                <a:solidFill>
                  <a:schemeClr val="bg1"/>
                </a:solidFill>
              </a:rPr>
              <a:t>로 확인해보니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a</a:t>
            </a:r>
            <a:r>
              <a:rPr lang="ko-KR" altLang="en-US" dirty="0">
                <a:solidFill>
                  <a:schemeClr val="bg1"/>
                </a:solidFill>
              </a:rPr>
              <a:t>의 주소 </a:t>
            </a:r>
            <a:r>
              <a:rPr lang="en-US" altLang="ko-KR" dirty="0">
                <a:solidFill>
                  <a:schemeClr val="bg1"/>
                </a:solidFill>
              </a:rPr>
              <a:t>= (</a:t>
            </a:r>
            <a:r>
              <a:rPr lang="ko-KR" altLang="en-US" dirty="0">
                <a:solidFill>
                  <a:schemeClr val="bg1"/>
                </a:solidFill>
              </a:rPr>
              <a:t>배열 크기에 종속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b</a:t>
            </a:r>
            <a:r>
              <a:rPr lang="ko-KR" altLang="en-US" dirty="0">
                <a:solidFill>
                  <a:schemeClr val="bg1"/>
                </a:solidFill>
              </a:rPr>
              <a:t>의 주소 </a:t>
            </a:r>
            <a:r>
              <a:rPr lang="en-US" altLang="ko-KR" dirty="0">
                <a:solidFill>
                  <a:schemeClr val="bg1"/>
                </a:solidFill>
              </a:rPr>
              <a:t>= &amp;x + 9</a:t>
            </a:r>
          </a:p>
          <a:p>
            <a:r>
              <a:rPr lang="en-US" altLang="ko-KR" dirty="0" err="1">
                <a:solidFill>
                  <a:schemeClr val="bg1"/>
                </a:solidFill>
              </a:rPr>
              <a:t>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의 주소 </a:t>
            </a:r>
            <a:r>
              <a:rPr lang="en-US" altLang="ko-KR" dirty="0">
                <a:solidFill>
                  <a:schemeClr val="bg1"/>
                </a:solidFill>
              </a:rPr>
              <a:t>= &amp;x + 8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5EA7A8-0C47-4FCC-85E3-6BFC5CC5A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298" y="453132"/>
            <a:ext cx="3726503" cy="59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866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3826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*(&amp;x+8)</a:t>
            </a:r>
            <a:r>
              <a:rPr lang="ko-KR" altLang="en-US" dirty="0">
                <a:solidFill>
                  <a:schemeClr val="bg1"/>
                </a:solidFill>
              </a:rPr>
              <a:t>로 </a:t>
            </a:r>
            <a:r>
              <a:rPr lang="en-US" altLang="ko-KR" dirty="0" err="1">
                <a:solidFill>
                  <a:schemeClr val="bg1"/>
                </a:solidFill>
              </a:rPr>
              <a:t>i</a:t>
            </a:r>
            <a:r>
              <a:rPr lang="ko-KR" altLang="en-US" dirty="0">
                <a:solidFill>
                  <a:schemeClr val="bg1"/>
                </a:solidFill>
              </a:rPr>
              <a:t>에 접근할 수 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이걸 확 큰 값으로 줘버리면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하지만 이미 최초 </a:t>
            </a:r>
            <a:r>
              <a:rPr lang="en-US" altLang="ko-KR" dirty="0">
                <a:solidFill>
                  <a:schemeClr val="bg1"/>
                </a:solidFill>
              </a:rPr>
              <a:t>a[0]</a:t>
            </a:r>
            <a:r>
              <a:rPr lang="ko-KR" altLang="en-US" dirty="0">
                <a:solidFill>
                  <a:schemeClr val="bg1"/>
                </a:solidFill>
              </a:rPr>
              <a:t>과 </a:t>
            </a:r>
            <a:r>
              <a:rPr lang="en-US" altLang="ko-KR" dirty="0">
                <a:solidFill>
                  <a:schemeClr val="bg1"/>
                </a:solidFill>
              </a:rPr>
              <a:t>b[0]</a:t>
            </a:r>
            <a:r>
              <a:rPr lang="ko-KR" altLang="en-US" dirty="0">
                <a:solidFill>
                  <a:schemeClr val="bg1"/>
                </a:solidFill>
              </a:rPr>
              <a:t>은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무조건 비교를 행하게 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13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759F0E9-540A-4709-8CB3-A66DB543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128E5-5B84-4519-8868-4FFB7C82EF33}"/>
              </a:ext>
            </a:extLst>
          </p:cNvPr>
          <p:cNvSpPr txBox="1"/>
          <p:nvPr/>
        </p:nvSpPr>
        <p:spPr>
          <a:xfrm>
            <a:off x="7856727" y="3028890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통과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EA66C43-BCBA-4F30-AAB0-287C34E8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62" y="1524000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89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9629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*(&amp;x+9)</a:t>
            </a:r>
            <a:r>
              <a:rPr lang="ko-KR" altLang="en-US" dirty="0">
                <a:solidFill>
                  <a:schemeClr val="bg1"/>
                </a:solidFill>
              </a:rPr>
              <a:t>로 </a:t>
            </a:r>
            <a:r>
              <a:rPr lang="en-US" altLang="ko-KR" dirty="0">
                <a:solidFill>
                  <a:schemeClr val="bg1"/>
                </a:solidFill>
              </a:rPr>
              <a:t>b </a:t>
            </a:r>
            <a:r>
              <a:rPr lang="ko-KR" altLang="en-US" dirty="0">
                <a:solidFill>
                  <a:schemeClr val="bg1"/>
                </a:solidFill>
              </a:rPr>
              <a:t>배열에 접근하면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b</a:t>
            </a:r>
            <a:r>
              <a:rPr lang="ko-KR" altLang="en-US" dirty="0">
                <a:solidFill>
                  <a:schemeClr val="bg1"/>
                </a:solidFill>
              </a:rPr>
              <a:t> 배열의 값을 수정 후 그 값을 리턴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9766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42130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하지만 </a:t>
            </a:r>
            <a:r>
              <a:rPr lang="en-US" altLang="ko-KR" dirty="0">
                <a:solidFill>
                  <a:schemeClr val="bg1"/>
                </a:solidFill>
              </a:rPr>
              <a:t>b[0], b[1], b[2], …</a:t>
            </a:r>
            <a:r>
              <a:rPr lang="ko-KR" altLang="en-US" dirty="0">
                <a:solidFill>
                  <a:schemeClr val="bg1"/>
                </a:solidFill>
              </a:rPr>
              <a:t>와 비교하므로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매번 인덱스를 조정하며 바꿔야 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 err="1">
                <a:solidFill>
                  <a:schemeClr val="bg1"/>
                </a:solidFill>
              </a:rPr>
              <a:t>i</a:t>
            </a:r>
            <a:r>
              <a:rPr lang="ko-KR" altLang="en-US" dirty="0">
                <a:solidFill>
                  <a:schemeClr val="bg1"/>
                </a:solidFill>
              </a:rPr>
              <a:t>에 접근할 수는 있지만 그러면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너무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길어진다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2188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05083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아예 다른 생각을 해보자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함수는 호출될 때 어떤 일이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벌어지는가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53002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43006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먼저 함수의 </a:t>
            </a:r>
            <a:r>
              <a:rPr lang="ko-KR" altLang="en-US" dirty="0" err="1">
                <a:solidFill>
                  <a:schemeClr val="bg1"/>
                </a:solidFill>
              </a:rPr>
              <a:t>아규먼트로</a:t>
            </a:r>
            <a:r>
              <a:rPr lang="ko-KR" altLang="en-US" dirty="0">
                <a:solidFill>
                  <a:schemeClr val="bg1"/>
                </a:solidFill>
              </a:rPr>
              <a:t> 넣을 값을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스택 프레임에 쌓는다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그 후 함수가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종료되고 돌아갈 </a:t>
            </a:r>
            <a:r>
              <a:rPr lang="en-US" altLang="ko-KR" dirty="0">
                <a:solidFill>
                  <a:schemeClr val="bg1"/>
                </a:solidFill>
              </a:rPr>
              <a:t>return address</a:t>
            </a:r>
            <a:r>
              <a:rPr lang="ko-KR" altLang="en-US" dirty="0">
                <a:solidFill>
                  <a:schemeClr val="bg1"/>
                </a:solidFill>
              </a:rPr>
              <a:t>를 쌓고</a:t>
            </a:r>
            <a:r>
              <a:rPr lang="en-US" altLang="ko-KR" dirty="0">
                <a:solidFill>
                  <a:schemeClr val="bg1"/>
                </a:solidFill>
              </a:rPr>
              <a:t>,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스택 프레임 포인터를 쌓는다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0787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684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return address</a:t>
            </a:r>
            <a:r>
              <a:rPr lang="ko-KR" altLang="en-US" dirty="0">
                <a:solidFill>
                  <a:schemeClr val="bg1"/>
                </a:solidFill>
              </a:rPr>
              <a:t>를 건드림으로써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바로 </a:t>
            </a:r>
            <a:r>
              <a:rPr lang="en-US" altLang="ko-KR" dirty="0">
                <a:solidFill>
                  <a:schemeClr val="bg1"/>
                </a:solidFill>
              </a:rPr>
              <a:t>victory() </a:t>
            </a:r>
            <a:r>
              <a:rPr lang="ko-KR" altLang="en-US" dirty="0">
                <a:solidFill>
                  <a:schemeClr val="bg1"/>
                </a:solidFill>
              </a:rPr>
              <a:t>코드로 돌아간다면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4313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684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return address</a:t>
            </a:r>
            <a:r>
              <a:rPr lang="ko-KR" altLang="en-US" dirty="0">
                <a:solidFill>
                  <a:schemeClr val="bg1"/>
                </a:solidFill>
              </a:rPr>
              <a:t>를 건드림으로써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바로 </a:t>
            </a:r>
            <a:r>
              <a:rPr lang="en-US" altLang="ko-KR" dirty="0">
                <a:solidFill>
                  <a:schemeClr val="bg1"/>
                </a:solidFill>
              </a:rPr>
              <a:t>victory() </a:t>
            </a:r>
            <a:r>
              <a:rPr lang="ko-KR" altLang="en-US" dirty="0">
                <a:solidFill>
                  <a:schemeClr val="bg1"/>
                </a:solidFill>
              </a:rPr>
              <a:t>코드로 돌아간다면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E3F29CF-7EAE-4D00-8D6D-7164D2E8D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71" y="643648"/>
            <a:ext cx="10348857" cy="5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29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684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return address</a:t>
            </a:r>
            <a:r>
              <a:rPr lang="ko-KR" altLang="en-US" dirty="0">
                <a:solidFill>
                  <a:schemeClr val="bg1"/>
                </a:solidFill>
              </a:rPr>
              <a:t>를 건드림으로써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바로 </a:t>
            </a:r>
            <a:r>
              <a:rPr lang="en-US" altLang="ko-KR" dirty="0">
                <a:solidFill>
                  <a:schemeClr val="bg1"/>
                </a:solidFill>
              </a:rPr>
              <a:t>victory() </a:t>
            </a:r>
            <a:r>
              <a:rPr lang="ko-KR" altLang="en-US" dirty="0">
                <a:solidFill>
                  <a:schemeClr val="bg1"/>
                </a:solidFill>
              </a:rPr>
              <a:t>코드로 돌아간다면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81C821E-DA66-439A-9A86-CECC7AC49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15" y="0"/>
            <a:ext cx="11644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5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684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return address</a:t>
            </a:r>
            <a:r>
              <a:rPr lang="ko-KR" altLang="en-US" dirty="0">
                <a:solidFill>
                  <a:schemeClr val="bg1"/>
                </a:solidFill>
              </a:rPr>
              <a:t>를 건드림으로써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바로 </a:t>
            </a:r>
            <a:r>
              <a:rPr lang="en-US" altLang="ko-KR" dirty="0">
                <a:solidFill>
                  <a:schemeClr val="bg1"/>
                </a:solidFill>
              </a:rPr>
              <a:t>victory() </a:t>
            </a:r>
            <a:r>
              <a:rPr lang="ko-KR" altLang="en-US" dirty="0">
                <a:solidFill>
                  <a:schemeClr val="bg1"/>
                </a:solidFill>
              </a:rPr>
              <a:t>코드로 돌아간다면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C9D58C7-8FB3-4036-88EE-3759D47D4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820" y="1550507"/>
            <a:ext cx="5296359" cy="37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40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16081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하지만</a:t>
            </a:r>
            <a:r>
              <a:rPr lang="en-US" altLang="ko-KR" dirty="0">
                <a:solidFill>
                  <a:schemeClr val="bg1"/>
                </a:solidFill>
              </a:rPr>
              <a:t>… fail…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26ADBFD-B3D4-4161-92DB-7942FDE6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65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40254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컴파일러가 달라서 동작에 차이 발생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63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9DACE33-85AB-48F5-A445-B162330A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5"/>
            <a:ext cx="6667500" cy="428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C0B09-050E-422B-865D-315E6750B23B}"/>
              </a:ext>
            </a:extLst>
          </p:cNvPr>
          <p:cNvSpPr txBox="1"/>
          <p:nvPr/>
        </p:nvSpPr>
        <p:spPr>
          <a:xfrm>
            <a:off x="8558477" y="3044279"/>
            <a:ext cx="2408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  <a:ea typeface="맑은 고딕" panose="020B0503020000020004" pitchFamily="50" charset="-127"/>
              </a:rPr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4470042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657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IDA </a:t>
            </a:r>
            <a:r>
              <a:rPr lang="ko-KR" altLang="en-US" dirty="0">
                <a:solidFill>
                  <a:schemeClr val="bg1"/>
                </a:solidFill>
              </a:rPr>
              <a:t>등의 툴을 이용하면 수월하게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풀 수 있을 것이라 추정</a:t>
            </a:r>
            <a:r>
              <a:rPr lang="en-US" altLang="ko-K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629286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6205F3A-0A67-4AE2-B4BB-2B77551A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40254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컴파일러가 달라서 동작에 차이 발생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3E128E-3E2F-4BF5-AE7C-DCC8200CC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61" y="0"/>
            <a:ext cx="10041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809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14879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어쨌든 통과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E16B1F-2248-418F-9AE7-181A15556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5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036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E9A4A7-02A9-408F-8DC2-6468C9F0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6806-7A08-4FA3-BA9C-FDB49CEDC4DB}"/>
              </a:ext>
            </a:extLst>
          </p:cNvPr>
          <p:cNvSpPr txBox="1"/>
          <p:nvPr/>
        </p:nvSpPr>
        <p:spPr>
          <a:xfrm>
            <a:off x="7856727" y="3028890"/>
            <a:ext cx="35044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만약 </a:t>
            </a:r>
            <a:r>
              <a:rPr lang="en-US" altLang="ko-KR" dirty="0">
                <a:solidFill>
                  <a:schemeClr val="bg1"/>
                </a:solidFill>
              </a:rPr>
              <a:t>10</a:t>
            </a:r>
            <a:r>
              <a:rPr lang="ko-KR" altLang="en-US" dirty="0">
                <a:solidFill>
                  <a:schemeClr val="bg1"/>
                </a:solidFill>
              </a:rPr>
              <a:t>자 제한이었다면 이렇게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76E27C5-6ABE-462C-953D-CF7DE12CD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571499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402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7C2A91-DC64-4428-9739-84E8C17B53E0}"/>
              </a:ext>
            </a:extLst>
          </p:cNvPr>
          <p:cNvSpPr txBox="1"/>
          <p:nvPr/>
        </p:nvSpPr>
        <p:spPr>
          <a:xfrm>
            <a:off x="7471658" y="3044279"/>
            <a:ext cx="3566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The Sequence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40403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41857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in</a:t>
            </a:r>
            <a:r>
              <a:rPr lang="ko-KR" altLang="en-US" dirty="0">
                <a:solidFill>
                  <a:schemeClr val="bg1"/>
                </a:solidFill>
              </a:rPr>
              <a:t>에는 차례대로 </a:t>
            </a:r>
            <a:r>
              <a:rPr lang="en-US" altLang="ko-KR" dirty="0">
                <a:solidFill>
                  <a:schemeClr val="bg1"/>
                </a:solidFill>
              </a:rPr>
              <a:t>0</a:t>
            </a:r>
            <a:r>
              <a:rPr lang="ko-KR" altLang="en-US" dirty="0">
                <a:solidFill>
                  <a:schemeClr val="bg1"/>
                </a:solidFill>
              </a:rPr>
              <a:t>부터 </a:t>
            </a:r>
            <a:r>
              <a:rPr lang="en-US" altLang="ko-KR" dirty="0">
                <a:solidFill>
                  <a:schemeClr val="bg1"/>
                </a:solidFill>
              </a:rPr>
              <a:t>5</a:t>
            </a:r>
            <a:r>
              <a:rPr lang="ko-KR" altLang="en-US" dirty="0">
                <a:solidFill>
                  <a:schemeClr val="bg1"/>
                </a:solidFill>
              </a:rPr>
              <a:t>까지 들어가며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values[</a:t>
            </a:r>
            <a:r>
              <a:rPr lang="en-US" altLang="ko-KR" dirty="0" err="1">
                <a:solidFill>
                  <a:schemeClr val="bg1"/>
                </a:solidFill>
              </a:rPr>
              <a:t>i</a:t>
            </a:r>
            <a:r>
              <a:rPr lang="en-US" altLang="ko-KR" dirty="0">
                <a:solidFill>
                  <a:schemeClr val="bg1"/>
                </a:solidFill>
              </a:rPr>
              <a:t>]</a:t>
            </a:r>
            <a:r>
              <a:rPr lang="ko-KR" altLang="en-US" dirty="0">
                <a:solidFill>
                  <a:schemeClr val="bg1"/>
                </a:solidFill>
              </a:rPr>
              <a:t>에는 </a:t>
            </a:r>
            <a:r>
              <a:rPr lang="en-US" altLang="ko-KR" dirty="0">
                <a:solidFill>
                  <a:schemeClr val="bg1"/>
                </a:solidFill>
              </a:rPr>
              <a:t>1100+i*</a:t>
            </a:r>
            <a:r>
              <a:rPr lang="en-US" altLang="ko-KR" dirty="0" err="1">
                <a:solidFill>
                  <a:schemeClr val="bg1"/>
                </a:solidFill>
              </a:rPr>
              <a:t>i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값이 들어간다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654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32624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out=1100+in*in; </a:t>
            </a:r>
            <a:r>
              <a:rPr lang="ko-KR" altLang="en-US" dirty="0">
                <a:solidFill>
                  <a:schemeClr val="bg1"/>
                </a:solidFill>
              </a:rPr>
              <a:t>이면 풀린다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5799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39148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 err="1">
                <a:solidFill>
                  <a:schemeClr val="bg1"/>
                </a:solidFill>
              </a:rPr>
              <a:t>엌ㅋㅋㅋㅋ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15</a:t>
            </a:r>
            <a:r>
              <a:rPr lang="ko-KR" altLang="en-US" dirty="0">
                <a:solidFill>
                  <a:schemeClr val="bg1"/>
                </a:solidFill>
              </a:rPr>
              <a:t>자라서 세미콜론 </a:t>
            </a:r>
            <a:r>
              <a:rPr lang="ko-KR" altLang="en-US" dirty="0" err="1">
                <a:solidFill>
                  <a:schemeClr val="bg1"/>
                </a:solidFill>
              </a:rPr>
              <a:t>짤림</a:t>
            </a:r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F485BCE-17A3-4679-B8DB-5EC17506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631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3876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그럼 다시 돌아와서</a:t>
            </a:r>
            <a:r>
              <a:rPr lang="en-US" altLang="ko-KR" dirty="0">
                <a:solidFill>
                  <a:schemeClr val="bg1"/>
                </a:solidFill>
              </a:rPr>
              <a:t>… f </a:t>
            </a:r>
            <a:r>
              <a:rPr lang="ko-KR" altLang="en-US" dirty="0">
                <a:solidFill>
                  <a:schemeClr val="bg1"/>
                </a:solidFill>
              </a:rPr>
              <a:t>함수에서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할 수 있는 일에 대해서 생각해보자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33294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29931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out</a:t>
            </a:r>
            <a:r>
              <a:rPr lang="ko-KR" altLang="en-US" dirty="0">
                <a:solidFill>
                  <a:schemeClr val="bg1"/>
                </a:solidFill>
              </a:rPr>
              <a:t>을 </a:t>
            </a:r>
            <a:r>
              <a:rPr lang="en-US" altLang="ko-KR" dirty="0">
                <a:solidFill>
                  <a:schemeClr val="bg1"/>
                </a:solidFill>
              </a:rPr>
              <a:t>values[</a:t>
            </a:r>
            <a:r>
              <a:rPr lang="en-US" altLang="ko-KR" dirty="0" err="1">
                <a:solidFill>
                  <a:schemeClr val="bg1"/>
                </a:solidFill>
              </a:rPr>
              <a:t>i</a:t>
            </a:r>
            <a:r>
              <a:rPr lang="en-US" altLang="ko-KR" dirty="0">
                <a:solidFill>
                  <a:schemeClr val="bg1"/>
                </a:solidFill>
              </a:rPr>
              <a:t>]</a:t>
            </a:r>
            <a:r>
              <a:rPr lang="ko-KR" altLang="en-US" dirty="0">
                <a:solidFill>
                  <a:schemeClr val="bg1"/>
                </a:solidFill>
              </a:rPr>
              <a:t>에 맞춰준다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접근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에서 이미 망했다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8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9DACE33-85AB-48F5-A445-B162330A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5"/>
            <a:ext cx="6667500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64A00-02F7-4B93-BB16-AB8BA5541A51}"/>
              </a:ext>
            </a:extLst>
          </p:cNvPr>
          <p:cNvSpPr txBox="1"/>
          <p:nvPr/>
        </p:nvSpPr>
        <p:spPr>
          <a:xfrm>
            <a:off x="7856727" y="3028890"/>
            <a:ext cx="35541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if</a:t>
            </a:r>
            <a:r>
              <a:rPr lang="ko-KR" altLang="en-US" dirty="0">
                <a:solidFill>
                  <a:schemeClr val="bg1"/>
                </a:solidFill>
              </a:rPr>
              <a:t> 조건식을 참으로 만들면 성공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417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2972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values[</a:t>
            </a:r>
            <a:r>
              <a:rPr lang="en-US" altLang="ko-KR" dirty="0" err="1">
                <a:solidFill>
                  <a:schemeClr val="bg1"/>
                </a:solidFill>
              </a:rPr>
              <a:t>i</a:t>
            </a:r>
            <a:r>
              <a:rPr lang="en-US" altLang="ko-KR" dirty="0">
                <a:solidFill>
                  <a:schemeClr val="bg1"/>
                </a:solidFill>
              </a:rPr>
              <a:t>]</a:t>
            </a:r>
            <a:r>
              <a:rPr lang="ko-KR" altLang="en-US" dirty="0">
                <a:solidFill>
                  <a:schemeClr val="bg1"/>
                </a:solidFill>
              </a:rPr>
              <a:t>를 </a:t>
            </a:r>
            <a:r>
              <a:rPr lang="en-US" altLang="ko-KR" dirty="0">
                <a:solidFill>
                  <a:schemeClr val="bg1"/>
                </a:solidFill>
              </a:rPr>
              <a:t>out</a:t>
            </a:r>
            <a:r>
              <a:rPr lang="ko-KR" altLang="en-US" dirty="0">
                <a:solidFill>
                  <a:schemeClr val="bg1"/>
                </a:solidFill>
              </a:rPr>
              <a:t>에 맞춰준다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너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이새끼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신박하구나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1687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2972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values[</a:t>
            </a:r>
            <a:r>
              <a:rPr lang="en-US" altLang="ko-KR" dirty="0" err="1">
                <a:solidFill>
                  <a:schemeClr val="bg1"/>
                </a:solidFill>
              </a:rPr>
              <a:t>i</a:t>
            </a:r>
            <a:r>
              <a:rPr lang="en-US" altLang="ko-KR" dirty="0">
                <a:solidFill>
                  <a:schemeClr val="bg1"/>
                </a:solidFill>
              </a:rPr>
              <a:t>]</a:t>
            </a:r>
            <a:r>
              <a:rPr lang="ko-KR" altLang="en-US" dirty="0">
                <a:solidFill>
                  <a:schemeClr val="bg1"/>
                </a:solidFill>
              </a:rPr>
              <a:t>를 </a:t>
            </a:r>
            <a:r>
              <a:rPr lang="en-US" altLang="ko-KR" dirty="0">
                <a:solidFill>
                  <a:schemeClr val="bg1"/>
                </a:solidFill>
              </a:rPr>
              <a:t>out</a:t>
            </a:r>
            <a:r>
              <a:rPr lang="ko-KR" altLang="en-US" dirty="0">
                <a:solidFill>
                  <a:schemeClr val="bg1"/>
                </a:solidFill>
              </a:rPr>
              <a:t>에 맞춰준다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너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이새끼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신박하구나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00AD236-4F53-4055-BB12-B6A399726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856" y="4233134"/>
            <a:ext cx="1404770" cy="14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19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40706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결국 스택 메모리에서 오프셋을 통해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values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에 접근해야 하므로 지역변수를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int x;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등으로 선언해줘야 한다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0880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3835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그 후엔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… *(&amp;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x+in+offset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)=0;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으로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모조리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values[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]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를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0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으로 만드는 것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7388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344203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2.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int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x;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만 해도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6 chars.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*(&amp;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x+in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+)=0;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만 해도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12 chars.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이미 훌쩍 넘는다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72713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36744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그렇다면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에 접근하는 건 어떨까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25586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42386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의 값을 적당히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9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정도로 만들어버리면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values[9]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를 참조할 것이고 여기에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운이 좋게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0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이 들어 있다면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out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과 동일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또한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비교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번 후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for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문을 탈출한다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87957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4001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주소는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32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차이 나므로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8[&amp;x]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로 접근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3725AD4-84BA-46FB-9FAE-4E05D689E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06" y="586493"/>
            <a:ext cx="5730737" cy="56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032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15023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개 잘됨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ㅋㅋ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3725AD4-84BA-46FB-9FAE-4E05D689E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06" y="586493"/>
            <a:ext cx="5730737" cy="568501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0FF2A4B-6124-44A0-ADCE-298B77F4F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06" y="590303"/>
            <a:ext cx="5624047" cy="56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3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3661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근데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킹받게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printf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지우니까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오프셋 또 달라짐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엌ㅋㅋㅋㅋㅋㅋ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7EA257E-9A45-4B94-9C61-018ABCA8A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06" y="589054"/>
            <a:ext cx="5456393" cy="55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0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72B260-F6E5-49A5-ABB8-239B58D3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9DACE33-85AB-48F5-A445-B162330A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1285875"/>
            <a:ext cx="6667500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64A00-02F7-4B93-BB16-AB8BA5541A51}"/>
              </a:ext>
            </a:extLst>
          </p:cNvPr>
          <p:cNvSpPr txBox="1"/>
          <p:nvPr/>
        </p:nvSpPr>
        <p:spPr>
          <a:xfrm>
            <a:off x="7856727" y="3028890"/>
            <a:ext cx="3706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1337!=1337 </a:t>
            </a:r>
            <a:r>
              <a:rPr lang="ko-KR" altLang="en-US" dirty="0">
                <a:solidFill>
                  <a:schemeClr val="bg1"/>
                </a:solidFill>
              </a:rPr>
              <a:t>식을 바꿀 수 있는가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  <a:p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없다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en-US" altLang="ko-K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653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73E07F-52DF-455D-A628-BEC957F5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27382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뭐 어차피 근처일 테니까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적당히 때려 맞히자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4153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E22977-677F-458E-A8CE-07F17999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B6F3B-A9A6-4E01-8936-11E4970A5241}"/>
              </a:ext>
            </a:extLst>
          </p:cNvPr>
          <p:cNvSpPr txBox="1"/>
          <p:nvPr/>
        </p:nvSpPr>
        <p:spPr>
          <a:xfrm>
            <a:off x="7447937" y="3028890"/>
            <a:ext cx="1332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3.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통과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E5DDC7F-FB36-4B69-B42C-00CD35CFD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" y="0"/>
            <a:ext cx="600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858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23A90-6045-459F-A1AF-CB43A739CF4F}"/>
              </a:ext>
            </a:extLst>
          </p:cNvPr>
          <p:cNvSpPr txBox="1"/>
          <p:nvPr/>
        </p:nvSpPr>
        <p:spPr>
          <a:xfrm>
            <a:off x="4437532" y="5583305"/>
            <a:ext cx="3316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7F60"/>
                </a:solidFill>
                <a:latin typeface="Constantia" panose="02030602050306030303" pitchFamily="18" charset="0"/>
              </a:rPr>
              <a:t>Hello World!</a:t>
            </a:r>
            <a:endParaRPr lang="en-US" altLang="ko-KR" sz="4400" dirty="0">
              <a:solidFill>
                <a:srgbClr val="007F60"/>
              </a:solidFill>
              <a:latin typeface="Constantia" panose="0203060205030603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02763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32143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아 이건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뭔데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가로로 긴 거야</a:t>
            </a:r>
            <a:endParaRPr lang="en-US" altLang="ko-KR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55862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28712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일단 세미콜론을 못 쓴다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1762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51331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일단 세미콜론을 못 쓴다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이 부분은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if(expr){}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로 간단하게 우회할 수 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7362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81018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우리는 표현식만으로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stdout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에 문자를 출력할 수 있는 비범한 사람이 아니다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따라서 함수를 호출해야 한다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1778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94660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못 쓰는 문자열 중에 콤마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(,)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도 있으므로 인자를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개 이상 요구하는 함수는 사용할 수 없다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따라서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printf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, write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은 제외된다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2253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108349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putc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로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한땀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한땀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출력하자니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50 chars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제한에 막힌다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한 글자당 </a:t>
            </a:r>
            <a:r>
              <a:rPr lang="en-US" altLang="ko-KR" dirty="0" err="1">
                <a:solidFill>
                  <a:schemeClr val="bg1"/>
                </a:solidFill>
                <a:sym typeface="Wingdings" panose="05000000000000000000" pitchFamily="2" charset="2"/>
              </a:rPr>
              <a:t>putc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()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만 쓴다고 해도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6 * 12 = 72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자다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0997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E5215D-6D9F-4341-A115-556C8FAB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"/>
            <a:ext cx="12192000" cy="68555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DD9AFA-4234-4A41-B358-0C0533B0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6800"/>
            <a:ext cx="114300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B43DC-319E-4A58-80DA-BDAE0C1D4377}"/>
              </a:ext>
            </a:extLst>
          </p:cNvPr>
          <p:cNvSpPr txBox="1"/>
          <p:nvPr/>
        </p:nvSpPr>
        <p:spPr>
          <a:xfrm>
            <a:off x="381000" y="5394851"/>
            <a:ext cx="74943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7F60"/>
                </a:solidFill>
              </a:rPr>
              <a:t>접근</a:t>
            </a:r>
            <a:r>
              <a:rPr lang="en-US" altLang="ko-KR" sz="2800" b="1" dirty="0">
                <a:solidFill>
                  <a:srgbClr val="007F60"/>
                </a:solidFill>
              </a:rPr>
              <a:t> 1.</a:t>
            </a:r>
          </a:p>
          <a:p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따라서 기대볼 만한 함수는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puts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밖에 없다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하지만 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puts</a:t>
            </a:r>
            <a:r>
              <a:rPr lang="ko-KR" altLang="en-US" dirty="0">
                <a:solidFill>
                  <a:schemeClr val="bg1"/>
                </a:solidFill>
                <a:sym typeface="Wingdings" panose="05000000000000000000" pitchFamily="2" charset="2"/>
              </a:rPr>
              <a:t>는 쓰지 못한다</a:t>
            </a:r>
            <a:r>
              <a:rPr lang="en-US" altLang="ko-KR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893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3215</Words>
  <Application>Microsoft Office PowerPoint</Application>
  <PresentationFormat>와이드스크린</PresentationFormat>
  <Paragraphs>499</Paragraphs>
  <Slides>174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174</vt:i4>
      </vt:variant>
    </vt:vector>
  </HeadingPairs>
  <TitlesOfParts>
    <vt:vector size="180" baseType="lpstr">
      <vt:lpstr>맑은 고딕</vt:lpstr>
      <vt:lpstr>Arial</vt:lpstr>
      <vt:lpstr>Consolas</vt:lpstr>
      <vt:lpstr>Constantia</vt:lpstr>
      <vt:lpstr>Lucida Console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 Goon</dc:creator>
  <cp:lastModifiedBy>Yun Goon</cp:lastModifiedBy>
  <cp:revision>68</cp:revision>
  <dcterms:created xsi:type="dcterms:W3CDTF">2019-12-25T06:47:10Z</dcterms:created>
  <dcterms:modified xsi:type="dcterms:W3CDTF">2019-12-27T14:51:26Z</dcterms:modified>
</cp:coreProperties>
</file>