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저자 및 날짜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29" sz="294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저자 및 날짜</a:t>
            </a:r>
          </a:p>
        </p:txBody>
      </p:sp>
      <p:sp>
        <p:nvSpPr>
          <p:cNvPr id="12" name="프레젠테이션 제목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프레젠테이션 제목</a:t>
            </a:r>
          </a:p>
        </p:txBody>
      </p:sp>
      <p:sp>
        <p:nvSpPr>
          <p:cNvPr id="13" name="본문 첫 번째 줄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5pPr>
          </a:lstStyle>
          <a:p>
            <a:pPr/>
            <a:r>
              <a:t>프레젠테이션 부제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내역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본문 첫 번째 줄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내역서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중요한 사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사실 정보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사실 정보</a:t>
            </a:r>
          </a:p>
        </p:txBody>
      </p:sp>
      <p:sp>
        <p:nvSpPr>
          <p:cNvPr id="107" name="본문 첫 번째 줄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인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속성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속성</a:t>
            </a:r>
          </a:p>
        </p:txBody>
      </p:sp>
      <p:sp>
        <p:nvSpPr>
          <p:cNvPr id="116" name="본문 첫 번째 줄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“멋진 인용구”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사진 - 3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빈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및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프레젠테이션 제목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프레젠테이션 제목</a:t>
            </a:r>
          </a:p>
        </p:txBody>
      </p:sp>
      <p:sp>
        <p:nvSpPr>
          <p:cNvPr id="23" name="본문 첫 번째 줄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5pPr>
          </a:lstStyle>
          <a:p>
            <a:pPr/>
            <a:r>
              <a:t>프레젠테이션 부제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저자 및 날짜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29" sz="294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저자 및 날짜</a:t>
            </a:r>
          </a:p>
        </p:txBody>
      </p:sp>
      <p:sp>
        <p:nvSpPr>
          <p:cNvPr id="25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및 사진 대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슬라이드 제목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슬라이드 제목</a:t>
            </a:r>
          </a:p>
        </p:txBody>
      </p:sp>
      <p:sp>
        <p:nvSpPr>
          <p:cNvPr id="33" name="이미지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본문 첫 번째 줄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5pPr>
          </a:lstStyle>
          <a:p>
            <a:pPr/>
            <a:r>
              <a:t>슬라이드 부제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제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슬라이드 제목</a:t>
            </a:r>
          </a:p>
        </p:txBody>
      </p:sp>
      <p:sp>
        <p:nvSpPr>
          <p:cNvPr id="43" name="본문 첫 번째 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슬라이드 구분점 텍스트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슬라이드 부제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슬라이드 부제</a:t>
            </a:r>
          </a:p>
        </p:txBody>
      </p:sp>
      <p:sp>
        <p:nvSpPr>
          <p:cNvPr id="45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본문 첫 번째 줄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슬라이드 구분점 텍스트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, 구분점 및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슬라이드 제목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슬라이드 제목</a:t>
            </a:r>
          </a:p>
        </p:txBody>
      </p:sp>
      <p:sp>
        <p:nvSpPr>
          <p:cNvPr id="61" name="이미지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슬라이드 부제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슬라이드 부제</a:t>
            </a:r>
          </a:p>
        </p:txBody>
      </p:sp>
      <p:sp>
        <p:nvSpPr>
          <p:cNvPr id="63" name="본문 첫 번째 줄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슬라이드 구분점 텍스트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슬라이드 번호"/>
          <p:cNvSpPr txBox="1"/>
          <p:nvPr>
            <p:ph type="sldNum" sz="quarter" idx="2"/>
          </p:nvPr>
        </p:nvSpPr>
        <p:spPr>
          <a:xfrm>
            <a:off x="11993880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섹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섹션 제목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섹션 제목</a:t>
            </a:r>
          </a:p>
        </p:txBody>
      </p:sp>
      <p:sp>
        <p:nvSpPr>
          <p:cNvPr id="72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전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슬라이드 제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슬라이드 제목</a:t>
            </a:r>
          </a:p>
        </p:txBody>
      </p:sp>
      <p:sp>
        <p:nvSpPr>
          <p:cNvPr id="80" name="슬라이드 부제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슬라이드 부제</a:t>
            </a:r>
          </a:p>
        </p:txBody>
      </p:sp>
      <p:sp>
        <p:nvSpPr>
          <p:cNvPr id="81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의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의제 제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의제 제목</a:t>
            </a:r>
          </a:p>
        </p:txBody>
      </p:sp>
      <p:sp>
        <p:nvSpPr>
          <p:cNvPr id="89" name="본문 첫 번째 줄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의제 주제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의제 부제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의제 부제</a:t>
            </a:r>
          </a:p>
        </p:txBody>
      </p:sp>
      <p:sp>
        <p:nvSpPr>
          <p:cNvPr id="91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제목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슬라이드 제목</a:t>
            </a:r>
          </a:p>
        </p:txBody>
      </p:sp>
      <p:sp>
        <p:nvSpPr>
          <p:cNvPr id="3" name="본문 첫 번째 줄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슬라이드 구분점 텍스트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슬라이드 번호"/>
          <p:cNvSpPr txBox="1"/>
          <p:nvPr>
            <p:ph type="sldNum" sz="quarter" idx="2"/>
          </p:nvPr>
        </p:nvSpPr>
        <p:spPr>
          <a:xfrm>
            <a:off x="11987530" y="12684760"/>
            <a:ext cx="408941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://github.com/CreeJee" TargetMode="Externa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reeJee@(암튼 회사임 안적음)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CreeJee@(암튼 회사임 안적음) </a:t>
            </a:r>
          </a:p>
        </p:txBody>
      </p:sp>
      <p:sp>
        <p:nvSpPr>
          <p:cNvPr id="152" name="대충 PHP서비스를  사람같이 만드는법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t>대충 PHP서비스를 </a:t>
            </a:r>
            <a:br/>
            <a:r>
              <a:t>사람같이 만드는법</a:t>
            </a:r>
          </a:p>
        </p:txBody>
      </p:sp>
      <p:sp>
        <p:nvSpPr>
          <p:cNvPr id="153" name="Feat 회고"/>
          <p:cNvSpPr txBox="1"/>
          <p:nvPr>
            <p:ph type="subTitle" sz="quarter" idx="1"/>
          </p:nvPr>
        </p:nvSpPr>
        <p:spPr>
          <a:xfrm>
            <a:off x="1219200" y="7934913"/>
            <a:ext cx="21945600" cy="2250593"/>
          </a:xfrm>
          <a:prstGeom prst="rect">
            <a:avLst/>
          </a:prstGeom>
        </p:spPr>
        <p:txBody>
          <a:bodyPr/>
          <a:lstStyle/>
          <a:p>
            <a:pPr/>
            <a:r>
              <a:t>Feat 회고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Zi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GZip</a:t>
            </a:r>
          </a:p>
        </p:txBody>
      </p:sp>
      <p:sp>
        <p:nvSpPr>
          <p:cNvPr id="181" name="압축 알고리즘…"/>
          <p:cNvSpPr txBox="1"/>
          <p:nvPr>
            <p:ph type="body" idx="1"/>
          </p:nvPr>
        </p:nvSpPr>
        <p:spPr>
          <a:xfrm>
            <a:off x="1219200" y="4006669"/>
            <a:ext cx="21945600" cy="8385548"/>
          </a:xfrm>
          <a:prstGeom prst="rect">
            <a:avLst/>
          </a:prstGeom>
        </p:spPr>
        <p:txBody>
          <a:bodyPr/>
          <a:lstStyle/>
          <a:p>
            <a:pPr/>
            <a:r>
              <a:t>압축 알고리즘</a:t>
            </a:r>
          </a:p>
          <a:p>
            <a:pPr/>
            <a:r>
              <a:t>파일을 압축해서 보내면 용량을 줄듯 보편적으로 사용가능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HTT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HTTP</a:t>
            </a:r>
          </a:p>
        </p:txBody>
      </p:sp>
      <p:sp>
        <p:nvSpPr>
          <p:cNvPr id="184" name="HTTP/1.0 :  아무런 압축도 없으며 기능도적음"/>
          <p:cNvSpPr txBox="1"/>
          <p:nvPr>
            <p:ph type="body" idx="1"/>
          </p:nvPr>
        </p:nvSpPr>
        <p:spPr>
          <a:xfrm>
            <a:off x="1219200" y="4006669"/>
            <a:ext cx="21945600" cy="8385548"/>
          </a:xfrm>
          <a:prstGeom prst="rect">
            <a:avLst/>
          </a:prstGeom>
        </p:spPr>
        <p:txBody>
          <a:bodyPr/>
          <a:lstStyle/>
          <a:p>
            <a:pPr/>
            <a:r>
              <a:t>HTTP/1.0 :  아무런 압축도 없으며 기능도적음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HTT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HTTP</a:t>
            </a:r>
          </a:p>
        </p:txBody>
      </p:sp>
      <p:sp>
        <p:nvSpPr>
          <p:cNvPr id="187" name="HTTP/1.0 :  아무런 압축도 없으며 기능도적음…"/>
          <p:cNvSpPr txBox="1"/>
          <p:nvPr>
            <p:ph type="body" idx="1"/>
          </p:nvPr>
        </p:nvSpPr>
        <p:spPr>
          <a:xfrm>
            <a:off x="1219200" y="4006669"/>
            <a:ext cx="21945600" cy="8385548"/>
          </a:xfrm>
          <a:prstGeom prst="rect">
            <a:avLst/>
          </a:prstGeom>
        </p:spPr>
        <p:txBody>
          <a:bodyPr/>
          <a:lstStyle/>
          <a:p>
            <a:pPr/>
            <a:r>
              <a:t>HTTP/1.0 :  아무런 압축도 없으며 기능도적음</a:t>
            </a:r>
          </a:p>
          <a:p>
            <a:pPr/>
            <a:r>
              <a:t>HTTP/1.1 : 이제서야 캐싱 및 OPTIONS 메소드를 지원함</a:t>
            </a:r>
          </a:p>
          <a:p>
            <a:pPr/>
            <a:r>
              <a:t>HTTP/2.0: 그리고 동시에 파일을 동시에 받기 시작함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AW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AWS</a:t>
            </a:r>
          </a:p>
        </p:txBody>
      </p:sp>
      <p:sp>
        <p:nvSpPr>
          <p:cNvPr id="190" name="- 로드벨런싱…"/>
          <p:cNvSpPr txBox="1"/>
          <p:nvPr>
            <p:ph type="body" idx="1"/>
          </p:nvPr>
        </p:nvSpPr>
        <p:spPr>
          <a:xfrm>
            <a:off x="1219200" y="4006669"/>
            <a:ext cx="21945600" cy="8385548"/>
          </a:xfrm>
          <a:prstGeom prst="rect">
            <a:avLst/>
          </a:prstGeom>
        </p:spPr>
        <p:txBody>
          <a:bodyPr/>
          <a:lstStyle/>
          <a:p>
            <a:pPr/>
            <a:r>
              <a:t>- 로드벨런싱</a:t>
            </a:r>
          </a:p>
          <a:p>
            <a:pPr/>
            <a:r>
              <a:t>- High availability (고가용성)</a:t>
            </a:r>
          </a:p>
          <a:p>
            <a:pPr/>
            <a:r>
              <a:t>- RDS </a:t>
            </a:r>
          </a:p>
          <a:p>
            <a:pPr/>
            <a:r>
              <a:t>- 서비스가 없어질 경우 자동 복구되게 (failover처리)</a:t>
            </a:r>
          </a:p>
          <a:p>
            <a:pPr/>
            <a:r>
              <a:t>- 모니터링 진단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AW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AWS</a:t>
            </a:r>
          </a:p>
        </p:txBody>
      </p:sp>
      <p:sp>
        <p:nvSpPr>
          <p:cNvPr id="193" name="- “Docker” &amp; “docker-compose”…"/>
          <p:cNvSpPr txBox="1"/>
          <p:nvPr>
            <p:ph type="body" idx="1"/>
          </p:nvPr>
        </p:nvSpPr>
        <p:spPr>
          <a:xfrm>
            <a:off x="1219200" y="4006669"/>
            <a:ext cx="21945600" cy="8385548"/>
          </a:xfrm>
          <a:prstGeom prst="rect">
            <a:avLst/>
          </a:prstGeom>
        </p:spPr>
        <p:txBody>
          <a:bodyPr/>
          <a:lstStyle/>
          <a:p>
            <a:pPr/>
            <a:r>
              <a:t>- “Docker” &amp; “docker-compose”</a:t>
            </a:r>
          </a:p>
          <a:p>
            <a:pPr/>
            <a:r>
              <a:t>- 모니터링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변외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변외</a:t>
            </a:r>
          </a:p>
        </p:txBody>
      </p:sp>
      <p:sp>
        <p:nvSpPr>
          <p:cNvPr id="196" name="- PHP 하지마세요 구려요…"/>
          <p:cNvSpPr txBox="1"/>
          <p:nvPr>
            <p:ph type="body" idx="1"/>
          </p:nvPr>
        </p:nvSpPr>
        <p:spPr>
          <a:xfrm>
            <a:off x="1219200" y="4006669"/>
            <a:ext cx="21945600" cy="8385548"/>
          </a:xfrm>
          <a:prstGeom prst="rect">
            <a:avLst/>
          </a:prstGeom>
        </p:spPr>
        <p:txBody>
          <a:bodyPr/>
          <a:lstStyle/>
          <a:p>
            <a:pPr/>
            <a:r>
              <a:t>- PHP 하지마세요 구려요</a:t>
            </a:r>
          </a:p>
          <a:p>
            <a:pPr/>
            <a:r>
              <a:t>- PG API는 가끔 개뜬금없는 이유로 안되기도합니다</a:t>
            </a:r>
          </a:p>
          <a:p>
            <a:pPr lvl="1"/>
            <a:r>
              <a:t>- paypal</a:t>
            </a:r>
          </a:p>
          <a:p>
            <a:pPr lvl="1"/>
            <a:r>
              <a:t>- 2checkout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EXTRA-HISTORY"/>
          <p:cNvSpPr txBox="1"/>
          <p:nvPr>
            <p:ph type="body" sz="quarter" idx="1"/>
          </p:nvPr>
        </p:nvSpPr>
        <p:spPr>
          <a:xfrm>
            <a:off x="1219200" y="467529"/>
            <a:ext cx="21945600" cy="1246237"/>
          </a:xfrm>
          <a:prstGeom prst="rect">
            <a:avLst/>
          </a:prstGeom>
        </p:spPr>
        <p:txBody>
          <a:bodyPr/>
          <a:lstStyle>
            <a:lvl1pPr defTabSz="975360">
              <a:defRPr sz="8960">
                <a:latin typeface="Heiti SC Medium"/>
                <a:ea typeface="Heiti SC Medium"/>
                <a:cs typeface="Heiti SC Medium"/>
                <a:sym typeface="Heiti SC Medium"/>
              </a:defRPr>
            </a:lvl1pPr>
          </a:lstStyle>
          <a:p>
            <a:pPr/>
            <a:r>
              <a:t>EXTRA-HISTORY</a:t>
            </a:r>
          </a:p>
        </p:txBody>
      </p:sp>
      <p:sp>
        <p:nvSpPr>
          <p:cNvPr id="199" name="DB"/>
          <p:cNvSpPr/>
          <p:nvPr/>
        </p:nvSpPr>
        <p:spPr>
          <a:xfrm>
            <a:off x="1691450" y="2163737"/>
            <a:ext cx="1270001" cy="127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DB</a:t>
            </a:r>
          </a:p>
        </p:txBody>
      </p:sp>
      <p:sp>
        <p:nvSpPr>
          <p:cNvPr id="200" name="온디멘드 웹서버"/>
          <p:cNvSpPr/>
          <p:nvPr/>
        </p:nvSpPr>
        <p:spPr>
          <a:xfrm>
            <a:off x="3427724" y="2163737"/>
            <a:ext cx="3089385" cy="127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온디멘드 웹서버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EXTRA-HISTORY"/>
          <p:cNvSpPr txBox="1"/>
          <p:nvPr>
            <p:ph type="body" sz="quarter" idx="1"/>
          </p:nvPr>
        </p:nvSpPr>
        <p:spPr>
          <a:xfrm>
            <a:off x="1219200" y="467529"/>
            <a:ext cx="21945600" cy="1246237"/>
          </a:xfrm>
          <a:prstGeom prst="rect">
            <a:avLst/>
          </a:prstGeom>
        </p:spPr>
        <p:txBody>
          <a:bodyPr/>
          <a:lstStyle>
            <a:lvl1pPr defTabSz="975360">
              <a:defRPr sz="8960">
                <a:latin typeface="Heiti SC Medium"/>
                <a:ea typeface="Heiti SC Medium"/>
                <a:cs typeface="Heiti SC Medium"/>
                <a:sym typeface="Heiti SC Medium"/>
              </a:defRPr>
            </a:lvl1pPr>
          </a:lstStyle>
          <a:p>
            <a:pPr/>
            <a:r>
              <a:t>EXTRA-HISTORY</a:t>
            </a:r>
          </a:p>
        </p:txBody>
      </p:sp>
      <p:sp>
        <p:nvSpPr>
          <p:cNvPr id="203" name="DB"/>
          <p:cNvSpPr/>
          <p:nvPr/>
        </p:nvSpPr>
        <p:spPr>
          <a:xfrm>
            <a:off x="6151938" y="2496087"/>
            <a:ext cx="1270001" cy="127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DB</a:t>
            </a:r>
          </a:p>
        </p:txBody>
      </p:sp>
      <p:sp>
        <p:nvSpPr>
          <p:cNvPr id="204" name="Elastic Beanstalk"/>
          <p:cNvSpPr/>
          <p:nvPr/>
        </p:nvSpPr>
        <p:spPr>
          <a:xfrm>
            <a:off x="8353119" y="3032808"/>
            <a:ext cx="4355992" cy="446934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br/>
            <a:br/>
            <a:br/>
            <a:r>
              <a:t>Elastic Beanstalk</a:t>
            </a:r>
          </a:p>
        </p:txBody>
      </p:sp>
      <p:cxnSp>
        <p:nvCxnSpPr>
          <p:cNvPr id="205" name="연결선"/>
          <p:cNvCxnSpPr>
            <a:stCxn id="206" idx="0"/>
            <a:endCxn id="204" idx="0"/>
          </p:cNvCxnSpPr>
          <p:nvPr/>
        </p:nvCxnSpPr>
        <p:spPr>
          <a:xfrm flipH="1">
            <a:off x="10531114" y="5217203"/>
            <a:ext cx="6659734" cy="50279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206" name="Cloud-front"/>
          <p:cNvSpPr/>
          <p:nvPr/>
        </p:nvSpPr>
        <p:spPr>
          <a:xfrm>
            <a:off x="15160373" y="3868785"/>
            <a:ext cx="4060949" cy="2696837"/>
          </a:xfrm>
          <a:prstGeom prst="rect">
            <a:avLst/>
          </a:prstGeom>
          <a:solidFill>
            <a:schemeClr val="accent2">
              <a:hueOff val="240640"/>
              <a:satOff val="2542"/>
              <a:lumOff val="-1319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Cloud-front</a:t>
            </a:r>
          </a:p>
        </p:txBody>
      </p:sp>
      <p:sp>
        <p:nvSpPr>
          <p:cNvPr id="207" name="Docker"/>
          <p:cNvSpPr/>
          <p:nvPr/>
        </p:nvSpPr>
        <p:spPr>
          <a:xfrm>
            <a:off x="8500640" y="3208640"/>
            <a:ext cx="4060949" cy="3159490"/>
          </a:xfrm>
          <a:prstGeom prst="rect">
            <a:avLst/>
          </a:prstGeom>
          <a:solidFill>
            <a:schemeClr val="accent2">
              <a:hueOff val="240640"/>
              <a:satOff val="2542"/>
              <a:lumOff val="-1319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r>
              <a:t>Docker</a:t>
            </a:r>
          </a:p>
        </p:txBody>
      </p:sp>
      <p:sp>
        <p:nvSpPr>
          <p:cNvPr id="208" name="Container"/>
          <p:cNvSpPr/>
          <p:nvPr/>
        </p:nvSpPr>
        <p:spPr>
          <a:xfrm>
            <a:off x="8640372" y="3439966"/>
            <a:ext cx="2153762" cy="1068295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Container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EXTRA-HISTORY"/>
          <p:cNvSpPr txBox="1"/>
          <p:nvPr>
            <p:ph type="body" sz="quarter" idx="1"/>
          </p:nvPr>
        </p:nvSpPr>
        <p:spPr>
          <a:xfrm>
            <a:off x="1219200" y="467529"/>
            <a:ext cx="21945600" cy="1246237"/>
          </a:xfrm>
          <a:prstGeom prst="rect">
            <a:avLst/>
          </a:prstGeom>
        </p:spPr>
        <p:txBody>
          <a:bodyPr/>
          <a:lstStyle>
            <a:lvl1pPr defTabSz="975360">
              <a:defRPr sz="8960">
                <a:latin typeface="Heiti SC Medium"/>
                <a:ea typeface="Heiti SC Medium"/>
                <a:cs typeface="Heiti SC Medium"/>
                <a:sym typeface="Heiti SC Medium"/>
              </a:defRPr>
            </a:lvl1pPr>
          </a:lstStyle>
          <a:p>
            <a:pPr/>
            <a:r>
              <a:t>EXTRA-HISTORY</a:t>
            </a:r>
          </a:p>
        </p:txBody>
      </p:sp>
      <p:sp>
        <p:nvSpPr>
          <p:cNvPr id="211" name="DB"/>
          <p:cNvSpPr/>
          <p:nvPr/>
        </p:nvSpPr>
        <p:spPr>
          <a:xfrm>
            <a:off x="6151938" y="3090819"/>
            <a:ext cx="1270001" cy="127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DB</a:t>
            </a:r>
          </a:p>
        </p:txBody>
      </p:sp>
      <p:sp>
        <p:nvSpPr>
          <p:cNvPr id="212" name="Cloud-front"/>
          <p:cNvSpPr/>
          <p:nvPr/>
        </p:nvSpPr>
        <p:spPr>
          <a:xfrm>
            <a:off x="14705578" y="3919063"/>
            <a:ext cx="4060949" cy="2696838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Cloud-front</a:t>
            </a:r>
          </a:p>
        </p:txBody>
      </p:sp>
      <p:sp>
        <p:nvSpPr>
          <p:cNvPr id="213" name="Elastic Beanstalk"/>
          <p:cNvSpPr/>
          <p:nvPr/>
        </p:nvSpPr>
        <p:spPr>
          <a:xfrm>
            <a:off x="8353119" y="3032808"/>
            <a:ext cx="4355992" cy="446934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br/>
            <a:br/>
            <a:br/>
            <a:r>
              <a:t>Elastic Beanstalk</a:t>
            </a:r>
          </a:p>
        </p:txBody>
      </p:sp>
      <p:cxnSp>
        <p:nvCxnSpPr>
          <p:cNvPr id="214" name="연결선"/>
          <p:cNvCxnSpPr>
            <a:stCxn id="212" idx="0"/>
            <a:endCxn id="213" idx="0"/>
          </p:cNvCxnSpPr>
          <p:nvPr/>
        </p:nvCxnSpPr>
        <p:spPr>
          <a:xfrm flipH="1">
            <a:off x="10531114" y="5267481"/>
            <a:ext cx="6204939" cy="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215" name="Docker"/>
          <p:cNvSpPr/>
          <p:nvPr/>
        </p:nvSpPr>
        <p:spPr>
          <a:xfrm>
            <a:off x="8500640" y="3208640"/>
            <a:ext cx="4060949" cy="3159490"/>
          </a:xfrm>
          <a:prstGeom prst="rect">
            <a:avLst/>
          </a:prstGeom>
          <a:solidFill>
            <a:schemeClr val="accent2">
              <a:hueOff val="240640"/>
              <a:satOff val="2542"/>
              <a:lumOff val="-1319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r>
              <a:t>Docker</a:t>
            </a:r>
          </a:p>
        </p:txBody>
      </p:sp>
      <p:sp>
        <p:nvSpPr>
          <p:cNvPr id="216" name="Container"/>
          <p:cNvSpPr/>
          <p:nvPr/>
        </p:nvSpPr>
        <p:spPr>
          <a:xfrm>
            <a:off x="8640372" y="3439966"/>
            <a:ext cx="2153762" cy="1068295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Container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EXTRA-HISTORY"/>
          <p:cNvSpPr txBox="1"/>
          <p:nvPr>
            <p:ph type="body" sz="quarter" idx="1"/>
          </p:nvPr>
        </p:nvSpPr>
        <p:spPr>
          <a:xfrm>
            <a:off x="1219200" y="467529"/>
            <a:ext cx="21945600" cy="1246237"/>
          </a:xfrm>
          <a:prstGeom prst="rect">
            <a:avLst/>
          </a:prstGeom>
        </p:spPr>
        <p:txBody>
          <a:bodyPr/>
          <a:lstStyle>
            <a:lvl1pPr defTabSz="975360">
              <a:defRPr sz="8960">
                <a:latin typeface="Heiti SC Medium"/>
                <a:ea typeface="Heiti SC Medium"/>
                <a:cs typeface="Heiti SC Medium"/>
                <a:sym typeface="Heiti SC Medium"/>
              </a:defRPr>
            </a:lvl1pPr>
          </a:lstStyle>
          <a:p>
            <a:pPr/>
            <a:r>
              <a:t>EXTRA-HISTORY</a:t>
            </a:r>
          </a:p>
        </p:txBody>
      </p:sp>
      <p:sp>
        <p:nvSpPr>
          <p:cNvPr id="219" name="Cloud-front"/>
          <p:cNvSpPr/>
          <p:nvPr/>
        </p:nvSpPr>
        <p:spPr>
          <a:xfrm>
            <a:off x="14705578" y="3919063"/>
            <a:ext cx="4060949" cy="2696838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Cloud-front</a:t>
            </a:r>
          </a:p>
        </p:txBody>
      </p:sp>
      <p:sp>
        <p:nvSpPr>
          <p:cNvPr id="220" name="Elastic Beanstalk"/>
          <p:cNvSpPr/>
          <p:nvPr/>
        </p:nvSpPr>
        <p:spPr>
          <a:xfrm>
            <a:off x="8353119" y="3032808"/>
            <a:ext cx="4355992" cy="446934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br/>
            <a:br/>
            <a:br/>
            <a:r>
              <a:t>Elastic Beanstalk</a:t>
            </a:r>
          </a:p>
        </p:txBody>
      </p:sp>
      <p:cxnSp>
        <p:nvCxnSpPr>
          <p:cNvPr id="221" name="연결선"/>
          <p:cNvCxnSpPr>
            <a:stCxn id="219" idx="0"/>
            <a:endCxn id="220" idx="0"/>
          </p:cNvCxnSpPr>
          <p:nvPr/>
        </p:nvCxnSpPr>
        <p:spPr>
          <a:xfrm flipH="1">
            <a:off x="10531114" y="5267481"/>
            <a:ext cx="6204939" cy="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222" name="Docker"/>
          <p:cNvSpPr/>
          <p:nvPr/>
        </p:nvSpPr>
        <p:spPr>
          <a:xfrm>
            <a:off x="8500640" y="3208640"/>
            <a:ext cx="4060949" cy="3159490"/>
          </a:xfrm>
          <a:prstGeom prst="rect">
            <a:avLst/>
          </a:prstGeom>
          <a:solidFill>
            <a:schemeClr val="accent2">
              <a:hueOff val="240640"/>
              <a:satOff val="2542"/>
              <a:lumOff val="-1319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r>
              <a:t>Docker</a:t>
            </a:r>
          </a:p>
        </p:txBody>
      </p:sp>
      <p:sp>
        <p:nvSpPr>
          <p:cNvPr id="223" name="Container"/>
          <p:cNvSpPr/>
          <p:nvPr/>
        </p:nvSpPr>
        <p:spPr>
          <a:xfrm>
            <a:off x="8640372" y="3439966"/>
            <a:ext cx="2153762" cy="1068295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Container</a:t>
            </a:r>
          </a:p>
        </p:txBody>
      </p:sp>
      <p:sp>
        <p:nvSpPr>
          <p:cNvPr id="224" name="Cloud-Watch"/>
          <p:cNvSpPr/>
          <p:nvPr/>
        </p:nvSpPr>
        <p:spPr>
          <a:xfrm>
            <a:off x="2295703" y="3919063"/>
            <a:ext cx="4060949" cy="2696838"/>
          </a:xfrm>
          <a:prstGeom prst="rect">
            <a:avLst/>
          </a:prstGeom>
          <a:solidFill>
            <a:srgbClr val="45B43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Cloud-Watch</a:t>
            </a:r>
          </a:p>
        </p:txBody>
      </p:sp>
      <p:cxnSp>
        <p:nvCxnSpPr>
          <p:cNvPr id="225" name="연결선"/>
          <p:cNvCxnSpPr>
            <a:stCxn id="224" idx="0"/>
            <a:endCxn id="220" idx="0"/>
          </p:cNvCxnSpPr>
          <p:nvPr/>
        </p:nvCxnSpPr>
        <p:spPr>
          <a:xfrm>
            <a:off x="4326177" y="5267481"/>
            <a:ext cx="6204938" cy="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226" name="연결선"/>
          <p:cNvCxnSpPr>
            <a:stCxn id="224" idx="0"/>
            <a:endCxn id="227" idx="0"/>
          </p:cNvCxnSpPr>
          <p:nvPr/>
        </p:nvCxnSpPr>
        <p:spPr>
          <a:xfrm>
            <a:off x="4326177" y="5267481"/>
            <a:ext cx="1" cy="3933369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227" name="Logs group…"/>
          <p:cNvSpPr/>
          <p:nvPr/>
        </p:nvSpPr>
        <p:spPr>
          <a:xfrm>
            <a:off x="2309300" y="8565849"/>
            <a:ext cx="4033755" cy="12700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Logs group…</a:t>
            </a:r>
          </a:p>
        </p:txBody>
      </p:sp>
      <p:sp>
        <p:nvSpPr>
          <p:cNvPr id="228" name="DB"/>
          <p:cNvSpPr/>
          <p:nvPr/>
        </p:nvSpPr>
        <p:spPr>
          <a:xfrm>
            <a:off x="2426119" y="1796403"/>
            <a:ext cx="1270001" cy="127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DB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reeJee(유동근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CreeJee(유동근)</a:t>
            </a:r>
          </a:p>
        </p:txBody>
      </p:sp>
      <p:sp>
        <p:nvSpPr>
          <p:cNvPr id="156" name="github.com/CreeJe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784225">
              <a:spcBef>
                <a:spcPts val="2200"/>
              </a:spcBef>
              <a:defRPr spc="-129" sz="6460">
                <a:latin typeface="Heiti SC Light"/>
                <a:ea typeface="Heiti SC Light"/>
                <a:cs typeface="Heiti SC Light"/>
                <a:sym typeface="Heiti SC Light"/>
              </a:defRPr>
            </a:pPr>
            <a:r>
              <a:rPr u="sng">
                <a:hlinkClick r:id="rId2" invalidUrl="" action="" tgtFrame="" tooltip="" history="1" highlightClick="0" endSnd="0"/>
              </a:rPr>
              <a:t>github.com/CreeJee</a:t>
            </a:r>
          </a:p>
          <a:p>
            <a:pPr defTabSz="784225">
              <a:spcBef>
                <a:spcPts val="2200"/>
              </a:spcBef>
              <a:defRPr spc="-129" sz="6460">
                <a:latin typeface="Heiti SC Light"/>
                <a:ea typeface="Heiti SC Light"/>
                <a:cs typeface="Heiti SC Light"/>
                <a:sym typeface="Heiti SC Light"/>
              </a:defRPr>
            </a:pPr>
          </a:p>
          <a:p>
            <a:pPr defTabSz="784225">
              <a:spcBef>
                <a:spcPts val="2200"/>
              </a:spcBef>
              <a:defRPr spc="-129" sz="6460">
                <a:latin typeface="Heiti SC Light"/>
                <a:ea typeface="Heiti SC Light"/>
                <a:cs typeface="Heiti SC Light"/>
                <a:sym typeface="Heiti SC Light"/>
              </a:defRPr>
            </a:pPr>
            <a:r>
              <a:t>JS 를 좋아하는 사람이지만</a:t>
            </a:r>
          </a:p>
          <a:p>
            <a:pPr defTabSz="784225">
              <a:spcBef>
                <a:spcPts val="2200"/>
              </a:spcBef>
              <a:defRPr spc="-129" sz="6460">
                <a:latin typeface="Heiti SC Light"/>
                <a:ea typeface="Heiti SC Light"/>
                <a:cs typeface="Heiti SC Light"/>
                <a:sym typeface="Heiti SC Light"/>
              </a:defRPr>
            </a:pPr>
            <a:r>
              <a:t>여기와서는 이전 “Legacy” 와 전쟁중</a:t>
            </a:r>
          </a:p>
          <a:p>
            <a:pPr defTabSz="784225">
              <a:spcBef>
                <a:spcPts val="2200"/>
              </a:spcBef>
              <a:defRPr spc="-129" sz="6460">
                <a:latin typeface="Heiti SC Light"/>
                <a:ea typeface="Heiti SC Light"/>
                <a:cs typeface="Heiti SC Light"/>
                <a:sym typeface="Heiti SC Light"/>
              </a:defRPr>
            </a:pPr>
          </a:p>
          <a:p>
            <a:pPr defTabSz="784225">
              <a:spcBef>
                <a:spcPts val="2200"/>
              </a:spcBef>
              <a:defRPr spc="-129" sz="6460">
                <a:latin typeface="Heiti SC Light"/>
                <a:ea typeface="Heiti SC Light"/>
                <a:cs typeface="Heiti SC Light"/>
                <a:sym typeface="Heiti SC Light"/>
              </a:defRPr>
            </a:pPr>
            <a:r>
              <a:t>발표 잘못해요 키워드 만 쓸거니</a:t>
            </a:r>
          </a:p>
          <a:p>
            <a:pPr defTabSz="784225">
              <a:spcBef>
                <a:spcPts val="2200"/>
              </a:spcBef>
              <a:defRPr spc="-129" sz="6460">
                <a:latin typeface="Heiti SC Light"/>
                <a:ea typeface="Heiti SC Light"/>
                <a:cs typeface="Heiti SC Light"/>
                <a:sym typeface="Heiti SC Light"/>
              </a:defRPr>
            </a:pPr>
            <a:r>
              <a:t>알아서 얻어가세요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ELB"/>
          <p:cNvSpPr txBox="1"/>
          <p:nvPr/>
        </p:nvSpPr>
        <p:spPr>
          <a:xfrm>
            <a:off x="1486136" y="3726728"/>
            <a:ext cx="21945601" cy="8037764"/>
          </a:xfrm>
          <a:prstGeom prst="rect">
            <a:avLst/>
          </a:prstGeom>
          <a:solidFill>
            <a:schemeClr val="accent4">
              <a:hueOff val="349036"/>
              <a:lumOff val="171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ELB</a:t>
            </a:r>
          </a:p>
        </p:txBody>
      </p:sp>
      <p:sp>
        <p:nvSpPr>
          <p:cNvPr id="231" name="EXTRA-HISTORY"/>
          <p:cNvSpPr txBox="1"/>
          <p:nvPr>
            <p:ph type="body" sz="quarter" idx="1"/>
          </p:nvPr>
        </p:nvSpPr>
        <p:spPr>
          <a:xfrm>
            <a:off x="1219200" y="467529"/>
            <a:ext cx="21945600" cy="1246237"/>
          </a:xfrm>
          <a:prstGeom prst="rect">
            <a:avLst/>
          </a:prstGeom>
        </p:spPr>
        <p:txBody>
          <a:bodyPr/>
          <a:lstStyle>
            <a:lvl1pPr defTabSz="975360">
              <a:defRPr sz="8960">
                <a:latin typeface="Heiti SC Medium"/>
                <a:ea typeface="Heiti SC Medium"/>
                <a:cs typeface="Heiti SC Medium"/>
                <a:sym typeface="Heiti SC Medium"/>
              </a:defRPr>
            </a:lvl1pPr>
          </a:lstStyle>
          <a:p>
            <a:pPr/>
            <a:r>
              <a:t>EXTRA-HISTORY</a:t>
            </a:r>
          </a:p>
        </p:txBody>
      </p:sp>
      <p:sp>
        <p:nvSpPr>
          <p:cNvPr id="232" name="Cloud-front"/>
          <p:cNvSpPr/>
          <p:nvPr/>
        </p:nvSpPr>
        <p:spPr>
          <a:xfrm>
            <a:off x="14723070" y="5633290"/>
            <a:ext cx="4060949" cy="2696838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Cloud-front</a:t>
            </a:r>
          </a:p>
        </p:txBody>
      </p:sp>
      <p:sp>
        <p:nvSpPr>
          <p:cNvPr id="233" name="Elastic Beanstalk"/>
          <p:cNvSpPr/>
          <p:nvPr/>
        </p:nvSpPr>
        <p:spPr>
          <a:xfrm>
            <a:off x="8370611" y="4747034"/>
            <a:ext cx="4355992" cy="446934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br/>
            <a:br/>
            <a:br/>
            <a:r>
              <a:t>Elastic Beanstalk</a:t>
            </a:r>
          </a:p>
        </p:txBody>
      </p:sp>
      <p:cxnSp>
        <p:nvCxnSpPr>
          <p:cNvPr id="234" name="연결선"/>
          <p:cNvCxnSpPr>
            <a:stCxn id="232" idx="0"/>
            <a:endCxn id="233" idx="0"/>
          </p:cNvCxnSpPr>
          <p:nvPr/>
        </p:nvCxnSpPr>
        <p:spPr>
          <a:xfrm flipH="1" flipV="1">
            <a:off x="10548606" y="6981708"/>
            <a:ext cx="6204939" cy="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235" name="Docker"/>
          <p:cNvSpPr/>
          <p:nvPr/>
        </p:nvSpPr>
        <p:spPr>
          <a:xfrm>
            <a:off x="8518132" y="4922866"/>
            <a:ext cx="4060949" cy="3159491"/>
          </a:xfrm>
          <a:prstGeom prst="rect">
            <a:avLst/>
          </a:prstGeom>
          <a:solidFill>
            <a:schemeClr val="accent2">
              <a:hueOff val="240640"/>
              <a:satOff val="2542"/>
              <a:lumOff val="-1319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r>
              <a:t>Docker</a:t>
            </a:r>
          </a:p>
        </p:txBody>
      </p:sp>
      <p:sp>
        <p:nvSpPr>
          <p:cNvPr id="236" name="Container"/>
          <p:cNvSpPr/>
          <p:nvPr/>
        </p:nvSpPr>
        <p:spPr>
          <a:xfrm>
            <a:off x="8657864" y="5154193"/>
            <a:ext cx="2153762" cy="1068295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Container</a:t>
            </a:r>
          </a:p>
        </p:txBody>
      </p:sp>
      <p:sp>
        <p:nvSpPr>
          <p:cNvPr id="237" name="Cloud-Watch"/>
          <p:cNvSpPr/>
          <p:nvPr/>
        </p:nvSpPr>
        <p:spPr>
          <a:xfrm>
            <a:off x="2313195" y="5633290"/>
            <a:ext cx="4060949" cy="2696838"/>
          </a:xfrm>
          <a:prstGeom prst="rect">
            <a:avLst/>
          </a:prstGeom>
          <a:solidFill>
            <a:srgbClr val="45B43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Cloud-Watch</a:t>
            </a:r>
          </a:p>
        </p:txBody>
      </p:sp>
      <p:cxnSp>
        <p:nvCxnSpPr>
          <p:cNvPr id="238" name="연결선"/>
          <p:cNvCxnSpPr>
            <a:stCxn id="237" idx="0"/>
            <a:endCxn id="233" idx="0"/>
          </p:cNvCxnSpPr>
          <p:nvPr/>
        </p:nvCxnSpPr>
        <p:spPr>
          <a:xfrm flipV="1">
            <a:off x="4343669" y="6981708"/>
            <a:ext cx="6204938" cy="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239" name="연결선"/>
          <p:cNvCxnSpPr>
            <a:stCxn id="237" idx="0"/>
            <a:endCxn id="240" idx="0"/>
          </p:cNvCxnSpPr>
          <p:nvPr/>
        </p:nvCxnSpPr>
        <p:spPr>
          <a:xfrm flipH="1">
            <a:off x="4326177" y="6981708"/>
            <a:ext cx="17493" cy="221914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240" name="Logs group…"/>
          <p:cNvSpPr/>
          <p:nvPr/>
        </p:nvSpPr>
        <p:spPr>
          <a:xfrm>
            <a:off x="2309300" y="8565849"/>
            <a:ext cx="4033755" cy="12700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Logs group…</a:t>
            </a:r>
          </a:p>
        </p:txBody>
      </p:sp>
      <p:sp>
        <p:nvSpPr>
          <p:cNvPr id="241" name="DB"/>
          <p:cNvSpPr/>
          <p:nvPr/>
        </p:nvSpPr>
        <p:spPr>
          <a:xfrm>
            <a:off x="1516529" y="2085246"/>
            <a:ext cx="1270001" cy="127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DB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ELB"/>
          <p:cNvSpPr txBox="1"/>
          <p:nvPr/>
        </p:nvSpPr>
        <p:spPr>
          <a:xfrm>
            <a:off x="1486136" y="3726728"/>
            <a:ext cx="21945601" cy="8037764"/>
          </a:xfrm>
          <a:prstGeom prst="rect">
            <a:avLst/>
          </a:prstGeom>
          <a:solidFill>
            <a:schemeClr val="accent4">
              <a:hueOff val="349036"/>
              <a:lumOff val="171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ELB</a:t>
            </a:r>
          </a:p>
        </p:txBody>
      </p:sp>
      <p:sp>
        <p:nvSpPr>
          <p:cNvPr id="244" name="EXTRA-HISTORY"/>
          <p:cNvSpPr txBox="1"/>
          <p:nvPr>
            <p:ph type="body" sz="quarter" idx="1"/>
          </p:nvPr>
        </p:nvSpPr>
        <p:spPr>
          <a:xfrm>
            <a:off x="1219200" y="467529"/>
            <a:ext cx="21945600" cy="1246237"/>
          </a:xfrm>
          <a:prstGeom prst="rect">
            <a:avLst/>
          </a:prstGeom>
        </p:spPr>
        <p:txBody>
          <a:bodyPr/>
          <a:lstStyle>
            <a:lvl1pPr defTabSz="975360">
              <a:defRPr sz="8960">
                <a:latin typeface="Heiti SC Medium"/>
                <a:ea typeface="Heiti SC Medium"/>
                <a:cs typeface="Heiti SC Medium"/>
                <a:sym typeface="Heiti SC Medium"/>
              </a:defRPr>
            </a:lvl1pPr>
          </a:lstStyle>
          <a:p>
            <a:pPr/>
            <a:r>
              <a:t>EXTRA-HISTORY</a:t>
            </a:r>
          </a:p>
        </p:txBody>
      </p:sp>
      <p:sp>
        <p:nvSpPr>
          <p:cNvPr id="245" name="Cloud-front"/>
          <p:cNvSpPr/>
          <p:nvPr/>
        </p:nvSpPr>
        <p:spPr>
          <a:xfrm>
            <a:off x="14723070" y="5633290"/>
            <a:ext cx="4060949" cy="2696838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Cloud-front</a:t>
            </a:r>
          </a:p>
        </p:txBody>
      </p:sp>
      <p:sp>
        <p:nvSpPr>
          <p:cNvPr id="246" name="Elastic Beanstalk"/>
          <p:cNvSpPr/>
          <p:nvPr/>
        </p:nvSpPr>
        <p:spPr>
          <a:xfrm>
            <a:off x="8370611" y="4747034"/>
            <a:ext cx="4355992" cy="446934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br/>
            <a:br/>
            <a:br/>
            <a:r>
              <a:t>Elastic Beanstalk</a:t>
            </a:r>
          </a:p>
        </p:txBody>
      </p:sp>
      <p:cxnSp>
        <p:nvCxnSpPr>
          <p:cNvPr id="247" name="연결선"/>
          <p:cNvCxnSpPr>
            <a:stCxn id="245" idx="0"/>
            <a:endCxn id="246" idx="0"/>
          </p:cNvCxnSpPr>
          <p:nvPr/>
        </p:nvCxnSpPr>
        <p:spPr>
          <a:xfrm flipH="1" flipV="1">
            <a:off x="10548606" y="6981708"/>
            <a:ext cx="6204939" cy="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248" name="Docker"/>
          <p:cNvSpPr/>
          <p:nvPr/>
        </p:nvSpPr>
        <p:spPr>
          <a:xfrm>
            <a:off x="8518132" y="4922866"/>
            <a:ext cx="4060949" cy="3159491"/>
          </a:xfrm>
          <a:prstGeom prst="rect">
            <a:avLst/>
          </a:prstGeom>
          <a:solidFill>
            <a:schemeClr val="accent2">
              <a:hueOff val="240640"/>
              <a:satOff val="2542"/>
              <a:lumOff val="-1319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br/>
            <a:br/>
            <a:br/>
            <a:r>
              <a:t>Docker</a:t>
            </a:r>
          </a:p>
        </p:txBody>
      </p:sp>
      <p:sp>
        <p:nvSpPr>
          <p:cNvPr id="249" name="Container"/>
          <p:cNvSpPr/>
          <p:nvPr/>
        </p:nvSpPr>
        <p:spPr>
          <a:xfrm>
            <a:off x="8657864" y="5154193"/>
            <a:ext cx="2153762" cy="1068295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Container</a:t>
            </a:r>
          </a:p>
        </p:txBody>
      </p:sp>
      <p:sp>
        <p:nvSpPr>
          <p:cNvPr id="250" name="Cloud-Watch"/>
          <p:cNvSpPr/>
          <p:nvPr/>
        </p:nvSpPr>
        <p:spPr>
          <a:xfrm>
            <a:off x="2313195" y="5633290"/>
            <a:ext cx="4060949" cy="2696838"/>
          </a:xfrm>
          <a:prstGeom prst="rect">
            <a:avLst/>
          </a:prstGeom>
          <a:solidFill>
            <a:srgbClr val="45B43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Cloud-Watch</a:t>
            </a:r>
          </a:p>
        </p:txBody>
      </p:sp>
      <p:cxnSp>
        <p:nvCxnSpPr>
          <p:cNvPr id="251" name="연결선"/>
          <p:cNvCxnSpPr>
            <a:stCxn id="250" idx="0"/>
            <a:endCxn id="246" idx="0"/>
          </p:cNvCxnSpPr>
          <p:nvPr/>
        </p:nvCxnSpPr>
        <p:spPr>
          <a:xfrm flipV="1">
            <a:off x="4343669" y="6981708"/>
            <a:ext cx="6204938" cy="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252" name="연결선"/>
          <p:cNvCxnSpPr>
            <a:stCxn id="250" idx="0"/>
            <a:endCxn id="253" idx="0"/>
          </p:cNvCxnSpPr>
          <p:nvPr/>
        </p:nvCxnSpPr>
        <p:spPr>
          <a:xfrm flipH="1">
            <a:off x="4326177" y="6981708"/>
            <a:ext cx="17493" cy="221914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253" name="Logs group…"/>
          <p:cNvSpPr/>
          <p:nvPr/>
        </p:nvSpPr>
        <p:spPr>
          <a:xfrm>
            <a:off x="2309300" y="8565849"/>
            <a:ext cx="4033755" cy="12700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Logs group…</a:t>
            </a:r>
          </a:p>
        </p:txBody>
      </p:sp>
      <p:sp>
        <p:nvSpPr>
          <p:cNvPr id="254" name="RDS"/>
          <p:cNvSpPr/>
          <p:nvPr/>
        </p:nvSpPr>
        <p:spPr>
          <a:xfrm>
            <a:off x="1516529" y="2085246"/>
            <a:ext cx="5991299" cy="127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RDS</a:t>
            </a:r>
          </a:p>
        </p:txBody>
      </p:sp>
      <p:sp>
        <p:nvSpPr>
          <p:cNvPr id="255" name="Mysql"/>
          <p:cNvSpPr/>
          <p:nvPr/>
        </p:nvSpPr>
        <p:spPr>
          <a:xfrm>
            <a:off x="2522689" y="2186099"/>
            <a:ext cx="2153762" cy="1068295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Mysql</a:t>
            </a:r>
          </a:p>
        </p:txBody>
      </p:sp>
      <p:sp>
        <p:nvSpPr>
          <p:cNvPr id="256" name="1…N"/>
          <p:cNvSpPr/>
          <p:nvPr/>
        </p:nvSpPr>
        <p:spPr>
          <a:xfrm>
            <a:off x="4871187" y="2186099"/>
            <a:ext cx="2153762" cy="1068295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1…N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감사합니다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iti SC Medium"/>
                <a:ea typeface="Heiti SC Medium"/>
                <a:cs typeface="Heiti SC Medium"/>
                <a:sym typeface="Heiti SC Medium"/>
              </a:defRPr>
            </a:lvl1pPr>
          </a:lstStyle>
          <a:p>
            <a:pPr/>
            <a:r>
              <a:t>감사합니다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서비스 상황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서비스 상황</a:t>
            </a:r>
          </a:p>
        </p:txBody>
      </p:sp>
      <p:sp>
        <p:nvSpPr>
          <p:cNvPr id="159" name="“PHP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“PHP”</a:t>
            </a:r>
          </a:p>
          <a:p>
            <a:pPr/>
            <a:r>
              <a:t>“WORDPRESS”</a:t>
            </a:r>
          </a:p>
          <a:p>
            <a:pPr/>
            <a:r>
              <a:t>“유저수 50만”</a:t>
            </a:r>
          </a:p>
          <a:p>
            <a:pPr/>
            <a:r>
              <a:t>“하루 2만”</a:t>
            </a:r>
          </a:p>
          <a:p>
            <a:pPr/>
            <a:r>
              <a:t>“결제도 안되고 서버가 죽음”</a:t>
            </a:r>
          </a:p>
        </p:txBody>
      </p:sp>
      <p:pic>
        <p:nvPicPr>
          <p:cNvPr id="160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37554" y="4511038"/>
            <a:ext cx="15256675" cy="4963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심연을 들쳐보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심연을 들쳐보자</a:t>
            </a:r>
          </a:p>
        </p:txBody>
      </p:sp>
      <p:sp>
        <p:nvSpPr>
          <p:cNvPr id="163" name="C5.9xlarge(웹서버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C5.9xlarge(웹서버)</a:t>
            </a:r>
          </a:p>
          <a:p>
            <a:pPr/>
            <a:r>
              <a:t>36코어/ECU 139/램 72GiB / 시간당 1.53 USD</a:t>
            </a:r>
          </a:p>
          <a:p>
            <a:pPr/>
          </a:p>
          <a:p>
            <a:pPr/>
            <a:r>
              <a:t>m5.2xlarge(DB서버)</a:t>
            </a:r>
          </a:p>
          <a:p>
            <a:pPr/>
            <a:r>
              <a:t>8코어/ECU 37/램 32GIB/ 시간당 0.834 USD</a:t>
            </a:r>
          </a:p>
          <a:p>
            <a:pPr algn="ctr" defTabSz="457200">
              <a:spcBef>
                <a:spcPts val="0"/>
              </a:spcBef>
              <a:defRPr spc="0" sz="14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64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8722" y="2216119"/>
            <a:ext cx="19078591" cy="16808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간단히 튜닝 할 걸 적어보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간단히 튜닝 할 걸 적어보자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간단히 튜닝 할 걸 적어보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간단히 튜닝 할 걸 적어보자</a:t>
            </a:r>
          </a:p>
        </p:txBody>
      </p:sp>
      <p:sp>
        <p:nvSpPr>
          <p:cNvPr id="169" name="Gzip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Gzip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간단히 튜닝 할걸 적어보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간단히 튜닝 할걸 적어보자</a:t>
            </a:r>
          </a:p>
        </p:txBody>
      </p:sp>
      <p:sp>
        <p:nvSpPr>
          <p:cNvPr id="172" name="Gzip http2.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Gzip</a:t>
            </a:r>
            <a:br/>
            <a:r>
              <a:t>http2.0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간단히 튜닝 할 걸 적어보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간단히 튜닝 할 걸 적어보자</a:t>
            </a:r>
          </a:p>
        </p:txBody>
      </p:sp>
      <p:sp>
        <p:nvSpPr>
          <p:cNvPr id="175" name="Gzip http2.0 AWS 최적화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Gzip</a:t>
            </a:r>
            <a:br/>
            <a:r>
              <a:t>http2.0</a:t>
            </a:r>
            <a:br/>
            <a:r>
              <a:t>AWS 최적화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간단히 튜닝 할 걸 적어보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latin typeface="Heiti SC Medium"/>
                <a:ea typeface="Heiti SC Medium"/>
                <a:cs typeface="Heiti SC Medium"/>
                <a:sym typeface="Heiti SC Medium"/>
              </a:defRPr>
            </a:pPr>
            <a:r>
              <a:t>간단히 튜닝 할 걸 적어보자</a:t>
            </a:r>
          </a:p>
        </p:txBody>
      </p:sp>
      <p:sp>
        <p:nvSpPr>
          <p:cNvPr id="178" name="Gzip http2.0 AWS 적극적사용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Gzip</a:t>
            </a:r>
            <a:br/>
            <a:r>
              <a:t>http2.0</a:t>
            </a:r>
            <a:br/>
            <a:r>
              <a:t>AWS 적극적사용…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