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4" r:id="rId2"/>
  </p:sldMasterIdLst>
  <p:sldIdLst>
    <p:sldId id="256" r:id="rId3"/>
    <p:sldId id="257" r:id="rId4"/>
    <p:sldId id="260" r:id="rId5"/>
    <p:sldId id="298" r:id="rId6"/>
    <p:sldId id="265" r:id="rId7"/>
    <p:sldId id="267" r:id="rId8"/>
    <p:sldId id="270" r:id="rId9"/>
    <p:sldId id="268" r:id="rId10"/>
    <p:sldId id="269" r:id="rId11"/>
    <p:sldId id="271" r:id="rId12"/>
    <p:sldId id="272" r:id="rId13"/>
    <p:sldId id="273" r:id="rId14"/>
    <p:sldId id="274" r:id="rId15"/>
    <p:sldId id="261" r:id="rId16"/>
    <p:sldId id="299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300" r:id="rId38"/>
    <p:sldId id="263" r:id="rId39"/>
    <p:sldId id="305" r:id="rId40"/>
    <p:sldId id="306" r:id="rId41"/>
    <p:sldId id="301" r:id="rId42"/>
    <p:sldId id="302" r:id="rId43"/>
    <p:sldId id="303" r:id="rId44"/>
    <p:sldId id="308" r:id="rId45"/>
    <p:sldId id="309" r:id="rId46"/>
    <p:sldId id="304" r:id="rId47"/>
    <p:sldId id="266" r:id="rId48"/>
    <p:sldId id="307" r:id="rId4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1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7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E54875-D4EA-441A-BB4E-0023F281D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F5DA02A-DDA7-437E-AC26-6CC3C8F3B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BCE7C5-7BDC-416F-9F64-DC381EBB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862C19-1035-4CE0-B863-E6E2B7FD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12F669-8DD1-4B76-930D-1EA4C359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DB343E-EF51-4AD4-97D3-52249023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ACEB36-BFCB-46D5-A95B-C1CF2F878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202138-4FD5-4B4A-AF8A-73B74C88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8616ED-385C-4B84-8BAC-5FF70B4E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B98C6E-3AB7-429A-9B74-F6A17333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5A7F4-E7AB-47EC-BB37-0122C8B5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1BF35D-14AC-4C55-ABF4-0F4F95410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EA26D2-3456-4582-B146-6D643AB0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3BE2D1-EA36-498F-B89A-D47A21BB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E4DFB5-0223-40D2-B914-7A920F43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AE906C-7A24-4A48-A321-826B1094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EB2128-A487-4A31-8CAD-8D43F6828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C72EE6-6F69-464C-B5D7-D755844F3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A0318C-7ABF-47FB-85FA-04B4B970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EED8D99-3D24-43D6-913B-81F2D5C3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68F466-1213-489E-8C97-79E031A5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4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16B49C-72AA-47C8-B8BC-1DDE436A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7760D9-5E9A-40ED-B8F8-6B990E842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C2E0D8-459D-46D6-84F4-1E1E4A2A8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E07235C-9EB4-4064-956C-357601391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64DCBD2-B31E-4D64-B9B3-D8ACF2722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27EEDE7-832B-4765-8DFB-85E5239C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8C47AF6-316F-412D-BEBD-DA3FDF1B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655188D-7DDE-46F0-AAEB-E1F5934C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6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C769E2-E0F1-4F7D-BA8A-889553B8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6E0D712-ECAB-4012-80DB-350EE065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CDAEB8A-CAB3-4BA4-A4B0-D2C41650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E553FA8-5851-4A8C-A6BE-D24A216B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7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60AFD64-762B-4A4D-8ACC-48905CDC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886D7B4-1A89-4C23-9A3C-6955F5FD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DABF0B-606D-48DF-86C0-4414EE4F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66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C0626D-F84A-4D95-891B-06AC5F47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9BDA4A-6770-4B73-9552-D07C97AE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F5F7F5-7C36-4CDB-8C2E-BED7950B9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B0F048-72FC-4F35-BF2A-1C5D4794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971DAD-77BD-422A-A6C5-50D75A51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A0F20AD-27D6-4EE9-B52A-4447CEE8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6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A0F3D7-B82B-4DC6-80DA-1BCC8382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A17E3FB-1130-405D-99B9-E44AF6DF3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44AD55-7F46-48CC-BCC7-C0CD3566C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7F6C44-DF2D-46DD-898B-E16E4C25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63290B-8BA1-4BB6-B983-A438299E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4E2884-8077-4636-BCAC-DC5F6843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1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ED3B16-89BB-4473-8961-2F04FC8E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E39A01-5BC7-45FD-B1FC-9DD8D1049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A49731-C796-4680-806B-4C8FEA4B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A90ADF-3086-4D9D-9A77-21BA54B4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AFD144-526C-4D5B-B3D2-19B101D4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9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FFA3D77-E548-412E-8E01-E63EEC52A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BE027A-681C-48F7-A834-0FD03BA87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0486D5-35A2-4B56-9B36-539C549C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427249-CEB4-41F4-A3F9-A124B363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564381-E881-4547-8B3C-FE3B9345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0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2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2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F87E5F-E1D7-42EB-AB72-FC65D410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AAF016-CF5D-4B2B-929B-4E13CB90B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18ED7D-F397-437E-BA7D-CF74AB5F3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69F8A6-33AF-4487-B6EF-0DA3E012F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E3B75B-FDFF-4515-B739-1489DA39E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ub#Signed_overflo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ub#Access_out_of_bound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ub#Uninitialized_scala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ub#Invalid_scala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ub#Null_pointer_dereferen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ub#Access_to_pointer_passed_to_reallo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memory_model#Progress_guarante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cv#Explanati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eval_orde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eval_ord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operator_arithmetic#Bitwise_shift_operator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cppreference.com/w/cpp/language/translation_phases#Phase_2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cppreference.com/w/cpp/language/return#Notes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n.cppreference.com/w/cpp/language/storage_duration#Static_local_variables" TargetMode="Externa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n.cppreference.com/w/cpp/language/operator_arithmetic#Multiplicative_operators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cppreference.com/w/cpp/language/pointer#Pointers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cppreference.com/w/cpp/language/pointer#Pointers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n.cppreference.com/w/cpp/language/array#Syntax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.cppreference.com/w/cpp/language/union#Explanation" TargetMode="Externa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n.cppreference.com/w/cpp/language/memory_model#Threads_and_data_races" TargetMode="Externa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n.cppreference.com/w/cpp/language/identifiers#In_declarations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n.cppreference.com/w/cpp/preprocessor/line#Explanation" TargetMode="Externa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n.cppreference.com/w/cpp/language/integer_literal#Notes" TargetMode="Externa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language/integer_literal#Note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n.cppreference.com/w/cpp/language/types#Boolean_type" TargetMode="Externa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n.cppreference.com/w/cpp/language/default_initialization#Explanation" TargetMode="Externa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n.cppreference.com/w/cpp/language/adl" TargetMode="Externa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n.cppreference.com/w/cpp/language/sizeof#Notes" TargetMode="Externa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n.cppreference.com/w/cpp/language/sizeof#Notes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en.cppreference.com/w/cpp/language/operator_arithmetic#Multiplicative_operators" TargetMode="Externa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koverflow.com/questions/41961181/ill-formed-no-diagnostic-required-ndr-constexpr-function-throw-in-c14" TargetMode="External"/><Relationship Id="rId3" Type="http://schemas.openxmlformats.org/officeDocument/2006/relationships/hyperlink" Target="https://en.cppreference.com/w/cpp/language/ub" TargetMode="External"/><Relationship Id="rId7" Type="http://schemas.openxmlformats.org/officeDocument/2006/relationships/hyperlink" Target="https://scribnote5.github.io/misra%20c/static%20test/MISRAC3/" TargetMode="External"/><Relationship Id="rId2" Type="http://schemas.openxmlformats.org/officeDocument/2006/relationships/hyperlink" Target="https://blog.seulgi.kim/2017/11/cpp-as-if-rule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tackoverflow.com/questions/22180312/difference-between-undefined-behavior-and-ill-formed-no-diagnostic-message-requ" TargetMode="External"/><Relationship Id="rId5" Type="http://schemas.openxmlformats.org/officeDocument/2006/relationships/hyperlink" Target="https://stackoverflow.com/questions/15718262/what-exactly-is-the-as-if-rule" TargetMode="External"/><Relationship Id="rId4" Type="http://schemas.openxmlformats.org/officeDocument/2006/relationships/hyperlink" Target="https://www.secmem.org/blog/2020/01/17/c-c++-and-ub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5A5573-092E-43BE-9835-4571AF732F81}"/>
              </a:ext>
            </a:extLst>
          </p:cNvPr>
          <p:cNvSpPr txBox="1"/>
          <p:nvPr/>
        </p:nvSpPr>
        <p:spPr>
          <a:xfrm>
            <a:off x="2140433" y="2974057"/>
            <a:ext cx="7592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u="sng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Undefined</a:t>
            </a:r>
            <a:r>
              <a:rPr lang="ko-KR" altLang="en-US" sz="4400" b="1" u="sng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4400" b="1" u="sng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Behavior</a:t>
            </a:r>
            <a:r>
              <a:rPr lang="ko-KR" altLang="en-US" sz="4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4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in</a:t>
            </a:r>
            <a:r>
              <a:rPr lang="ko-KR" altLang="en-US" sz="4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4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C++</a:t>
            </a:r>
            <a:endParaRPr lang="ko-KR" altLang="en-US" sz="4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094BD-D136-4C7B-A627-892E5EA0BC88}"/>
              </a:ext>
            </a:extLst>
          </p:cNvPr>
          <p:cNvSpPr txBox="1"/>
          <p:nvPr/>
        </p:nvSpPr>
        <p:spPr>
          <a:xfrm>
            <a:off x="5686017" y="3743498"/>
            <a:ext cx="501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Yun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@ </a:t>
            </a:r>
            <a:r>
              <a:rPr lang="en-US" altLang="ko-KR" sz="2400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Baekjoon</a:t>
            </a:r>
            <a:r>
              <a:rPr lang="en-US" altLang="ko-KR" sz="24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Best Conference</a:t>
            </a:r>
            <a:endParaRPr lang="ko-KR" altLang="en-US" sz="2400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398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B529D-20D2-462A-B772-AF5FDF00DB85}"/>
              </a:ext>
            </a:extLst>
          </p:cNvPr>
          <p:cNvSpPr txBox="1"/>
          <p:nvPr/>
        </p:nvSpPr>
        <p:spPr>
          <a:xfrm>
            <a:off x="669852" y="2328532"/>
            <a:ext cx="59309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altLang="ko-KR" sz="2400" dirty="0"/>
              <a:t>ill-formed, no diagnostic required</a:t>
            </a:r>
          </a:p>
          <a:p>
            <a:endParaRPr lang="en-US" altLang="ko-KR" sz="2400" dirty="0"/>
          </a:p>
          <a:p>
            <a:r>
              <a:rPr lang="en-US" altLang="ko-KR" sz="2000" dirty="0"/>
              <a:t>ill-formed</a:t>
            </a:r>
            <a:r>
              <a:rPr lang="ko-KR" altLang="en-US" sz="2000" dirty="0"/>
              <a:t>이지만</a:t>
            </a:r>
            <a:r>
              <a:rPr lang="en-US" altLang="ko-KR" sz="2000" dirty="0"/>
              <a:t>, </a:t>
            </a:r>
            <a:r>
              <a:rPr lang="ko-KR" altLang="en-US" sz="2000" dirty="0"/>
              <a:t>컴파일러가 감지할 수 없는 경우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980AA-D4C5-4DFC-B3FD-7D2CC30066AD}"/>
              </a:ext>
            </a:extLst>
          </p:cNvPr>
          <p:cNvSpPr txBox="1"/>
          <p:nvPr/>
        </p:nvSpPr>
        <p:spPr>
          <a:xfrm>
            <a:off x="1283191" y="4424256"/>
            <a:ext cx="9555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</a:rPr>
              <a:t>constexpr</a:t>
            </a:r>
            <a:r>
              <a:rPr lang="en-US" altLang="ko-KR" dirty="0">
                <a:latin typeface="Consolas" panose="020B0609020204030204" pitchFamily="49" charset="0"/>
              </a:rPr>
              <a:t> int f(bool b) { return b ? throw 0 : 0; }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//OK</a:t>
            </a:r>
          </a:p>
          <a:p>
            <a:endParaRPr lang="en-US" altLang="ko-KR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ko-KR" dirty="0" err="1">
                <a:latin typeface="Consolas" panose="020B0609020204030204" pitchFamily="49" charset="0"/>
              </a:rPr>
              <a:t>constexpr</a:t>
            </a:r>
            <a:r>
              <a:rPr lang="en-US" altLang="ko-KR" dirty="0">
                <a:latin typeface="Consolas" panose="020B0609020204030204" pitchFamily="49" charset="0"/>
              </a:rPr>
              <a:t> int f() { return f(true); }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//ill-formed, no diagnostic required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9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B529D-20D2-462A-B772-AF5FDF00DB85}"/>
              </a:ext>
            </a:extLst>
          </p:cNvPr>
          <p:cNvSpPr txBox="1"/>
          <p:nvPr/>
        </p:nvSpPr>
        <p:spPr>
          <a:xfrm>
            <a:off x="669852" y="2328532"/>
            <a:ext cx="101377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altLang="ko-KR" sz="2400" dirty="0"/>
              <a:t>implementation-defined behavior</a:t>
            </a:r>
          </a:p>
          <a:p>
            <a:endParaRPr lang="en-US" altLang="ko-KR" sz="2400" dirty="0"/>
          </a:p>
          <a:p>
            <a:r>
              <a:rPr lang="ko-KR" altLang="en-US" sz="2000" dirty="0"/>
              <a:t>구현체에 따라서 프로그램의 동작이 다른 경우</a:t>
            </a:r>
            <a:r>
              <a:rPr lang="en-US" altLang="ko-KR" sz="2000" dirty="0"/>
              <a:t>(</a:t>
            </a:r>
            <a:r>
              <a:rPr lang="ko-KR" altLang="en-US" sz="2000" dirty="0"/>
              <a:t>각 행동에 따른 결과는 문서화되어야 함</a:t>
            </a:r>
            <a:r>
              <a:rPr lang="en-US" altLang="ko-KR" sz="20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980AA-D4C5-4DFC-B3FD-7D2CC30066AD}"/>
              </a:ext>
            </a:extLst>
          </p:cNvPr>
          <p:cNvSpPr txBox="1"/>
          <p:nvPr/>
        </p:nvSpPr>
        <p:spPr>
          <a:xfrm>
            <a:off x="1283191" y="4424256"/>
            <a:ext cx="48173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std::</a:t>
            </a:r>
            <a:r>
              <a:rPr lang="en-US" altLang="ko-KR" dirty="0" err="1">
                <a:latin typeface="Consolas" panose="020B0609020204030204" pitchFamily="49" charset="0"/>
              </a:rPr>
              <a:t>size_t</a:t>
            </a:r>
            <a:r>
              <a:rPr lang="ko-KR" altLang="en-US" dirty="0">
                <a:latin typeface="Consolas" panose="020B0609020204030204" pitchFamily="49" charset="0"/>
              </a:rPr>
              <a:t>의 </a:t>
            </a:r>
            <a:r>
              <a:rPr lang="en-US" altLang="ko-KR" dirty="0">
                <a:latin typeface="Consolas" panose="020B0609020204030204" pitchFamily="49" charset="0"/>
              </a:rPr>
              <a:t>type</a:t>
            </a:r>
          </a:p>
          <a:p>
            <a:endParaRPr lang="en-US" altLang="ko-KR" dirty="0">
              <a:latin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</a:rPr>
              <a:t>1 byte</a:t>
            </a:r>
            <a:r>
              <a:rPr lang="ko-KR" altLang="en-US" dirty="0">
                <a:latin typeface="Consolas" panose="020B0609020204030204" pitchFamily="49" charset="0"/>
              </a:rPr>
              <a:t>의 </a:t>
            </a:r>
            <a:r>
              <a:rPr lang="en-US" altLang="ko-KR" dirty="0">
                <a:latin typeface="Consolas" panose="020B0609020204030204" pitchFamily="49" charset="0"/>
              </a:rPr>
              <a:t>bit </a:t>
            </a:r>
            <a:r>
              <a:rPr lang="ko-KR" altLang="en-US" dirty="0">
                <a:latin typeface="Consolas" panose="020B0609020204030204" pitchFamily="49" charset="0"/>
              </a:rPr>
              <a:t>개수</a:t>
            </a:r>
            <a:endParaRPr lang="en-US" altLang="ko-KR" dirty="0">
              <a:latin typeface="Consolas" panose="020B0609020204030204" pitchFamily="49" charset="0"/>
            </a:endParaRPr>
          </a:p>
          <a:p>
            <a:endParaRPr lang="en-US" altLang="ko-KR" dirty="0">
              <a:latin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</a:rPr>
              <a:t>std::</a:t>
            </a:r>
            <a:r>
              <a:rPr lang="en-US" altLang="ko-KR" dirty="0" err="1">
                <a:latin typeface="Consolas" panose="020B0609020204030204" pitchFamily="49" charset="0"/>
              </a:rPr>
              <a:t>bad_alloc</a:t>
            </a:r>
            <a:r>
              <a:rPr lang="en-US" altLang="ko-KR" dirty="0">
                <a:latin typeface="Consolas" panose="020B0609020204030204" pitchFamily="49" charset="0"/>
              </a:rPr>
              <a:t>::what</a:t>
            </a:r>
            <a:r>
              <a:rPr lang="ko-KR" altLang="en-US" dirty="0">
                <a:latin typeface="Consolas" panose="020B0609020204030204" pitchFamily="49" charset="0"/>
              </a:rPr>
              <a:t>이 반환하는 텍스트</a:t>
            </a:r>
          </a:p>
        </p:txBody>
      </p:sp>
    </p:spTree>
    <p:extLst>
      <p:ext uri="{BB962C8B-B14F-4D97-AF65-F5344CB8AC3E}">
        <p14:creationId xmlns:p14="http://schemas.microsoft.com/office/powerpoint/2010/main" val="63475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B529D-20D2-462A-B772-AF5FDF00DB85}"/>
              </a:ext>
            </a:extLst>
          </p:cNvPr>
          <p:cNvSpPr txBox="1"/>
          <p:nvPr/>
        </p:nvSpPr>
        <p:spPr>
          <a:xfrm>
            <a:off x="669852" y="2328532"/>
            <a:ext cx="1056250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altLang="ko-KR" sz="2400" dirty="0"/>
              <a:t>unspecified behavior</a:t>
            </a:r>
          </a:p>
          <a:p>
            <a:endParaRPr lang="en-US" altLang="ko-KR" sz="2400" dirty="0"/>
          </a:p>
          <a:p>
            <a:r>
              <a:rPr lang="ko-KR" altLang="en-US" sz="2000" dirty="0"/>
              <a:t>구현체에 따라서 프로그램의 동작이 다른 경우</a:t>
            </a:r>
            <a:r>
              <a:rPr lang="en-US" altLang="ko-KR" sz="2000" dirty="0"/>
              <a:t>(</a:t>
            </a:r>
            <a:r>
              <a:rPr lang="ko-KR" altLang="en-US" sz="2000" dirty="0"/>
              <a:t>각 행동에 따른 결과는 문서화될 필요 없음</a:t>
            </a:r>
            <a:r>
              <a:rPr lang="en-US" altLang="ko-KR" sz="20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980AA-D4C5-4DFC-B3FD-7D2CC30066AD}"/>
              </a:ext>
            </a:extLst>
          </p:cNvPr>
          <p:cNvSpPr txBox="1"/>
          <p:nvPr/>
        </p:nvSpPr>
        <p:spPr>
          <a:xfrm>
            <a:off x="1283191" y="4424256"/>
            <a:ext cx="5003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Consolas" panose="020B0609020204030204" pitchFamily="49" charset="0"/>
              </a:rPr>
              <a:t>평가 순서</a:t>
            </a:r>
            <a:endParaRPr lang="en-US" altLang="ko-KR" dirty="0">
              <a:latin typeface="Consolas" panose="020B0609020204030204" pitchFamily="49" charset="0"/>
            </a:endParaRPr>
          </a:p>
          <a:p>
            <a:endParaRPr lang="en-US" altLang="ko-KR" dirty="0">
              <a:latin typeface="Consolas" panose="020B0609020204030204" pitchFamily="49" charset="0"/>
            </a:endParaRPr>
          </a:p>
          <a:p>
            <a:r>
              <a:rPr lang="ko-KR" altLang="en-US" dirty="0">
                <a:latin typeface="Consolas" panose="020B0609020204030204" pitchFamily="49" charset="0"/>
              </a:rPr>
              <a:t>동일한 </a:t>
            </a:r>
            <a:r>
              <a:rPr lang="en-US" altLang="ko-KR" dirty="0">
                <a:latin typeface="Consolas" panose="020B0609020204030204" pitchFamily="49" charset="0"/>
              </a:rPr>
              <a:t>string literal</a:t>
            </a:r>
            <a:r>
              <a:rPr lang="ko-KR" altLang="en-US" dirty="0">
                <a:latin typeface="Consolas" panose="020B0609020204030204" pitchFamily="49" charset="0"/>
              </a:rPr>
              <a:t>의 주소의 일치 여부</a:t>
            </a:r>
            <a:endParaRPr lang="en-US" altLang="ko-KR" dirty="0">
              <a:latin typeface="Consolas" panose="020B0609020204030204" pitchFamily="49" charset="0"/>
            </a:endParaRPr>
          </a:p>
          <a:p>
            <a:endParaRPr lang="en-US" altLang="ko-KR" dirty="0">
              <a:latin typeface="Consolas" panose="020B0609020204030204" pitchFamily="49" charset="0"/>
            </a:endParaRPr>
          </a:p>
          <a:p>
            <a:r>
              <a:rPr lang="ko-KR" altLang="en-US" dirty="0">
                <a:latin typeface="Consolas" panose="020B0609020204030204" pitchFamily="49" charset="0"/>
              </a:rPr>
              <a:t>배열 할당 오버헤드의 양</a:t>
            </a:r>
          </a:p>
        </p:txBody>
      </p:sp>
    </p:spTree>
    <p:extLst>
      <p:ext uri="{BB962C8B-B14F-4D97-AF65-F5344CB8AC3E}">
        <p14:creationId xmlns:p14="http://schemas.microsoft.com/office/powerpoint/2010/main" val="305549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591D7FA-B15E-40E7-A0CF-EE77BF62D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9843" y="2614059"/>
            <a:ext cx="6092305" cy="4243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B529D-20D2-462A-B772-AF5FDF00DB85}"/>
              </a:ext>
            </a:extLst>
          </p:cNvPr>
          <p:cNvSpPr txBox="1"/>
          <p:nvPr/>
        </p:nvSpPr>
        <p:spPr>
          <a:xfrm>
            <a:off x="669852" y="2328532"/>
            <a:ext cx="63658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en-US" altLang="ko-KR" sz="2400" dirty="0">
                <a:solidFill>
                  <a:srgbClr val="FF0000"/>
                </a:solidFill>
              </a:rPr>
              <a:t>undefined behavior</a:t>
            </a:r>
          </a:p>
          <a:p>
            <a:endParaRPr lang="en-US" altLang="ko-KR" sz="2400" dirty="0"/>
          </a:p>
          <a:p>
            <a:r>
              <a:rPr lang="ko-KR" altLang="en-US" sz="2000" dirty="0"/>
              <a:t>프로그램의 동작에 있어서 그 어떠한 제약사항이 없음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64846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3672099" y="3044279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</p:spTree>
    <p:extLst>
      <p:ext uri="{BB962C8B-B14F-4D97-AF65-F5344CB8AC3E}">
        <p14:creationId xmlns:p14="http://schemas.microsoft.com/office/powerpoint/2010/main" val="121996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1BBD7C6-A529-4F07-A154-FECFDE82F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183" y="2790197"/>
            <a:ext cx="7511633" cy="3576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ko-KR" altLang="en-US" sz="2400" dirty="0"/>
              <a:t>정수형 </a:t>
            </a:r>
            <a:r>
              <a:rPr lang="ko-KR" altLang="en-US" sz="2400" dirty="0" err="1"/>
              <a:t>오버플로우</a:t>
            </a:r>
            <a:endParaRPr lang="en-US" altLang="ko-KR" sz="24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2DF2DF4-731B-4CB1-A7CC-1FB87C120408}"/>
              </a:ext>
            </a:extLst>
          </p:cNvPr>
          <p:cNvSpPr/>
          <p:nvPr/>
        </p:nvSpPr>
        <p:spPr>
          <a:xfrm>
            <a:off x="-1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https://en.cppreference.com/w/cpp/language/ub#Signed_overflow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5914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ko-KR" altLang="en-US" sz="2400" dirty="0"/>
              <a:t>인덱스 범위 초과 접근</a:t>
            </a:r>
            <a:endParaRPr lang="en-US" altLang="ko-KR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9780851-82EE-4208-A603-88849D7F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56" y="2785731"/>
            <a:ext cx="6560288" cy="367693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E9B2894-8DA5-42E9-9234-14CD51A77960}"/>
              </a:ext>
            </a:extLst>
          </p:cNvPr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https://en.cppreference.com/w/cpp/language/ub#Access_out_of_bounds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0086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0DCF688-314D-40F8-AB14-99DCF496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53" y="2790197"/>
            <a:ext cx="6000166" cy="3748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ko-KR" altLang="en-US" sz="2400" dirty="0"/>
              <a:t>초기화 되지 않은 변수 접근</a:t>
            </a:r>
            <a:endParaRPr lang="en-US" altLang="ko-KR" sz="2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F71C278-F072-4E22-B363-EBB7B959D6EA}"/>
              </a:ext>
            </a:extLst>
          </p:cNvPr>
          <p:cNvSpPr/>
          <p:nvPr/>
        </p:nvSpPr>
        <p:spPr>
          <a:xfrm>
            <a:off x="-2164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https://en.cppreference.com/w/cpp/language/ub#Uninitialized_scalar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338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6FA3F30-FB02-4BBB-AE03-43A91600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87" y="2637438"/>
            <a:ext cx="8409025" cy="39746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ko-KR" altLang="en-US" sz="2400" dirty="0"/>
              <a:t>유효하지 않은 값 </a:t>
            </a:r>
            <a:r>
              <a:rPr lang="ko-KR" altLang="en-US" sz="2400" dirty="0" err="1"/>
              <a:t>쑤셔넣기</a:t>
            </a:r>
            <a:endParaRPr lang="en-US" altLang="ko-KR" sz="24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8D00B94-5CC5-41F6-8B88-454AB7A28B3B}"/>
              </a:ext>
            </a:extLst>
          </p:cNvPr>
          <p:cNvSpPr/>
          <p:nvPr/>
        </p:nvSpPr>
        <p:spPr>
          <a:xfrm>
            <a:off x="-1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https://en.cppreference.com/w/cpp/language/ub#Invalid_scalar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1325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ko-KR" altLang="en-US" sz="2400" dirty="0" err="1"/>
              <a:t>널포인터를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역참조</a:t>
            </a:r>
            <a:endParaRPr lang="en-US" altLang="ko-KR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CDFE9D8-216C-4AF1-949C-6D67AECB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51" y="2790197"/>
            <a:ext cx="4472098" cy="355579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6621A1F-38F0-43C8-9B5A-841BAB77F017}"/>
              </a:ext>
            </a:extLst>
          </p:cNvPr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https://en.cppreference.com/w/cpp/language/ub#Null_pointer_dereference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925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/>
              <a:t>목차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4BC31-D03D-428E-94E0-28FFFEABEE93}"/>
              </a:ext>
            </a:extLst>
          </p:cNvPr>
          <p:cNvSpPr txBox="1"/>
          <p:nvPr/>
        </p:nvSpPr>
        <p:spPr>
          <a:xfrm>
            <a:off x="669852" y="2247367"/>
            <a:ext cx="2683748" cy="3206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rabicPeriod"/>
            </a:pPr>
            <a:r>
              <a:rPr lang="en-US" altLang="ko-KR" sz="2400" dirty="0"/>
              <a:t>UB</a:t>
            </a:r>
            <a:r>
              <a:rPr lang="ko-KR" altLang="en-US" sz="2400" dirty="0"/>
              <a:t>의 정의</a:t>
            </a:r>
            <a:endParaRPr lang="en-US" altLang="ko-KR" sz="2400" dirty="0"/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ko-KR" altLang="en-US" sz="2400" dirty="0"/>
              <a:t>다양한 </a:t>
            </a:r>
            <a:r>
              <a:rPr lang="en-US" altLang="ko-KR" sz="2400" dirty="0"/>
              <a:t>UB</a:t>
            </a:r>
            <a:r>
              <a:rPr lang="ko-KR" altLang="en-US" sz="2400" dirty="0"/>
              <a:t> 예제</a:t>
            </a:r>
            <a:endParaRPr lang="en-US" altLang="ko-KR" sz="2400" dirty="0"/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ko-KR" altLang="en-US" sz="2400" dirty="0"/>
              <a:t>그 외 토막상식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54318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74BE8C1-1A7F-4EC0-80D2-3B01F8051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53" y="2559364"/>
            <a:ext cx="6012493" cy="4281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434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6"/>
            </a:pPr>
            <a:r>
              <a:rPr lang="en-US" altLang="ko-KR" sz="2400" dirty="0" err="1"/>
              <a:t>realloc</a:t>
            </a:r>
            <a:r>
              <a:rPr lang="ko-KR" altLang="en-US" sz="2400" dirty="0"/>
              <a:t>에 넘긴 포인터 접근</a:t>
            </a:r>
            <a:endParaRPr lang="en-US" altLang="ko-KR" sz="2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C204A3A-E8F3-477A-8F78-88A3324D0383}"/>
              </a:ext>
            </a:extLst>
          </p:cNvPr>
          <p:cNvSpPr/>
          <p:nvPr/>
        </p:nvSpPr>
        <p:spPr>
          <a:xfrm>
            <a:off x="0" y="6581001"/>
            <a:ext cx="62873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https://en.cppreference.com/w/cpp/language/ub#Access_to_pointer_passed_to_realloc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9119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459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en-US" altLang="ko-KR" sz="2400" dirty="0"/>
              <a:t>side-effect</a:t>
            </a:r>
            <a:r>
              <a:rPr lang="ko-KR" altLang="en-US" sz="2400" dirty="0"/>
              <a:t>가 없는 무한루프</a:t>
            </a:r>
            <a:endParaRPr lang="en-US" altLang="ko-KR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844843A-D7EA-428F-8372-321B37C41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099" y="2829402"/>
            <a:ext cx="4847802" cy="385227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ED852A6-79CF-4762-B371-D23CAD36875B}"/>
              </a:ext>
            </a:extLst>
          </p:cNvPr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https://en.cppreference.com/w/cpp/language/memory_model#Progress_guarantee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82423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ED5EB8D-2ED1-4699-B361-92200DAA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099" y="2790197"/>
            <a:ext cx="4847802" cy="3689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534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8"/>
            </a:pPr>
            <a:r>
              <a:rPr lang="en-US" altLang="ko-KR" sz="2400" dirty="0"/>
              <a:t>const </a:t>
            </a:r>
            <a:r>
              <a:rPr lang="ko-KR" altLang="en-US" sz="2400" dirty="0"/>
              <a:t>변수의 값을 수정</a:t>
            </a:r>
            <a:r>
              <a:rPr lang="en-US" altLang="ko-KR" sz="2400" dirty="0"/>
              <a:t>(</a:t>
            </a:r>
            <a:r>
              <a:rPr lang="ko-KR" altLang="en-US" sz="2400" dirty="0"/>
              <a:t>대체 왜</a:t>
            </a:r>
            <a:r>
              <a:rPr lang="en-US" altLang="ko-KR" sz="2400" dirty="0"/>
              <a:t>?)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CB6F783-5F93-47E6-9D7F-6C3BC417339B}"/>
              </a:ext>
            </a:extLst>
          </p:cNvPr>
          <p:cNvSpPr/>
          <p:nvPr/>
        </p:nvSpPr>
        <p:spPr>
          <a:xfrm>
            <a:off x="0" y="6581001"/>
            <a:ext cx="4476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https://en.cppreference.com/w/cpp/language/cv#Explanation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5832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D41A08A-F8CB-4BA4-B53C-02AE103D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36" y="2644898"/>
            <a:ext cx="8011927" cy="4079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7342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9"/>
            </a:pPr>
            <a:r>
              <a:rPr lang="ko-KR" altLang="en-US" sz="2400" dirty="0"/>
              <a:t>동일 </a:t>
            </a:r>
            <a:r>
              <a:rPr lang="en-US" altLang="ko-KR" sz="2400" dirty="0"/>
              <a:t>scalar </a:t>
            </a:r>
            <a:r>
              <a:rPr lang="ko-KR" altLang="en-US" sz="2400" dirty="0"/>
              <a:t>객체에서 </a:t>
            </a:r>
            <a:r>
              <a:rPr lang="en-US" altLang="ko-KR" sz="2400" dirty="0"/>
              <a:t>side-effect</a:t>
            </a:r>
            <a:r>
              <a:rPr lang="ko-KR" altLang="en-US" sz="2400" dirty="0"/>
              <a:t>가 </a:t>
            </a:r>
            <a:r>
              <a:rPr lang="en-US" altLang="ko-KR" sz="2400" dirty="0" err="1"/>
              <a:t>unsequenced</a:t>
            </a:r>
            <a:endParaRPr lang="en-US" altLang="ko-KR" sz="2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AA6C726-0435-4D08-B7F7-AF617B095893}"/>
              </a:ext>
            </a:extLst>
          </p:cNvPr>
          <p:cNvSpPr/>
          <p:nvPr/>
        </p:nvSpPr>
        <p:spPr>
          <a:xfrm>
            <a:off x="0" y="6581001"/>
            <a:ext cx="4108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https://en.cppreference.com/w/cpp/language/eval_order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6050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3867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0"/>
            </a:pPr>
            <a:r>
              <a:rPr lang="en-US" altLang="ko-KR" sz="2400" dirty="0"/>
              <a:t>  </a:t>
            </a:r>
            <a:r>
              <a:rPr lang="ko-KR" altLang="en-US" sz="2400" dirty="0"/>
              <a:t>유명한 </a:t>
            </a:r>
            <a:r>
              <a:rPr lang="en-US" altLang="ko-KR" sz="2400" dirty="0" err="1"/>
              <a:t>xor</a:t>
            </a:r>
            <a:r>
              <a:rPr lang="en-US" altLang="ko-KR" sz="2400" dirty="0"/>
              <a:t> swap </a:t>
            </a:r>
            <a:r>
              <a:rPr lang="ko-KR" altLang="en-US" sz="2400" dirty="0"/>
              <a:t>트릭</a:t>
            </a:r>
            <a:endParaRPr lang="en-US" altLang="ko-KR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CFD409-3369-4285-AE68-FB72928B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86" y="3354572"/>
            <a:ext cx="5103628" cy="252281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6B4EC42-41D1-49FC-AFF8-5D3060A248C3}"/>
              </a:ext>
            </a:extLst>
          </p:cNvPr>
          <p:cNvSpPr/>
          <p:nvPr/>
        </p:nvSpPr>
        <p:spPr>
          <a:xfrm>
            <a:off x="0" y="6581001"/>
            <a:ext cx="4108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https://en.cppreference.com/w/cpp/language/eval_order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89435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7CC339D-81C1-4B5D-844C-1DF55002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79" y="2907744"/>
            <a:ext cx="8178241" cy="3669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2534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1"/>
            </a:pPr>
            <a:r>
              <a:rPr lang="en-US" altLang="ko-KR" sz="2400" dirty="0"/>
              <a:t>  bitwise shift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F6CD1C-7AF0-4563-ACF4-E5888E753890}"/>
              </a:ext>
            </a:extLst>
          </p:cNvPr>
          <p:cNvSpPr/>
          <p:nvPr/>
        </p:nvSpPr>
        <p:spPr>
          <a:xfrm>
            <a:off x="0" y="6581001"/>
            <a:ext cx="7137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https://en.cppreference.com/w/cpp/language/operator_arithmetic#Bitwise_shift_operators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79940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798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2"/>
            </a:pPr>
            <a:r>
              <a:rPr lang="en-US" altLang="ko-KR" sz="2400" dirty="0"/>
              <a:t>  </a:t>
            </a:r>
            <a:r>
              <a:rPr lang="ko-KR" altLang="en-US" sz="2400" dirty="0"/>
              <a:t>내용이 있는 소스파일이 개행으로 끝나지 않는 경우</a:t>
            </a:r>
            <a:endParaRPr lang="en-US" altLang="ko-KR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0" y="6581001"/>
            <a:ext cx="5326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https://en.cppreference.com/w/cpp/language/translation_phases#Phase_2</a:t>
            </a: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009CF01-AD5B-441D-9E3A-06A8D983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67" y="3429000"/>
            <a:ext cx="5701266" cy="17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1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522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3"/>
            </a:pPr>
            <a:r>
              <a:rPr lang="en-US" altLang="ko-KR" sz="2400" dirty="0"/>
              <a:t>  non-void </a:t>
            </a:r>
            <a:r>
              <a:rPr lang="ko-KR" altLang="en-US" sz="2400" dirty="0"/>
              <a:t>함수에서 리턴을 깜빡</a:t>
            </a:r>
            <a:endParaRPr lang="en-US" altLang="ko-KR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0" y="6581001"/>
            <a:ext cx="5326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https://en.cppreference.com/w/cpp/language/return#Notes</a:t>
            </a:r>
            <a:endParaRPr lang="ko-KR" altLang="en-US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AE520E-EB92-456B-808D-D303C0E1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957" y="3429000"/>
            <a:ext cx="3160085" cy="19942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4A129F3-448C-4A9F-9676-5292B18D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436" y="1031401"/>
            <a:ext cx="1783606" cy="17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28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850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4"/>
            </a:pPr>
            <a:r>
              <a:rPr lang="en-US" altLang="ko-KR" sz="2400" dirty="0"/>
              <a:t>  static </a:t>
            </a:r>
            <a:r>
              <a:rPr lang="ko-KR" altLang="en-US" sz="2400" dirty="0"/>
              <a:t>변수를 초기화할 때 재귀적으로 동일한 블록 접근</a:t>
            </a:r>
            <a:endParaRPr lang="en-US" altLang="ko-KR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-1" y="6581001"/>
            <a:ext cx="6305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https://en.cppreference.com/w/cpp/language/storage_duration#Static_local_variables</a:t>
            </a: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5D77F4B-A343-43E5-A5F1-5B4B3EE27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512" y="3340845"/>
            <a:ext cx="6704976" cy="19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4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334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5"/>
            </a:pPr>
            <a:r>
              <a:rPr lang="en-US" altLang="ko-KR" sz="2400" dirty="0"/>
              <a:t>  </a:t>
            </a:r>
            <a:r>
              <a:rPr lang="ko-KR" altLang="en-US" sz="2400" dirty="0"/>
              <a:t>나눗셈과 나머지 </a:t>
            </a:r>
            <a:endParaRPr lang="en-US" altLang="ko-KR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-1" y="6581001"/>
            <a:ext cx="7878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https://en.cppreference.com/w/cpp/language/operator_arithmetic#Multiplicative_operators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1FB69B9-9748-4BDB-938A-E0DF6CF78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74" y="3302701"/>
            <a:ext cx="3565452" cy="22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4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4335742" y="3044279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</p:spTree>
    <p:extLst>
      <p:ext uri="{BB962C8B-B14F-4D97-AF65-F5344CB8AC3E}">
        <p14:creationId xmlns:p14="http://schemas.microsoft.com/office/powerpoint/2010/main" val="5796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488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6"/>
            </a:pPr>
            <a:r>
              <a:rPr lang="en-US" altLang="ko-KR" sz="2400" dirty="0"/>
              <a:t>  </a:t>
            </a:r>
            <a:r>
              <a:rPr lang="ko-KR" altLang="en-US" sz="2400" dirty="0"/>
              <a:t>구조체 멤버와 포인터의 배신</a:t>
            </a:r>
            <a:endParaRPr lang="en-US" altLang="ko-KR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-1" y="6581001"/>
            <a:ext cx="7878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https://en.cppreference.com/w/cpp/language/pointer#Pointers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E299CF-6A86-4D4F-AB72-9F8CD33A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447" y="2963986"/>
            <a:ext cx="5543106" cy="31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97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488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6"/>
            </a:pPr>
            <a:r>
              <a:rPr lang="en-US" altLang="ko-KR" sz="2400" dirty="0"/>
              <a:t>  </a:t>
            </a:r>
            <a:r>
              <a:rPr lang="ko-KR" altLang="en-US" sz="2400" dirty="0"/>
              <a:t>구조체 멤버와 포인터의 배신</a:t>
            </a:r>
            <a:endParaRPr lang="en-US" altLang="ko-KR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-1" y="6581001"/>
            <a:ext cx="7878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https://en.cppreference.com/w/cpp/language/pointer#Pointers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E299CF-6A86-4D4F-AB72-9F8CD33A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447" y="2963986"/>
            <a:ext cx="5543106" cy="3171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A836E94-A470-49D9-AD78-2B7BBAD03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771" y="2963986"/>
            <a:ext cx="2511781" cy="25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53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413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7"/>
            </a:pPr>
            <a:r>
              <a:rPr lang="en-US" altLang="ko-KR" sz="2400" dirty="0"/>
              <a:t>  0</a:t>
            </a:r>
            <a:r>
              <a:rPr lang="ko-KR" altLang="en-US" sz="2400" dirty="0"/>
              <a:t>칸 동적할당 후 </a:t>
            </a:r>
            <a:r>
              <a:rPr lang="ko-KR" altLang="en-US" sz="2400" dirty="0" err="1"/>
              <a:t>역참조</a:t>
            </a:r>
            <a:endParaRPr lang="en-US" altLang="ko-KR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-1" y="6581001"/>
            <a:ext cx="7878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https://en.cppreference.com/w/cpp/language/array#Syntax</a:t>
            </a:r>
            <a:endParaRPr lang="ko-KR" altLang="en-US" sz="12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77E61C6-18EE-4E47-B051-0E9AED9BD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79" y="3626274"/>
            <a:ext cx="6436242" cy="15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35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4578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8"/>
            </a:pPr>
            <a:r>
              <a:rPr lang="en-US" altLang="ko-KR" sz="2400" dirty="0"/>
              <a:t>  union</a:t>
            </a:r>
            <a:r>
              <a:rPr lang="ko-KR" altLang="en-US" sz="2400" dirty="0"/>
              <a:t>의 </a:t>
            </a:r>
            <a:r>
              <a:rPr lang="en-US" altLang="ko-KR" sz="2400" dirty="0"/>
              <a:t>inactive </a:t>
            </a:r>
            <a:r>
              <a:rPr lang="ko-KR" altLang="en-US" sz="2400" dirty="0"/>
              <a:t>멤버 읽기</a:t>
            </a:r>
            <a:endParaRPr lang="en-US" altLang="ko-KR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-1" y="6581001"/>
            <a:ext cx="7878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https://en.cppreference.com/w/cpp/language/union#Explanation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77534C-B2AE-4C84-8818-5EF47BD18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507" y="3080304"/>
            <a:ext cx="5372986" cy="29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52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350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19"/>
            </a:pPr>
            <a:r>
              <a:rPr lang="en-US" altLang="ko-KR" sz="2400" dirty="0"/>
              <a:t>  </a:t>
            </a:r>
            <a:r>
              <a:rPr lang="ko-KR" altLang="en-US" sz="2400" dirty="0"/>
              <a:t>스레드와 </a:t>
            </a:r>
            <a:r>
              <a:rPr lang="en-US" altLang="ko-KR" sz="2400" dirty="0"/>
              <a:t>data race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-1" y="6581001"/>
            <a:ext cx="7878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https://en.cppreference.com/w/cpp/language/memory_model#Threads_and_data_races</a:t>
            </a:r>
            <a:endParaRPr lang="ko-KR" altLang="en-US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8127FF4-6E79-47FF-B91F-4E04E2662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628" y="3429000"/>
            <a:ext cx="5032744" cy="21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47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3447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20"/>
            </a:pPr>
            <a:r>
              <a:rPr lang="en-US" altLang="ko-KR" sz="2400" dirty="0"/>
              <a:t>  underscore</a:t>
            </a:r>
            <a:r>
              <a:rPr lang="ko-KR" altLang="en-US" sz="2400" dirty="0"/>
              <a:t>의 반란</a:t>
            </a:r>
            <a:endParaRPr lang="en-US" altLang="ko-KR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-1" y="6581001"/>
            <a:ext cx="7878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https://en.cppreference.com/w/cpp/language/identifiers#In_declarations</a:t>
            </a: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0839EE9-7425-49A8-8848-4002F9223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323" y="3083441"/>
            <a:ext cx="3187354" cy="28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82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847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2. </a:t>
            </a:r>
            <a:r>
              <a:rPr lang="ko-KR" altLang="en-US" sz="4400" b="1" dirty="0"/>
              <a:t>다양한 </a:t>
            </a:r>
            <a:r>
              <a:rPr lang="en-US" altLang="ko-KR" sz="4400" b="1" dirty="0"/>
              <a:t>UB</a:t>
            </a:r>
            <a:r>
              <a:rPr lang="ko-KR" altLang="en-US" sz="4400" b="1" dirty="0"/>
              <a:t> 예제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1DD6B-9CB7-4405-AD14-B5047755519B}"/>
              </a:ext>
            </a:extLst>
          </p:cNvPr>
          <p:cNvSpPr txBox="1"/>
          <p:nvPr/>
        </p:nvSpPr>
        <p:spPr>
          <a:xfrm>
            <a:off x="669852" y="2328532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21"/>
            </a:pPr>
            <a:r>
              <a:rPr lang="en-US" altLang="ko-KR" sz="2400" dirty="0"/>
              <a:t>  #line</a:t>
            </a:r>
            <a:r>
              <a:rPr lang="ko-KR" altLang="en-US" sz="2400" dirty="0"/>
              <a:t>의 범위</a:t>
            </a:r>
            <a:endParaRPr lang="en-US" altLang="ko-KR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07272F-AB21-4226-9263-2CEBB8C600B0}"/>
              </a:ext>
            </a:extLst>
          </p:cNvPr>
          <p:cNvSpPr/>
          <p:nvPr/>
        </p:nvSpPr>
        <p:spPr>
          <a:xfrm>
            <a:off x="-1" y="6581001"/>
            <a:ext cx="7878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https://en.cppreference.com/w/cpp/preprocessor/line#Explanation</a:t>
            </a:r>
            <a:endParaRPr lang="ko-KR" altLang="en-US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4BFCFB-AB38-45B2-A03F-2573395DD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688" y="3314602"/>
            <a:ext cx="4862624" cy="2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85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3775493" y="3044279"/>
            <a:ext cx="4641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3. </a:t>
            </a:r>
            <a:r>
              <a:rPr lang="ko-KR" altLang="en-US" sz="4400" b="1" dirty="0"/>
              <a:t>그 외 토막상식</a:t>
            </a:r>
          </a:p>
        </p:txBody>
      </p:sp>
    </p:spTree>
    <p:extLst>
      <p:ext uri="{BB962C8B-B14F-4D97-AF65-F5344CB8AC3E}">
        <p14:creationId xmlns:p14="http://schemas.microsoft.com/office/powerpoint/2010/main" val="1377036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641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3. </a:t>
            </a:r>
            <a:r>
              <a:rPr lang="ko-KR" altLang="en-US" sz="4400" b="1" dirty="0"/>
              <a:t>그 외 토막상식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39839-A865-4476-9797-D0C756D4F36F}"/>
              </a:ext>
            </a:extLst>
          </p:cNvPr>
          <p:cNvSpPr txBox="1"/>
          <p:nvPr/>
        </p:nvSpPr>
        <p:spPr>
          <a:xfrm>
            <a:off x="669852" y="2328532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ko-KR" altLang="en-US" sz="2400" dirty="0"/>
              <a:t>정수 </a:t>
            </a:r>
            <a:r>
              <a:rPr lang="ko-KR" altLang="en-US" sz="2400" dirty="0" err="1"/>
              <a:t>리터럴에는</a:t>
            </a:r>
            <a:r>
              <a:rPr lang="ko-KR" altLang="en-US" sz="2400" dirty="0"/>
              <a:t> 음수가 없다</a:t>
            </a:r>
            <a:endParaRPr lang="en-US" altLang="ko-KR" sz="2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3B3091-D876-4BEA-8B67-4AA1020BB46B}"/>
              </a:ext>
            </a:extLst>
          </p:cNvPr>
          <p:cNvSpPr/>
          <p:nvPr/>
        </p:nvSpPr>
        <p:spPr>
          <a:xfrm>
            <a:off x="0" y="6581001"/>
            <a:ext cx="6935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https://en.cppreference.com/w/cpp/language/integer_literal#Notes</a:t>
            </a:r>
            <a:endParaRPr lang="ko-KR" altLang="en-US" sz="12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70F68D9-7AEA-4651-9003-946D4A03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88" y="3147343"/>
            <a:ext cx="6691424" cy="29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9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F6E6B29-CC91-4FAD-9EE4-1247B378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288" y="3147343"/>
            <a:ext cx="6691424" cy="2902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641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3. </a:t>
            </a:r>
            <a:r>
              <a:rPr lang="ko-KR" altLang="en-US" sz="4400" b="1" dirty="0"/>
              <a:t>그 외 토막상식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39839-A865-4476-9797-D0C756D4F36F}"/>
              </a:ext>
            </a:extLst>
          </p:cNvPr>
          <p:cNvSpPr txBox="1"/>
          <p:nvPr/>
        </p:nvSpPr>
        <p:spPr>
          <a:xfrm>
            <a:off x="669852" y="2328532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ko-KR" altLang="en-US" sz="2400" dirty="0"/>
              <a:t>정수 </a:t>
            </a:r>
            <a:r>
              <a:rPr lang="ko-KR" altLang="en-US" sz="2400" dirty="0" err="1"/>
              <a:t>리터럴에는</a:t>
            </a:r>
            <a:r>
              <a:rPr lang="ko-KR" altLang="en-US" sz="2400" dirty="0"/>
              <a:t> 음수가 없다</a:t>
            </a:r>
            <a:endParaRPr lang="en-US" altLang="ko-KR" sz="2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3B3091-D876-4BEA-8B67-4AA1020BB46B}"/>
              </a:ext>
            </a:extLst>
          </p:cNvPr>
          <p:cNvSpPr/>
          <p:nvPr/>
        </p:nvSpPr>
        <p:spPr>
          <a:xfrm>
            <a:off x="0" y="6581001"/>
            <a:ext cx="6935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3"/>
              </a:rPr>
              <a:t>https://en.cppreference.com/w/cpp/language/integer_literal#Notes</a:t>
            </a: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10A858-6F11-48F2-8C3D-AF5B793A9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107" y="0"/>
            <a:ext cx="3665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6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B529D-20D2-462A-B772-AF5FDF00DB85}"/>
              </a:ext>
            </a:extLst>
          </p:cNvPr>
          <p:cNvSpPr txBox="1"/>
          <p:nvPr/>
        </p:nvSpPr>
        <p:spPr>
          <a:xfrm>
            <a:off x="669852" y="2328532"/>
            <a:ext cx="6922151" cy="1694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as-if rule</a:t>
            </a:r>
          </a:p>
          <a:p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000" dirty="0"/>
              <a:t>프로그램의 실행 결과</a:t>
            </a:r>
            <a:r>
              <a:rPr lang="en-US" altLang="ko-KR" sz="1600" dirty="0"/>
              <a:t>(observable behavior)</a:t>
            </a:r>
            <a:r>
              <a:rPr lang="ko-KR" altLang="en-US" sz="2000" dirty="0"/>
              <a:t>가 변하지 않는다면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/>
              <a:t>소스코드와는</a:t>
            </a:r>
            <a:r>
              <a:rPr lang="en-US" altLang="ko-KR" sz="2000" dirty="0"/>
              <a:t> </a:t>
            </a:r>
            <a:r>
              <a:rPr lang="ko-KR" altLang="en-US" sz="2000" dirty="0"/>
              <a:t>다른 방법으로 실행하는 것을 허용하는 규칙</a:t>
            </a:r>
          </a:p>
        </p:txBody>
      </p:sp>
    </p:spTree>
    <p:extLst>
      <p:ext uri="{BB962C8B-B14F-4D97-AF65-F5344CB8AC3E}">
        <p14:creationId xmlns:p14="http://schemas.microsoft.com/office/powerpoint/2010/main" val="206353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641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3. </a:t>
            </a:r>
            <a:r>
              <a:rPr lang="ko-KR" altLang="en-US" sz="4400" b="1" dirty="0"/>
              <a:t>그 외 토막상식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39839-A865-4476-9797-D0C756D4F36F}"/>
              </a:ext>
            </a:extLst>
          </p:cNvPr>
          <p:cNvSpPr txBox="1"/>
          <p:nvPr/>
        </p:nvSpPr>
        <p:spPr>
          <a:xfrm>
            <a:off x="669852" y="2328532"/>
            <a:ext cx="484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altLang="ko-KR" sz="2400" dirty="0"/>
              <a:t>bool</a:t>
            </a:r>
            <a:r>
              <a:rPr lang="ko-KR" altLang="en-US" sz="2400" dirty="0"/>
              <a:t>은 항상 </a:t>
            </a:r>
            <a:r>
              <a:rPr lang="en-US" altLang="ko-KR" sz="2400" dirty="0"/>
              <a:t>1</a:t>
            </a:r>
            <a:r>
              <a:rPr lang="ko-KR" altLang="en-US" sz="2400" dirty="0"/>
              <a:t>바이트가 아니다</a:t>
            </a:r>
            <a:endParaRPr lang="en-US" altLang="ko-KR" sz="2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3B3091-D876-4BEA-8B67-4AA1020BB46B}"/>
              </a:ext>
            </a:extLst>
          </p:cNvPr>
          <p:cNvSpPr/>
          <p:nvPr/>
        </p:nvSpPr>
        <p:spPr>
          <a:xfrm>
            <a:off x="0" y="6581001"/>
            <a:ext cx="6935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https://en.cppreference.com/w/cpp/language/types#Boolean_type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D4EEB39-976E-4D95-A487-E79A659F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14" y="3340001"/>
            <a:ext cx="7393172" cy="22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9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641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3. </a:t>
            </a:r>
            <a:r>
              <a:rPr lang="ko-KR" altLang="en-US" sz="4400" b="1" dirty="0"/>
              <a:t>그 외 토막상식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39839-A865-4476-9797-D0C756D4F36F}"/>
              </a:ext>
            </a:extLst>
          </p:cNvPr>
          <p:cNvSpPr txBox="1"/>
          <p:nvPr/>
        </p:nvSpPr>
        <p:spPr>
          <a:xfrm>
            <a:off x="669852" y="2328532"/>
            <a:ext cx="848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ko-KR" altLang="en-US" sz="2400" dirty="0"/>
              <a:t>초기화하지 않은 변수의 값을 사용해도 되는 유일한 반례</a:t>
            </a:r>
            <a:endParaRPr lang="en-US" altLang="ko-KR" sz="2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3B3091-D876-4BEA-8B67-4AA1020BB46B}"/>
              </a:ext>
            </a:extLst>
          </p:cNvPr>
          <p:cNvSpPr/>
          <p:nvPr/>
        </p:nvSpPr>
        <p:spPr>
          <a:xfrm>
            <a:off x="0" y="6581001"/>
            <a:ext cx="6935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https://en.cppreference.com/w/cpp/language/default_initialization#Explanation</a:t>
            </a:r>
            <a:endParaRPr lang="ko-KR" altLang="en-US" sz="12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7E572A6-A029-4696-80A6-355259221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578" y="3012928"/>
            <a:ext cx="5082844" cy="33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641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3. </a:t>
            </a:r>
            <a:r>
              <a:rPr lang="ko-KR" altLang="en-US" sz="4400" b="1" dirty="0"/>
              <a:t>그 외 토막상식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39839-A865-4476-9797-D0C756D4F36F}"/>
              </a:ext>
            </a:extLst>
          </p:cNvPr>
          <p:cNvSpPr txBox="1"/>
          <p:nvPr/>
        </p:nvSpPr>
        <p:spPr>
          <a:xfrm>
            <a:off x="669852" y="2328532"/>
            <a:ext cx="314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altLang="ko-KR" sz="2400" dirty="0"/>
              <a:t>std::</a:t>
            </a:r>
            <a:r>
              <a:rPr lang="en-US" altLang="ko-KR" sz="2400" dirty="0" err="1"/>
              <a:t>endl</a:t>
            </a:r>
            <a:r>
              <a:rPr lang="ko-KR" altLang="en-US" sz="2400" dirty="0"/>
              <a:t>은 함수다</a:t>
            </a:r>
            <a:endParaRPr lang="en-US" altLang="ko-KR" sz="2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3B3091-D876-4BEA-8B67-4AA1020BB46B}"/>
              </a:ext>
            </a:extLst>
          </p:cNvPr>
          <p:cNvSpPr/>
          <p:nvPr/>
        </p:nvSpPr>
        <p:spPr>
          <a:xfrm>
            <a:off x="0" y="6581001"/>
            <a:ext cx="6935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https://en.cppreference.com/w/cpp/language/adl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4810AE4-47D4-456E-AEE2-B2D1B6FBE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73" y="3044424"/>
            <a:ext cx="8300454" cy="32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07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641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3. </a:t>
            </a:r>
            <a:r>
              <a:rPr lang="ko-KR" altLang="en-US" sz="4400" b="1" dirty="0"/>
              <a:t>그 외 토막상식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39839-A865-4476-9797-D0C756D4F36F}"/>
              </a:ext>
            </a:extLst>
          </p:cNvPr>
          <p:cNvSpPr txBox="1"/>
          <p:nvPr/>
        </p:nvSpPr>
        <p:spPr>
          <a:xfrm>
            <a:off x="669852" y="2328532"/>
            <a:ext cx="660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en-US" altLang="ko-KR" sz="2400" dirty="0" err="1"/>
              <a:t>sizeof</a:t>
            </a:r>
            <a:r>
              <a:rPr lang="en-US" altLang="ko-KR" sz="2400" dirty="0"/>
              <a:t> </a:t>
            </a:r>
            <a:r>
              <a:rPr lang="ko-KR" altLang="en-US" sz="2400" dirty="0"/>
              <a:t>연산자의 결과는 항상 양의 정수이다</a:t>
            </a:r>
            <a:endParaRPr lang="en-US" altLang="ko-KR" sz="2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3B3091-D876-4BEA-8B67-4AA1020BB46B}"/>
              </a:ext>
            </a:extLst>
          </p:cNvPr>
          <p:cNvSpPr/>
          <p:nvPr/>
        </p:nvSpPr>
        <p:spPr>
          <a:xfrm>
            <a:off x="0" y="6581001"/>
            <a:ext cx="6935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https://en.cppreference.com/w/cpp/language/sizeof#Notes</a:t>
            </a: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4EA8F3-282D-4A82-A78A-5B585A0E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409" y="3641066"/>
            <a:ext cx="6351182" cy="17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11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641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3. </a:t>
            </a:r>
            <a:r>
              <a:rPr lang="ko-KR" altLang="en-US" sz="4400" b="1" dirty="0"/>
              <a:t>그 외 토막상식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39839-A865-4476-9797-D0C756D4F36F}"/>
              </a:ext>
            </a:extLst>
          </p:cNvPr>
          <p:cNvSpPr txBox="1"/>
          <p:nvPr/>
        </p:nvSpPr>
        <p:spPr>
          <a:xfrm>
            <a:off x="669852" y="2328532"/>
            <a:ext cx="660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en-US" altLang="ko-KR" sz="2400" dirty="0" err="1"/>
              <a:t>sizeof</a:t>
            </a:r>
            <a:r>
              <a:rPr lang="en-US" altLang="ko-KR" sz="2400" dirty="0"/>
              <a:t> </a:t>
            </a:r>
            <a:r>
              <a:rPr lang="ko-KR" altLang="en-US" sz="2400" dirty="0"/>
              <a:t>연산자의 결과는 항상 양의 정수이다</a:t>
            </a:r>
            <a:endParaRPr lang="en-US" altLang="ko-KR" sz="2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3B3091-D876-4BEA-8B67-4AA1020BB46B}"/>
              </a:ext>
            </a:extLst>
          </p:cNvPr>
          <p:cNvSpPr/>
          <p:nvPr/>
        </p:nvSpPr>
        <p:spPr>
          <a:xfrm>
            <a:off x="0" y="6581001"/>
            <a:ext cx="6935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https://en.cppreference.com/w/cpp/language/sizeof#Notes</a:t>
            </a: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4EA8F3-282D-4A82-A78A-5B585A0E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409" y="3641066"/>
            <a:ext cx="6351182" cy="170237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A772313-BE64-43EA-A287-B9B255C73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087" y="461962"/>
            <a:ext cx="54578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59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4641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3. </a:t>
            </a:r>
            <a:r>
              <a:rPr lang="ko-KR" altLang="en-US" sz="4400" b="1" dirty="0"/>
              <a:t>그 외 토막상식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39839-A865-4476-9797-D0C756D4F36F}"/>
              </a:ext>
            </a:extLst>
          </p:cNvPr>
          <p:cNvSpPr txBox="1"/>
          <p:nvPr/>
        </p:nvSpPr>
        <p:spPr>
          <a:xfrm>
            <a:off x="669852" y="232853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6"/>
            </a:pPr>
            <a:r>
              <a:rPr lang="ko-KR" altLang="en-US" sz="2400" dirty="0"/>
              <a:t>정수 나눗셈을 믿지 마라</a:t>
            </a:r>
            <a:endParaRPr lang="en-US" altLang="ko-KR" sz="2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3B3091-D876-4BEA-8B67-4AA1020BB46B}"/>
              </a:ext>
            </a:extLst>
          </p:cNvPr>
          <p:cNvSpPr/>
          <p:nvPr/>
        </p:nvSpPr>
        <p:spPr>
          <a:xfrm>
            <a:off x="0" y="6581001"/>
            <a:ext cx="6935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https://en.cppreference.com/w/cpp/language/operator_arithmetic#Multiplicative_operators</a:t>
            </a:r>
            <a:endParaRPr lang="ko-KR" altLang="en-US" sz="12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B5884E6-301C-451E-B968-F6F876C3F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884" y="3397102"/>
            <a:ext cx="7478232" cy="22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09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2830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Reference</a:t>
            </a:r>
            <a:endParaRPr lang="ko-KR" alt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467B4-2A76-4F47-B59C-9C26A76C7475}"/>
              </a:ext>
            </a:extLst>
          </p:cNvPr>
          <p:cNvSpPr txBox="1"/>
          <p:nvPr/>
        </p:nvSpPr>
        <p:spPr>
          <a:xfrm>
            <a:off x="669852" y="2328532"/>
            <a:ext cx="101863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000" dirty="0">
                <a:hlinkClick r:id="rId2"/>
              </a:rPr>
              <a:t>https://blog.seulgi.kim/2017/11/cpp-as-if-rule.html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en-US" altLang="ko-KR" sz="2000" dirty="0">
                <a:hlinkClick r:id="rId3"/>
              </a:rPr>
              <a:t>https://en.cppreference.com/w/cpp/language/ub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en-US" altLang="ko-KR" sz="2000" dirty="0">
                <a:hlinkClick r:id="rId4"/>
              </a:rPr>
              <a:t>https://www.secmem.org/blog/2020/01/17/c-c++-and-ub/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en-US" altLang="ko-KR" sz="2000" dirty="0">
                <a:hlinkClick r:id="rId5"/>
              </a:rPr>
              <a:t>https://stackoverflow.com/questions/15718262/what-exactly-is-the-as-if-rule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en-US" altLang="ko-KR" sz="2000" dirty="0">
                <a:hlinkClick r:id="rId6"/>
              </a:rPr>
              <a:t>https://stackoverflow.com/questions/22180312/difference-between-undefined-</a:t>
            </a:r>
            <a:br>
              <a:rPr lang="en-US" altLang="ko-KR" sz="2000" dirty="0">
                <a:hlinkClick r:id="rId6"/>
              </a:rPr>
            </a:br>
            <a:r>
              <a:rPr lang="en-US" altLang="ko-KR" sz="2000" dirty="0">
                <a:hlinkClick r:id="rId6"/>
              </a:rPr>
              <a:t>behavior-and-ill-formed-no-diagnostic-message-</a:t>
            </a:r>
            <a:r>
              <a:rPr lang="en-US" altLang="ko-KR" sz="2000" dirty="0" err="1">
                <a:hlinkClick r:id="rId6"/>
              </a:rPr>
              <a:t>requ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en-US" altLang="ko-KR" sz="2000" dirty="0">
                <a:hlinkClick r:id="rId7"/>
              </a:rPr>
              <a:t>https://scribnote5.github.io/misra%20c/static%20test/MISRAC3/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en-US" altLang="ko-KR" sz="2000" dirty="0">
                <a:hlinkClick r:id="rId8"/>
              </a:rPr>
              <a:t>https://stackoverflow.com/questions/41961181/ill-formed-no-diagnostic-required-</a:t>
            </a:r>
            <a:br>
              <a:rPr lang="en-US" altLang="ko-KR" sz="2000" dirty="0">
                <a:hlinkClick r:id="rId8"/>
              </a:rPr>
            </a:br>
            <a:r>
              <a:rPr lang="en-US" altLang="ko-KR" sz="2000" dirty="0">
                <a:hlinkClick r:id="rId8"/>
              </a:rPr>
              <a:t>ndr-constexpr-function-throw-in-c14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9888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4519286" y="3044279"/>
            <a:ext cx="3153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/>
              <a:t>감사합니다</a:t>
            </a:r>
            <a:r>
              <a:rPr lang="en-US" altLang="ko-KR" sz="4400" b="1" dirty="0"/>
              <a:t>.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0224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B529D-20D2-462A-B772-AF5FDF00DB85}"/>
              </a:ext>
            </a:extLst>
          </p:cNvPr>
          <p:cNvSpPr txBox="1"/>
          <p:nvPr/>
        </p:nvSpPr>
        <p:spPr>
          <a:xfrm>
            <a:off x="669852" y="2328532"/>
            <a:ext cx="7967246" cy="3726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as-if rule</a:t>
            </a:r>
          </a:p>
          <a:p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000" dirty="0"/>
              <a:t>프로그램의 실행 결과</a:t>
            </a:r>
            <a:r>
              <a:rPr lang="en-US" altLang="ko-KR" sz="1600" dirty="0"/>
              <a:t>(observable behavior)</a:t>
            </a:r>
            <a:r>
              <a:rPr lang="ko-KR" altLang="en-US" sz="2000" dirty="0"/>
              <a:t>가 변하지 않는다면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/>
              <a:t>소스코드와는</a:t>
            </a:r>
            <a:r>
              <a:rPr lang="en-US" altLang="ko-KR" sz="2000" dirty="0"/>
              <a:t> </a:t>
            </a:r>
            <a:r>
              <a:rPr lang="ko-KR" altLang="en-US" sz="2000" dirty="0"/>
              <a:t>다른 방법으로 실행하는 것을 허용하는 규칙</a:t>
            </a:r>
            <a:endParaRPr lang="en-US" altLang="ko-KR" sz="2000" dirty="0"/>
          </a:p>
          <a:p>
            <a:endParaRPr lang="en-US" altLang="ko-KR" sz="2400" dirty="0"/>
          </a:p>
          <a:p>
            <a:r>
              <a:rPr lang="en-US" altLang="ko-KR" sz="2400" b="1" dirty="0"/>
              <a:t>why?</a:t>
            </a:r>
          </a:p>
          <a:p>
            <a:endParaRPr lang="en-US" altLang="ko-KR" sz="24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ko-KR" altLang="en-US" sz="2000" dirty="0"/>
              <a:t>컴파일러의 최적화를 방해하지 않기 위해</a:t>
            </a:r>
            <a:endParaRPr lang="en-US" altLang="ko-KR" sz="2000" dirty="0"/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US" altLang="ko-KR" sz="2000" dirty="0"/>
              <a:t>C++</a:t>
            </a:r>
            <a:r>
              <a:rPr lang="ko-KR" altLang="en-US" sz="2000" dirty="0"/>
              <a:t>이 가정하는 </a:t>
            </a:r>
            <a:r>
              <a:rPr lang="en-US" altLang="ko-KR" sz="2000" dirty="0"/>
              <a:t>abstract machine</a:t>
            </a:r>
            <a:r>
              <a:rPr lang="ko-KR" altLang="en-US" sz="2000" dirty="0"/>
              <a:t>이 엄밀하게 정의되지 않아서</a:t>
            </a:r>
          </a:p>
        </p:txBody>
      </p:sp>
    </p:spTree>
    <p:extLst>
      <p:ext uri="{BB962C8B-B14F-4D97-AF65-F5344CB8AC3E}">
        <p14:creationId xmlns:p14="http://schemas.microsoft.com/office/powerpoint/2010/main" val="233986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B529D-20D2-462A-B772-AF5FDF00DB85}"/>
              </a:ext>
            </a:extLst>
          </p:cNvPr>
          <p:cNvSpPr txBox="1"/>
          <p:nvPr/>
        </p:nvSpPr>
        <p:spPr>
          <a:xfrm>
            <a:off x="669853" y="2328532"/>
            <a:ext cx="11217348" cy="400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다음과 같은 항목이 지켜진다면</a:t>
            </a:r>
            <a:r>
              <a:rPr lang="en-US" altLang="ko-KR" sz="2400" dirty="0"/>
              <a:t>, </a:t>
            </a:r>
            <a:r>
              <a:rPr lang="ko-KR" altLang="en-US" sz="2400" dirty="0"/>
              <a:t>프로그램의 </a:t>
            </a:r>
            <a:r>
              <a:rPr lang="ko-KR" altLang="en-US" sz="2400" b="1" dirty="0"/>
              <a:t>모든 변환</a:t>
            </a:r>
            <a:r>
              <a:rPr lang="ko-KR" altLang="en-US" sz="2400" dirty="0"/>
              <a:t>을 허용</a:t>
            </a:r>
            <a:endParaRPr lang="en-US" altLang="ko-KR" sz="2400" dirty="0"/>
          </a:p>
          <a:p>
            <a:endParaRPr lang="en-US" altLang="ko-KR" sz="24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ko-KR" altLang="en-US" sz="2000" dirty="0"/>
              <a:t>모든 시퀀스포인트에 대해서</a:t>
            </a:r>
            <a:r>
              <a:rPr lang="en-US" altLang="ko-KR" sz="2000" dirty="0"/>
              <a:t>, </a:t>
            </a:r>
            <a:r>
              <a:rPr lang="ko-KR" altLang="en-US" sz="2000" dirty="0"/>
              <a:t>모든 </a:t>
            </a:r>
            <a:r>
              <a:rPr lang="en-US" altLang="ko-KR" sz="2000" dirty="0"/>
              <a:t>volatile </a:t>
            </a:r>
            <a:r>
              <a:rPr lang="ko-KR" altLang="en-US" sz="2000" dirty="0"/>
              <a:t>객체의 값이 안정적일 것</a:t>
            </a:r>
            <a:r>
              <a:rPr lang="ko-KR" altLang="en-US" sz="900" dirty="0"/>
              <a:t> </a:t>
            </a:r>
            <a:r>
              <a:rPr lang="en-US" altLang="ko-KR" sz="900" dirty="0">
                <a:solidFill>
                  <a:schemeClr val="accent6">
                    <a:lumMod val="75000"/>
                  </a:schemeClr>
                </a:solidFill>
              </a:rPr>
              <a:t>until</a:t>
            </a:r>
            <a:r>
              <a:rPr lang="ko-KR" altLang="en-US" sz="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accent6">
                    <a:lumMod val="75000"/>
                  </a:schemeClr>
                </a:solidFill>
              </a:rPr>
              <a:t>C++11</a:t>
            </a:r>
            <a:br>
              <a:rPr lang="en-US" altLang="ko-KR" sz="900" dirty="0"/>
            </a:br>
            <a:r>
              <a:rPr lang="en-US" altLang="ko-KR" sz="2000" dirty="0"/>
              <a:t>volatile </a:t>
            </a:r>
            <a:r>
              <a:rPr lang="ko-KR" altLang="en-US" sz="2000" dirty="0"/>
              <a:t>객체의 접근은 해당 접근이 일어나는 표현식의 </a:t>
            </a:r>
            <a:r>
              <a:rPr lang="en-US" altLang="ko-KR" sz="2000" dirty="0" err="1"/>
              <a:t>sementics</a:t>
            </a:r>
            <a:r>
              <a:rPr lang="ko-KR" altLang="en-US" sz="2000" dirty="0"/>
              <a:t>에 엄격하게 따를 것</a:t>
            </a:r>
            <a:r>
              <a:rPr lang="ko-KR" altLang="en-US" sz="900" dirty="0"/>
              <a:t> </a:t>
            </a:r>
            <a:r>
              <a:rPr lang="en-US" altLang="ko-KR" sz="900" dirty="0">
                <a:solidFill>
                  <a:schemeClr val="accent6">
                    <a:lumMod val="75000"/>
                  </a:schemeClr>
                </a:solidFill>
              </a:rPr>
              <a:t>since C++11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ko-KR" altLang="en-US" sz="2000" dirty="0"/>
              <a:t>프로그램이 끝날 때</a:t>
            </a:r>
            <a:r>
              <a:rPr lang="en-US" altLang="ko-KR" sz="2000" dirty="0"/>
              <a:t>, </a:t>
            </a:r>
            <a:r>
              <a:rPr lang="ko-KR" altLang="en-US" sz="2000" dirty="0"/>
              <a:t>파일에 기록된 데이터는 프로그램이 기록한 것처럼 실행될 것</a:t>
            </a:r>
            <a:endParaRPr lang="en-US" altLang="ko-KR" sz="20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ko-KR" altLang="en-US" sz="2000" dirty="0"/>
              <a:t>프로그램이 입력을 대기하기 전에</a:t>
            </a:r>
            <a:r>
              <a:rPr lang="en-US" altLang="ko-KR" sz="2000" dirty="0"/>
              <a:t>,</a:t>
            </a:r>
            <a:r>
              <a:rPr lang="ko-KR" altLang="en-US" sz="2000" dirty="0"/>
              <a:t> 대화식 장치로 전송되는 프롬프트 텍스트가 표시될 것</a:t>
            </a:r>
            <a:endParaRPr lang="en-US" altLang="ko-KR" sz="20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2000" dirty="0"/>
              <a:t>ISO C pragma(#pragma</a:t>
            </a:r>
            <a:r>
              <a:rPr lang="ko-KR" altLang="en-US" sz="2000" dirty="0"/>
              <a:t> </a:t>
            </a:r>
            <a:r>
              <a:rPr lang="en-US" altLang="ko-KR" sz="2000" dirty="0"/>
              <a:t>STDC FENV_ACCESS)</a:t>
            </a:r>
            <a:r>
              <a:rPr lang="ko-KR" altLang="en-US" sz="2000" dirty="0"/>
              <a:t>가 지원되고 </a:t>
            </a:r>
            <a:r>
              <a:rPr lang="en-US" altLang="ko-KR" sz="2000" dirty="0"/>
              <a:t>ON</a:t>
            </a:r>
            <a:r>
              <a:rPr lang="ko-KR" altLang="en-US" sz="2000" dirty="0"/>
              <a:t>으로 설정된 경우</a:t>
            </a:r>
            <a:r>
              <a:rPr lang="en-US" altLang="ko-KR" sz="2000" dirty="0"/>
              <a:t>, </a:t>
            </a:r>
            <a:r>
              <a:rPr lang="ko-KR" altLang="en-US" sz="2000" dirty="0"/>
              <a:t>부동소수점</a:t>
            </a:r>
            <a:br>
              <a:rPr lang="en-US" altLang="ko-KR" sz="2000" dirty="0"/>
            </a:br>
            <a:r>
              <a:rPr lang="ko-KR" altLang="en-US" sz="2000" dirty="0"/>
              <a:t>환경에 대한 변경사항은 부동소수점 산술 연산자와 함수 호출에 의해 기술된 대로 실행되는</a:t>
            </a:r>
            <a:br>
              <a:rPr lang="en-US" altLang="ko-KR" sz="2000" dirty="0"/>
            </a:br>
            <a:r>
              <a:rPr lang="ko-KR" altLang="en-US" sz="2000" dirty="0"/>
              <a:t>것을 확인할 수 있을 것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78736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B529D-20D2-462A-B772-AF5FDF00DB85}"/>
              </a:ext>
            </a:extLst>
          </p:cNvPr>
          <p:cNvSpPr txBox="1"/>
          <p:nvPr/>
        </p:nvSpPr>
        <p:spPr>
          <a:xfrm>
            <a:off x="669853" y="2328532"/>
            <a:ext cx="11217348" cy="400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다음과 같은 항목이 지켜진다면</a:t>
            </a:r>
            <a:r>
              <a:rPr lang="en-US" altLang="ko-KR" sz="2400" dirty="0"/>
              <a:t>, </a:t>
            </a:r>
            <a:r>
              <a:rPr lang="ko-KR" altLang="en-US" sz="2400" dirty="0"/>
              <a:t>프로그램의 </a:t>
            </a:r>
            <a:r>
              <a:rPr lang="ko-KR" altLang="en-US" sz="2400" b="1" dirty="0"/>
              <a:t>모든 변환</a:t>
            </a:r>
            <a:r>
              <a:rPr lang="ko-KR" altLang="en-US" sz="2400" dirty="0"/>
              <a:t>을 허용</a:t>
            </a:r>
            <a:endParaRPr lang="en-US" altLang="ko-KR" sz="2400" dirty="0"/>
          </a:p>
          <a:p>
            <a:endParaRPr lang="en-US" altLang="ko-KR" sz="24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ko-KR" altLang="en-US" sz="2000" dirty="0"/>
              <a:t>모든 시퀀스포인트에 대해서</a:t>
            </a:r>
            <a:r>
              <a:rPr lang="en-US" altLang="ko-KR" sz="2000" dirty="0"/>
              <a:t>, </a:t>
            </a:r>
            <a:r>
              <a:rPr lang="ko-KR" altLang="en-US" sz="2000" dirty="0"/>
              <a:t>모든 </a:t>
            </a:r>
            <a:r>
              <a:rPr lang="en-US" altLang="ko-KR" sz="2000" dirty="0"/>
              <a:t>volatile </a:t>
            </a:r>
            <a:r>
              <a:rPr lang="ko-KR" altLang="en-US" sz="2000" dirty="0"/>
              <a:t>객체의 값이 안정적일 것</a:t>
            </a:r>
            <a:r>
              <a:rPr lang="ko-KR" altLang="en-US" sz="900" dirty="0"/>
              <a:t> </a:t>
            </a:r>
            <a:r>
              <a:rPr lang="en-US" altLang="ko-KR" sz="900" dirty="0">
                <a:solidFill>
                  <a:schemeClr val="accent6">
                    <a:lumMod val="75000"/>
                  </a:schemeClr>
                </a:solidFill>
              </a:rPr>
              <a:t>until</a:t>
            </a:r>
            <a:r>
              <a:rPr lang="ko-KR" altLang="en-US" sz="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accent6">
                    <a:lumMod val="75000"/>
                  </a:schemeClr>
                </a:solidFill>
              </a:rPr>
              <a:t>C++11</a:t>
            </a:r>
            <a:br>
              <a:rPr lang="en-US" altLang="ko-KR" sz="900" dirty="0"/>
            </a:br>
            <a:r>
              <a:rPr lang="en-US" altLang="ko-KR" sz="2000" dirty="0"/>
              <a:t>volatile </a:t>
            </a:r>
            <a:r>
              <a:rPr lang="ko-KR" altLang="en-US" sz="2000" dirty="0"/>
              <a:t>객체의 접근은 해당 접근이 일어나는 표현식의 </a:t>
            </a:r>
            <a:r>
              <a:rPr lang="en-US" altLang="ko-KR" sz="2000" dirty="0" err="1"/>
              <a:t>sementics</a:t>
            </a:r>
            <a:r>
              <a:rPr lang="ko-KR" altLang="en-US" sz="2000" dirty="0"/>
              <a:t>에 엄격하게 따를 것</a:t>
            </a:r>
            <a:r>
              <a:rPr lang="ko-KR" altLang="en-US" sz="900" dirty="0"/>
              <a:t> </a:t>
            </a:r>
            <a:r>
              <a:rPr lang="en-US" altLang="ko-KR" sz="900" dirty="0">
                <a:solidFill>
                  <a:schemeClr val="accent6">
                    <a:lumMod val="75000"/>
                  </a:schemeClr>
                </a:solidFill>
              </a:rPr>
              <a:t>since C++11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ko-KR" altLang="en-US" sz="2000" dirty="0"/>
              <a:t>프로그램이 끝날 때</a:t>
            </a:r>
            <a:r>
              <a:rPr lang="en-US" altLang="ko-KR" sz="2000" dirty="0"/>
              <a:t>, </a:t>
            </a:r>
            <a:r>
              <a:rPr lang="ko-KR" altLang="en-US" sz="2000" dirty="0"/>
              <a:t>파일에 기록된 데이터는 프로그램이 기록한 것처럼 실행될 것</a:t>
            </a:r>
            <a:endParaRPr lang="en-US" altLang="ko-KR" sz="20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ko-KR" altLang="en-US" sz="2000" dirty="0"/>
              <a:t>프로그램이 입력을 대기하기 전에</a:t>
            </a:r>
            <a:r>
              <a:rPr lang="en-US" altLang="ko-KR" sz="2000" dirty="0"/>
              <a:t>,</a:t>
            </a:r>
            <a:r>
              <a:rPr lang="ko-KR" altLang="en-US" sz="2000" dirty="0"/>
              <a:t> 대화식 장치로 전송되는 프롬프트 텍스트가 표시될 것</a:t>
            </a:r>
            <a:endParaRPr lang="en-US" altLang="ko-KR" sz="20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2000" dirty="0"/>
              <a:t>ISO C pragma(#pragma</a:t>
            </a:r>
            <a:r>
              <a:rPr lang="ko-KR" altLang="en-US" sz="2000" dirty="0"/>
              <a:t> </a:t>
            </a:r>
            <a:r>
              <a:rPr lang="en-US" altLang="ko-KR" sz="2000" dirty="0"/>
              <a:t>STDC FENV_ACCESS)</a:t>
            </a:r>
            <a:r>
              <a:rPr lang="ko-KR" altLang="en-US" sz="2000" dirty="0"/>
              <a:t>가 지원되고 </a:t>
            </a:r>
            <a:r>
              <a:rPr lang="en-US" altLang="ko-KR" sz="2000" dirty="0"/>
              <a:t>ON</a:t>
            </a:r>
            <a:r>
              <a:rPr lang="ko-KR" altLang="en-US" sz="2000" dirty="0"/>
              <a:t>으로 설정된 경우</a:t>
            </a:r>
            <a:r>
              <a:rPr lang="en-US" altLang="ko-KR" sz="2000" dirty="0"/>
              <a:t>, </a:t>
            </a:r>
            <a:r>
              <a:rPr lang="ko-KR" altLang="en-US" sz="2000" dirty="0"/>
              <a:t>부동소수점</a:t>
            </a:r>
            <a:br>
              <a:rPr lang="en-US" altLang="ko-KR" sz="2000" dirty="0"/>
            </a:br>
            <a:r>
              <a:rPr lang="ko-KR" altLang="en-US" sz="2000" dirty="0"/>
              <a:t>환경에 대한 변경사항은 부동소수점 산술 연산자와 함수 호출에 의해 기술된 대로 실행되는</a:t>
            </a:r>
            <a:br>
              <a:rPr lang="en-US" altLang="ko-KR" sz="2000" dirty="0"/>
            </a:br>
            <a:r>
              <a:rPr lang="ko-KR" altLang="en-US" sz="2000" dirty="0"/>
              <a:t>것을 확인할 수 있을 것</a:t>
            </a:r>
            <a:endParaRPr lang="en-US" altLang="ko-KR" sz="2000" dirty="0"/>
          </a:p>
        </p:txBody>
      </p:sp>
      <p:pic>
        <p:nvPicPr>
          <p:cNvPr id="5" name="Picture 2" descr="오늘의 상식.tmi">
            <a:extLst>
              <a:ext uri="{FF2B5EF4-FFF2-40B4-BE49-F238E27FC236}">
                <a16:creationId xmlns:a16="http://schemas.microsoft.com/office/drawing/2014/main" id="{8939E8AC-789D-483C-B4F1-349A1D38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3867150"/>
            <a:ext cx="3076575" cy="299085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2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B529D-20D2-462A-B772-AF5FDF00DB85}"/>
              </a:ext>
            </a:extLst>
          </p:cNvPr>
          <p:cNvSpPr txBox="1"/>
          <p:nvPr/>
        </p:nvSpPr>
        <p:spPr>
          <a:xfrm>
            <a:off x="669852" y="2328532"/>
            <a:ext cx="9088707" cy="3079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C++ </a:t>
            </a:r>
            <a:r>
              <a:rPr lang="ko-KR" altLang="en-US" sz="2400" dirty="0"/>
              <a:t>표준에서 </a:t>
            </a:r>
            <a:r>
              <a:rPr lang="en-US" altLang="ko-KR" sz="2400" dirty="0"/>
              <a:t>observable behavior</a:t>
            </a:r>
            <a:r>
              <a:rPr lang="ko-KR" altLang="en-US" sz="2400" dirty="0"/>
              <a:t>를 정의하지 않은 </a:t>
            </a:r>
            <a:r>
              <a:rPr lang="en-US" altLang="ko-KR" sz="2400" dirty="0"/>
              <a:t>5</a:t>
            </a:r>
            <a:r>
              <a:rPr lang="ko-KR" altLang="en-US" sz="2400" dirty="0"/>
              <a:t>가지 경우</a:t>
            </a:r>
            <a:endParaRPr lang="en-US" altLang="ko-KR" sz="2400" dirty="0"/>
          </a:p>
          <a:p>
            <a:endParaRPr lang="en-US" altLang="ko-KR" sz="24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2000" dirty="0"/>
              <a:t>ill-formed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2000" dirty="0"/>
              <a:t>ill-formed, no diagnostic required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2000" dirty="0"/>
              <a:t>implementation-defined behavior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2000" dirty="0"/>
              <a:t>unspecified behavior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2000" dirty="0"/>
              <a:t>undefined behavior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2481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D780E-9CA3-4213-BDEF-A45E274EFB39}"/>
              </a:ext>
            </a:extLst>
          </p:cNvPr>
          <p:cNvSpPr txBox="1"/>
          <p:nvPr/>
        </p:nvSpPr>
        <p:spPr>
          <a:xfrm>
            <a:off x="669852" y="723014"/>
            <a:ext cx="3520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1. UB</a:t>
            </a:r>
            <a:r>
              <a:rPr lang="ko-KR" altLang="en-US" sz="4400" b="1" dirty="0"/>
              <a:t>의 정의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B529D-20D2-462A-B772-AF5FDF00DB85}"/>
              </a:ext>
            </a:extLst>
          </p:cNvPr>
          <p:cNvSpPr txBox="1"/>
          <p:nvPr/>
        </p:nvSpPr>
        <p:spPr>
          <a:xfrm>
            <a:off x="669852" y="2328532"/>
            <a:ext cx="737323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400" dirty="0"/>
              <a:t>ill-formed</a:t>
            </a:r>
          </a:p>
          <a:p>
            <a:endParaRPr lang="en-US" altLang="ko-KR" sz="2400" dirty="0"/>
          </a:p>
          <a:p>
            <a:r>
              <a:rPr lang="en-US" altLang="ko-KR" sz="2000" dirty="0"/>
              <a:t>syntax error</a:t>
            </a:r>
            <a:r>
              <a:rPr lang="ko-KR" altLang="en-US" sz="2000" dirty="0"/>
              <a:t>가 있거나 진단 가능한 </a:t>
            </a:r>
            <a:r>
              <a:rPr lang="en-US" altLang="ko-KR" sz="2000" dirty="0"/>
              <a:t>semantic error</a:t>
            </a:r>
            <a:r>
              <a:rPr lang="ko-KR" altLang="en-US" sz="2000" dirty="0"/>
              <a:t>가 있는 경우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980AA-D4C5-4DFC-B3FD-7D2CC30066AD}"/>
              </a:ext>
            </a:extLst>
          </p:cNvPr>
          <p:cNvSpPr txBox="1"/>
          <p:nvPr/>
        </p:nvSpPr>
        <p:spPr>
          <a:xfrm>
            <a:off x="1283191" y="4424256"/>
            <a:ext cx="5630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int 123;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//syntax error</a:t>
            </a:r>
          </a:p>
          <a:p>
            <a:endParaRPr lang="en-US" altLang="ko-KR" dirty="0">
              <a:latin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</a:rPr>
              <a:t>int size = 10;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int </a:t>
            </a:r>
            <a:r>
              <a:rPr lang="en-US" altLang="ko-KR" dirty="0" err="1">
                <a:latin typeface="Consolas" panose="020B0609020204030204" pitchFamily="49" charset="0"/>
              </a:rPr>
              <a:t>arr</a:t>
            </a:r>
            <a:r>
              <a:rPr lang="en-US" altLang="ko-KR" dirty="0">
                <a:latin typeface="Consolas" panose="020B0609020204030204" pitchFamily="49" charset="0"/>
              </a:rPr>
              <a:t>[size];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//diagnosable semantic error</a:t>
            </a:r>
            <a:endParaRPr lang="ko-KR" alt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5951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와이드스크린</PresentationFormat>
  <Paragraphs>182</Paragraphs>
  <Slides>47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47</vt:i4>
      </vt:variant>
    </vt:vector>
  </HeadingPairs>
  <TitlesOfParts>
    <vt:vector size="54" baseType="lpstr">
      <vt:lpstr>Elephant</vt:lpstr>
      <vt:lpstr>맑은 고딕</vt:lpstr>
      <vt:lpstr>Arial</vt:lpstr>
      <vt:lpstr>Century Gothic</vt:lpstr>
      <vt:lpstr>Consolas</vt:lpstr>
      <vt:lpstr>BrushVTI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 Goon</dc:creator>
  <cp:lastModifiedBy>Yun Goon</cp:lastModifiedBy>
  <cp:revision>76</cp:revision>
  <dcterms:created xsi:type="dcterms:W3CDTF">2020-06-27T03:38:33Z</dcterms:created>
  <dcterms:modified xsi:type="dcterms:W3CDTF">2020-07-07T12:32:53Z</dcterms:modified>
</cp:coreProperties>
</file>