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1">
                  <a:lumOff val="1354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9D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27002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26272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2424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/>
          <p:nvPr>
            <p:ph type="body" sz="quarter" idx="21" hasCustomPrompt="1"/>
          </p:nvPr>
        </p:nvSpPr>
        <p:spPr>
          <a:xfrm>
            <a:off x="1206498" y="11839048"/>
            <a:ext cx="21971003" cy="636979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784225">
              <a:lnSpc>
                <a:spcPct val="100000"/>
              </a:lnSpc>
              <a:spcBef>
                <a:spcPts val="0"/>
              </a:spcBef>
              <a:buSzTx/>
              <a:buNone/>
              <a:defRPr b="1" sz="3420"/>
            </a:lvl1pPr>
          </a:lstStyle>
          <a:p>
            <a:pPr/>
            <a:r>
              <a:t>저자 및 날짜</a:t>
            </a:r>
          </a:p>
        </p:txBody>
      </p:sp>
      <p:sp>
        <p:nvSpPr>
          <p:cNvPr id="12" name="프레젠테이션 제목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프레젠테이션 제목</a:t>
            </a:r>
          </a:p>
        </p:txBody>
      </p:sp>
      <p:sp>
        <p:nvSpPr>
          <p:cNvPr id="13" name="본문 첫 번째 줄…"/>
          <p:cNvSpPr txBox="1"/>
          <p:nvPr>
            <p:ph type="body" sz="quarter" idx="1" hasCustomPrompt="1"/>
          </p:nvPr>
        </p:nvSpPr>
        <p:spPr>
          <a:xfrm>
            <a:off x="1206500" y="7196865"/>
            <a:ext cx="21971000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프레젠테이션 부제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슬라이드 번호"/>
          <p:cNvSpPr txBox="1"/>
          <p:nvPr>
            <p:ph type="sldNum" sz="quarter" idx="2"/>
          </p:nvPr>
        </p:nvSpPr>
        <p:spPr>
          <a:xfrm>
            <a:off x="12007748" y="13080999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내역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본문 첫 번째 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내역서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중요한 사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사실 정보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b="1" sz="5280"/>
            </a:lvl1pPr>
          </a:lstStyle>
          <a:p>
            <a:pPr/>
            <a:r>
              <a:t>사실 정보</a:t>
            </a:r>
          </a:p>
        </p:txBody>
      </p:sp>
      <p:sp>
        <p:nvSpPr>
          <p:cNvPr id="107" name="본문 첫 번째 줄…"/>
          <p:cNvSpPr txBox="1"/>
          <p:nvPr>
            <p:ph type="body" idx="1" hasCustomPrompt="1"/>
          </p:nvPr>
        </p:nvSpPr>
        <p:spPr>
          <a:xfrm>
            <a:off x="1206500" y="935258"/>
            <a:ext cx="21971000" cy="735906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속성"/>
          <p:cNvSpPr txBox="1"/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속성</a:t>
            </a:r>
          </a:p>
        </p:txBody>
      </p:sp>
      <p:sp>
        <p:nvSpPr>
          <p:cNvPr id="116" name="본문 첫 번째 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 anchor="ctr"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“멋진 인용구”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862804876_960x639.jpg"/>
          <p:cNvSpPr/>
          <p:nvPr>
            <p:ph type="pic" sz="quarter" idx="21"/>
          </p:nvPr>
        </p:nvSpPr>
        <p:spPr>
          <a:xfrm>
            <a:off x="15430500" y="7085409"/>
            <a:ext cx="8128000" cy="54102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824910546_2681x1332.jpg"/>
          <p:cNvSpPr/>
          <p:nvPr>
            <p:ph type="pic" idx="22"/>
          </p:nvPr>
        </p:nvSpPr>
        <p:spPr>
          <a:xfrm>
            <a:off x="-2933700" y="1270000"/>
            <a:ext cx="22699133" cy="11277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575395635_960x639.jpg"/>
          <p:cNvSpPr/>
          <p:nvPr>
            <p:ph type="pic" sz="quarter" idx="23"/>
          </p:nvPr>
        </p:nvSpPr>
        <p:spPr>
          <a:xfrm>
            <a:off x="15430500" y="1270000"/>
            <a:ext cx="8128000" cy="541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이미지"/>
          <p:cNvSpPr/>
          <p:nvPr>
            <p:ph type="pic" idx="21"/>
          </p:nvPr>
        </p:nvSpPr>
        <p:spPr>
          <a:xfrm>
            <a:off x="-1511300" y="-3721100"/>
            <a:ext cx="28511500" cy="1903024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이미지"/>
          <p:cNvSpPr/>
          <p:nvPr>
            <p:ph type="pic" idx="21"/>
          </p:nvPr>
        </p:nvSpPr>
        <p:spPr>
          <a:xfrm>
            <a:off x="-431800" y="-4038600"/>
            <a:ext cx="29464000" cy="1803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프레젠테이션 제목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프레젠테이션 제목</a:t>
            </a:r>
          </a:p>
        </p:txBody>
      </p:sp>
      <p:sp>
        <p:nvSpPr>
          <p:cNvPr id="23" name="저자 및 날짜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84225">
              <a:lnSpc>
                <a:spcPct val="100000"/>
              </a:lnSpc>
              <a:spcBef>
                <a:spcPts val="0"/>
              </a:spcBef>
              <a:buSzTx/>
              <a:buNone/>
              <a:defRPr b="1" sz="3420"/>
            </a:lvl1pPr>
          </a:lstStyle>
          <a:p>
            <a:pPr/>
            <a:r>
              <a:t>저자 및 날짜</a:t>
            </a:r>
          </a:p>
        </p:txBody>
      </p:sp>
      <p:sp>
        <p:nvSpPr>
          <p:cNvPr id="24" name="본문 첫 번째 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4468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프레젠테이션 부제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 및 사진 대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슬라이드 제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슬라이드 제목</a:t>
            </a:r>
          </a:p>
        </p:txBody>
      </p:sp>
      <p:sp>
        <p:nvSpPr>
          <p:cNvPr id="33" name="본문 첫 번째 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240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슬라이드 부제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92709243_1322x1323.jpeg"/>
          <p:cNvSpPr/>
          <p:nvPr>
            <p:ph type="pic" sz="half" idx="21"/>
          </p:nvPr>
        </p:nvSpPr>
        <p:spPr>
          <a:xfrm>
            <a:off x="12052303" y="1270000"/>
            <a:ext cx="11188406" cy="112098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5" name="슬라이드 번호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슬라이드 제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슬라이드 제목</a:t>
            </a:r>
          </a:p>
        </p:txBody>
      </p:sp>
      <p:sp>
        <p:nvSpPr>
          <p:cNvPr id="43" name="슬라이드 부제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92479">
              <a:lnSpc>
                <a:spcPct val="100000"/>
              </a:lnSpc>
              <a:spcBef>
                <a:spcPts val="0"/>
              </a:spcBef>
              <a:buSzTx/>
              <a:buNone/>
              <a:defRPr b="1" sz="5280"/>
            </a:lvl1pPr>
          </a:lstStyle>
          <a:p>
            <a:pPr/>
            <a:r>
              <a:t>슬라이드 부제</a:t>
            </a:r>
          </a:p>
        </p:txBody>
      </p:sp>
      <p:sp>
        <p:nvSpPr>
          <p:cNvPr id="44" name="본문 첫 번째 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슬라이드 구분점 텍스트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본문 첫 번째 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슬라이드 구분점 텍스트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슬라이드 제목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슬라이드 제목</a:t>
            </a:r>
          </a:p>
        </p:txBody>
      </p:sp>
      <p:sp>
        <p:nvSpPr>
          <p:cNvPr id="61" name="슬라이드 부제"/>
          <p:cNvSpPr txBox="1"/>
          <p:nvPr>
            <p:ph type="body" sz="quarter" idx="21" hasCustomPrompt="1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92479">
              <a:lnSpc>
                <a:spcPct val="100000"/>
              </a:lnSpc>
              <a:spcBef>
                <a:spcPts val="0"/>
              </a:spcBef>
              <a:buSzTx/>
              <a:buNone/>
              <a:defRPr b="1" sz="5280"/>
            </a:lvl1pPr>
          </a:lstStyle>
          <a:p>
            <a:pPr/>
            <a:r>
              <a:t>슬라이드 부제</a:t>
            </a:r>
          </a:p>
        </p:txBody>
      </p:sp>
      <p:sp>
        <p:nvSpPr>
          <p:cNvPr id="62" name="본문 첫 번째 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슬라이드 구분점 텍스트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824910546_2681x1332.jpg"/>
          <p:cNvSpPr/>
          <p:nvPr>
            <p:ph type="pic" idx="22"/>
          </p:nvPr>
        </p:nvSpPr>
        <p:spPr>
          <a:xfrm>
            <a:off x="6380200" y="1263848"/>
            <a:ext cx="22529801" cy="1119347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4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섹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섹션 제목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섹션 제목</a:t>
            </a:r>
          </a:p>
        </p:txBody>
      </p:sp>
      <p:sp>
        <p:nvSpPr>
          <p:cNvPr id="72" name="슬라이드 번호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 전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슬라이드 제목"/>
          <p:cNvSpPr txBox="1"/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슬라이드 제목</a:t>
            </a:r>
          </a:p>
        </p:txBody>
      </p:sp>
      <p:sp>
        <p:nvSpPr>
          <p:cNvPr id="80" name="슬라이드 부제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92479">
              <a:lnSpc>
                <a:spcPct val="100000"/>
              </a:lnSpc>
              <a:spcBef>
                <a:spcPts val="0"/>
              </a:spcBef>
              <a:buSzTx/>
              <a:buNone/>
              <a:defRPr b="1" sz="5280"/>
            </a:lvl1pPr>
          </a:lstStyle>
          <a:p>
            <a:pPr/>
            <a:r>
              <a:t>슬라이드 부제</a:t>
            </a:r>
          </a:p>
        </p:txBody>
      </p:sp>
      <p:sp>
        <p:nvSpPr>
          <p:cNvPr id="81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의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의제 제목"/>
          <p:cNvSpPr txBox="1"/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의제 제목</a:t>
            </a:r>
          </a:p>
        </p:txBody>
      </p:sp>
      <p:sp>
        <p:nvSpPr>
          <p:cNvPr id="89" name="의제 부제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92479">
              <a:lnSpc>
                <a:spcPct val="100000"/>
              </a:lnSpc>
              <a:spcBef>
                <a:spcPts val="0"/>
              </a:spcBef>
              <a:buSzTx/>
              <a:buNone/>
              <a:defRPr b="1" sz="5280"/>
            </a:lvl1pPr>
          </a:lstStyle>
          <a:p>
            <a:pPr/>
            <a:r>
              <a:t>의제 부제</a:t>
            </a:r>
          </a:p>
        </p:txBody>
      </p:sp>
      <p:sp>
        <p:nvSpPr>
          <p:cNvPr id="90" name="본문 첫 번째 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의제 주제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제목"/>
          <p:cNvSpPr txBox="1"/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슬라이드 제목</a:t>
            </a:r>
          </a:p>
        </p:txBody>
      </p:sp>
      <p:sp>
        <p:nvSpPr>
          <p:cNvPr id="3" name="본문 첫 번째 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슬라이드 구분점 텍스트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슬라이드 번호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박다원 - 2020 07 18 백베콘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박다원 - 2020 07 18 백베콘</a:t>
            </a:r>
          </a:p>
        </p:txBody>
      </p:sp>
      <p:sp>
        <p:nvSpPr>
          <p:cNvPr id="152" name="Smart Pointer In C++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Smart Pointer In C++</a:t>
            </a:r>
          </a:p>
        </p:txBody>
      </p:sp>
      <p:sp>
        <p:nvSpPr>
          <p:cNvPr id="153" name="재성이만 모르는 스마트 포인터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재성이만 모르는 스마트 포인터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TL unique_point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STL unique_pointer</a:t>
            </a:r>
          </a:p>
        </p:txBody>
      </p:sp>
      <p:sp>
        <p:nvSpPr>
          <p:cNvPr id="279" name="C++표준 유니크 포인터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C++표준 유니크 포인터</a:t>
            </a:r>
          </a:p>
        </p:txBody>
      </p:sp>
      <p:sp>
        <p:nvSpPr>
          <p:cNvPr id="280" name="&lt;memory&gt;헤더안에 존재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&lt;memory&gt;헤더안에 존재</a:t>
            </a:r>
          </a:p>
          <a:p>
            <a:pPr/>
            <a:r>
              <a:t>복사가 불가능</a:t>
            </a:r>
          </a:p>
          <a:p>
            <a:pPr/>
            <a:r>
              <a:t>이동시에는 std::move를 활용</a:t>
            </a:r>
          </a:p>
        </p:txBody>
      </p:sp>
      <p:pic>
        <p:nvPicPr>
          <p:cNvPr id="281" name="스크린샷 2020-07-18 오후 12.29.25.png" descr="스크린샷 2020-07-18 오후 12.29.25.png"/>
          <p:cNvPicPr>
            <a:picLocks noChangeAspect="1"/>
          </p:cNvPicPr>
          <p:nvPr>
            <p:ph type="pic" idx="22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3149336" y="2233810"/>
            <a:ext cx="10569765" cy="9248545"/>
          </a:xfrm>
          <a:prstGeom prst="rect">
            <a:avLst/>
          </a:prstGeom>
          <a:ln>
            <a:solidFill>
              <a:srgbClr val="F3F7F5"/>
            </a:solidFill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복사 생성자 부터 없애자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40805">
              <a:defRPr spc="-163" sz="8160"/>
            </a:lvl1pPr>
          </a:lstStyle>
          <a:p>
            <a:pPr/>
            <a:r>
              <a:t>복사 생성자 부터 없애자</a:t>
            </a:r>
          </a:p>
        </p:txBody>
      </p:sp>
      <p:sp>
        <p:nvSpPr>
          <p:cNvPr id="284" name="유니크포인터는 유니크하게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유니크포인터는 유니크하게</a:t>
            </a:r>
          </a:p>
        </p:txBody>
      </p:sp>
      <p:sp>
        <p:nvSpPr>
          <p:cNvPr id="285" name="생성자 선언에 delete를 활용하면 해당 생성자를 지울수 있음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생성자 선언에 delete를 활용하면 해당 생성자를 지울수 있음</a:t>
            </a:r>
          </a:p>
          <a:p>
            <a:pPr/>
            <a:r>
              <a:t>대신 이동생성자를 만들어주자</a:t>
            </a:r>
          </a:p>
        </p:txBody>
      </p:sp>
      <p:pic>
        <p:nvPicPr>
          <p:cNvPr id="286" name="스크린샷 2020-07-18 오후 12.30.46.png" descr="스크린샷 2020-07-18 오후 12.30.46.png"/>
          <p:cNvPicPr>
            <a:picLocks noChangeAspect="1"/>
          </p:cNvPicPr>
          <p:nvPr>
            <p:ph type="pic" idx="22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2161425" y="1712118"/>
            <a:ext cx="11758998" cy="1030563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생성과 해제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65188">
              <a:defRPr spc="-164" sz="8245"/>
            </a:lvl1pPr>
          </a:lstStyle>
          <a:p>
            <a:pPr/>
            <a:r>
              <a:t>생성과 해제</a:t>
            </a:r>
          </a:p>
        </p:txBody>
      </p:sp>
      <p:sp>
        <p:nvSpPr>
          <p:cNvPr id="289" name="자동으로 해제하는 스마트포인터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자동으로 해제하는 스마트포인터</a:t>
            </a:r>
          </a:p>
        </p:txBody>
      </p:sp>
      <p:sp>
        <p:nvSpPr>
          <p:cNvPr id="290" name="소멸자에서 해제하자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소멸자에서 해제하자</a:t>
            </a:r>
          </a:p>
          <a:p>
            <a:pPr/>
            <a:r>
              <a:t>이제 자동으로 해제해주는 스마트포인터 완성…?</a:t>
            </a:r>
          </a:p>
        </p:txBody>
      </p:sp>
      <p:pic>
        <p:nvPicPr>
          <p:cNvPr id="291" name="스크린샷 2020-07-18 오후 12.31.30.png" descr="스크린샷 2020-07-18 오후 12.31.30.png"/>
          <p:cNvPicPr>
            <a:picLocks noChangeAspect="1"/>
          </p:cNvPicPr>
          <p:nvPr>
            <p:ph type="pic" idx="22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1456590" y="5367932"/>
            <a:ext cx="12337816" cy="299391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치명적인 헛점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65188">
              <a:defRPr spc="-164" sz="8245"/>
            </a:lvl1pPr>
          </a:lstStyle>
          <a:p>
            <a:pPr/>
            <a:r>
              <a:t>치명적인 헛점</a:t>
            </a:r>
          </a:p>
        </p:txBody>
      </p:sp>
      <p:sp>
        <p:nvSpPr>
          <p:cNvPr id="294" name="유니크하지 못한 유니크 포인터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유니크하지 못한 유니크 포인터</a:t>
            </a:r>
          </a:p>
        </p:txBody>
      </p:sp>
      <p:sp>
        <p:nvSpPr>
          <p:cNvPr id="295" name="생성자에 넣기전에 다른데 대입을 해두었을경우 유니크 포인터는 유니크하지 않다.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생성자에 넣기전에 다른데 대입을 해두었을경우 유니크 포인터는 유니크하지 않다.</a:t>
            </a:r>
          </a:p>
          <a:p>
            <a:pPr/>
            <a:r>
              <a:t>이는 CPP표준 STL에도 존재하는 문제</a:t>
            </a:r>
          </a:p>
        </p:txBody>
      </p:sp>
      <p:pic>
        <p:nvPicPr>
          <p:cNvPr id="296" name="스크린샷 2020-07-18 오후 12.32.47.png" descr="스크린샷 2020-07-18 오후 12.32.47.png"/>
          <p:cNvPicPr>
            <a:picLocks noChangeAspect="1"/>
          </p:cNvPicPr>
          <p:nvPr>
            <p:ph type="pic" idx="22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2712104" y="618118"/>
            <a:ext cx="9826768" cy="8255822"/>
          </a:xfrm>
          <a:prstGeom prst="rect">
            <a:avLst/>
          </a:prstGeom>
        </p:spPr>
      </p:pic>
      <p:pic>
        <p:nvPicPr>
          <p:cNvPr id="297" name="스크린샷 2020-07-18 오후 12.33.02.png" descr="스크린샷 2020-07-18 오후 12.33.0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55166" y="9830592"/>
            <a:ext cx="21284484" cy="30231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해결법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해결법</a:t>
            </a:r>
          </a:p>
        </p:txBody>
      </p:sp>
      <p:sp>
        <p:nvSpPr>
          <p:cNvPr id="300" name="가변템플릿을 이용한 해결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가변템플릿을 이용한 해결</a:t>
            </a:r>
          </a:p>
        </p:txBody>
      </p:sp>
      <p:sp>
        <p:nvSpPr>
          <p:cNvPr id="301" name="유니크 포인터를 만들어주는 함수를 제작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유니크 포인터를 만들어주는 함수를 제작</a:t>
            </a:r>
          </a:p>
          <a:p>
            <a:pPr/>
            <a:r>
              <a:t>이 함수로만 유니크포인터를 생성시킬수 있게하여 해결</a:t>
            </a:r>
          </a:p>
          <a:p>
            <a:pPr/>
            <a:r>
              <a:t>아쉽게도 CPP표준에는 이 함수가 존재는 하지만 후방호환성을 위해 강제되지는 않음</a:t>
            </a:r>
          </a:p>
        </p:txBody>
      </p:sp>
      <p:pic>
        <p:nvPicPr>
          <p:cNvPr id="302" name="스크린샷 2020-07-18 오후 12.33.54.png" descr="스크린샷 2020-07-18 오후 12.33.5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65089" y="3058786"/>
            <a:ext cx="12523667" cy="284898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스크린샷 2020-07-18 오후 12.34.00.png" descr="스크린샷 2020-07-18 오후 12.34.0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81872" y="6646040"/>
            <a:ext cx="12523668" cy="1583453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스크린샷 2020-07-18 오후 12.34.13.png" descr="스크린샷 2020-07-18 오후 12.34.1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345174" y="8967759"/>
            <a:ext cx="12451260" cy="10809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쉐어드 포인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쉐어드 포인터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쉐어드 포인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65188">
              <a:defRPr spc="-164" sz="8245"/>
            </a:lvl1pPr>
          </a:lstStyle>
          <a:p>
            <a:pPr/>
            <a:r>
              <a:t>쉐어드 포인터</a:t>
            </a:r>
          </a:p>
        </p:txBody>
      </p:sp>
      <p:sp>
        <p:nvSpPr>
          <p:cNvPr id="309" name="여러군데서 같이 쓰는 포인터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여러군데서 같이 쓰는 포인터</a:t>
            </a:r>
          </a:p>
        </p:txBody>
      </p:sp>
      <p:sp>
        <p:nvSpPr>
          <p:cNvPr id="310" name="혼자 소유하는게 아님 따라서 소멸자에서 지우면 안됨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혼자 소유하는게 아님 따라서 소멸자에서 지우면 안됨</a:t>
            </a:r>
          </a:p>
          <a:p>
            <a:pPr/>
          </a:p>
          <a:p>
            <a:pPr/>
            <a:r>
              <a:t>공유되는 포인터기 때문에 총 몇개의 쉐어드 포인터가 해당 개체를 가리키는지,</a:t>
            </a:r>
          </a:p>
          <a:p>
            <a:pPr/>
          </a:p>
          <a:p>
            <a:pPr/>
            <a:r>
              <a:t>일명 레퍼런스카운터를 체크할 필요가 있음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TL shared_point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STL shared_pointer</a:t>
            </a:r>
          </a:p>
        </p:txBody>
      </p:sp>
      <p:sp>
        <p:nvSpPr>
          <p:cNvPr id="313" name="C++ 표준 쉐어드 포인터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C++ 표준 쉐어드 포인터</a:t>
            </a:r>
          </a:p>
        </p:txBody>
      </p:sp>
      <p:sp>
        <p:nvSpPr>
          <p:cNvPr id="314" name="복사 되구요, 뭐 다 됩니다.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복사 되구요, 뭐 다 됩니다.</a:t>
            </a:r>
          </a:p>
          <a:p>
            <a:pPr/>
          </a:p>
          <a:p>
            <a:pPr/>
            <a:r>
              <a:t>그리고 쓰레드 세이프티 합니다.</a:t>
            </a:r>
          </a:p>
        </p:txBody>
      </p:sp>
      <p:pic>
        <p:nvPicPr>
          <p:cNvPr id="315" name="스크린샷 2020-07-18 오후 12.36.35.png" descr="스크린샷 2020-07-18 오후 12.36.3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31155" y="3296905"/>
            <a:ext cx="11788525" cy="71360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레퍼런스 포인터 관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65188">
              <a:defRPr spc="-164" sz="8245"/>
            </a:lvl1pPr>
          </a:lstStyle>
          <a:p>
            <a:pPr/>
            <a:r>
              <a:t>레퍼런스 포인터 관리</a:t>
            </a:r>
          </a:p>
        </p:txBody>
      </p:sp>
      <p:sp>
        <p:nvSpPr>
          <p:cNvPr id="318" name="힙에다 할당하자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힙에다 할당하자</a:t>
            </a:r>
          </a:p>
        </p:txBody>
      </p:sp>
      <p:sp>
        <p:nvSpPr>
          <p:cNvPr id="319" name="해당 포인터를 가리키는 소멸하지 않는 테이블이 필요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해당 포인터를 가리키는 소멸하지 않는 테이블이 필요</a:t>
            </a:r>
          </a:p>
          <a:p>
            <a:pPr/>
          </a:p>
          <a:p>
            <a:pPr/>
            <a:r>
              <a:t>static변수는 모든 클래스가 공유하게되서 부적절</a:t>
            </a:r>
          </a:p>
          <a:p>
            <a:pPr/>
          </a:p>
          <a:p>
            <a:pPr/>
            <a:r>
              <a:t>New 로 힙에 할당하면 해결</a:t>
            </a:r>
          </a:p>
        </p:txBody>
      </p:sp>
      <p:pic>
        <p:nvPicPr>
          <p:cNvPr id="320" name="스크린샷 2020-07-18 오후 12.38.02.png" descr="스크린샷 2020-07-18 오후 12.38.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320595" y="8378476"/>
            <a:ext cx="10609645" cy="4702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스크린샷 2020-07-18 오후 12.38.31.png" descr="스크린샷 2020-07-18 오후 12.38.3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709544" y="361221"/>
            <a:ext cx="7831747" cy="73618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해제 시점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65188">
              <a:defRPr spc="-164" sz="8245"/>
            </a:lvl1pPr>
          </a:lstStyle>
          <a:p>
            <a:pPr/>
            <a:r>
              <a:t>해제 시점</a:t>
            </a:r>
          </a:p>
        </p:txBody>
      </p:sp>
      <p:sp>
        <p:nvSpPr>
          <p:cNvPr id="324" name="포인터의 소유권을 잃는 시점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포인터의 소유권을 잃는 시점</a:t>
            </a:r>
          </a:p>
        </p:txBody>
      </p:sp>
      <p:sp>
        <p:nvSpPr>
          <p:cNvPr id="325" name="포인터의 소유권을 잃게 되는 시점은 스택아웃, 대입등이 있음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포인터의 소유권을 잃게 되는 시점은 스택아웃, 대입등이 있음</a:t>
            </a:r>
          </a:p>
          <a:p>
            <a:pPr/>
          </a:p>
          <a:p>
            <a:pPr/>
            <a:r>
              <a:t>즉 소멸자와 대입연산자에서 해당부분을 체크하여 상황에 맞게 처리</a:t>
            </a:r>
          </a:p>
        </p:txBody>
      </p:sp>
      <p:pic>
        <p:nvPicPr>
          <p:cNvPr id="326" name="스크린샷 2020-07-18 오후 12.39.19.png" descr="스크린샷 2020-07-18 오후 12.39.1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45981" y="1848570"/>
            <a:ext cx="10159040" cy="3998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스크린샷 2020-07-18 오후 12.39.26.png" descr="스크린샷 2020-07-18 오후 12.39.26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14668"/>
          <a:stretch>
            <a:fillRect/>
          </a:stretch>
        </p:blipFill>
        <p:spPr>
          <a:xfrm>
            <a:off x="12545897" y="7077102"/>
            <a:ext cx="10159040" cy="32198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박다원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박다원</a:t>
            </a:r>
          </a:p>
        </p:txBody>
      </p:sp>
      <p:sp>
        <p:nvSpPr>
          <p:cNvPr id="156" name="뭐하는 사람인가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뭐하는 사람인가</a:t>
            </a:r>
          </a:p>
        </p:txBody>
      </p:sp>
      <p:sp>
        <p:nvSpPr>
          <p:cNvPr id="157" name="넷마블 클라이언트 땔감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넷마블 클라이언트 땔감</a:t>
            </a:r>
          </a:p>
          <a:p>
            <a:pPr/>
          </a:p>
          <a:p>
            <a:pPr/>
            <a:r>
              <a:t>머징 잘못해서 빌드 2번 터트려봄 ( 개혼남 )</a:t>
            </a:r>
          </a:p>
          <a:p>
            <a:pPr/>
          </a:p>
          <a:p>
            <a:pPr/>
            <a:r>
              <a:t>인생에 도움안되는거 잘함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영원히 해제되지 않는 쉐어드 포인터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영원히 해제되지 않는 쉐어드 포인터</a:t>
            </a:r>
          </a:p>
        </p:txBody>
      </p:sp>
      <p:sp>
        <p:nvSpPr>
          <p:cNvPr id="330" name="서로가 서로를 참조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 sz="20000"/>
            </a:lvl1pPr>
          </a:lstStyle>
          <a:p>
            <a:pPr/>
            <a:r>
              <a:t>서로가 서로를 참조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위크 포인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위크 포인터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위크 포인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65188">
              <a:defRPr spc="-164" sz="8245"/>
            </a:lvl1pPr>
          </a:lstStyle>
          <a:p>
            <a:pPr/>
            <a:r>
              <a:t>위크 포인터</a:t>
            </a:r>
          </a:p>
        </p:txBody>
      </p:sp>
      <p:sp>
        <p:nvSpPr>
          <p:cNvPr id="335" name="해제에는 영향을 못미치는 포인터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해제에는 영향을 못미치는 포인터</a:t>
            </a:r>
          </a:p>
        </p:txBody>
      </p:sp>
      <p:sp>
        <p:nvSpPr>
          <p:cNvPr id="336" name="해당 포인터를 참조하고는 있지만 참조카운터로 취급되지는 않음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해당 포인터를 참조하고는 있지만 참조카운터로 취급되지는 않음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TL weak_point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STL weak_pointer</a:t>
            </a:r>
          </a:p>
        </p:txBody>
      </p:sp>
      <p:sp>
        <p:nvSpPr>
          <p:cNvPr id="339" name="C++ 표준 위크 포인터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C++ 표준 위크 포인터</a:t>
            </a:r>
          </a:p>
        </p:txBody>
      </p:sp>
      <p:sp>
        <p:nvSpPr>
          <p:cNvPr id="340" name="쉐어드 포인터로 생성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쉐어드 포인터로 생성</a:t>
            </a:r>
          </a:p>
          <a:p>
            <a:pPr/>
          </a:p>
          <a:p>
            <a:pPr/>
            <a:r>
              <a:t>사용할때는 실제 유효한지 락을 이용해 확인</a:t>
            </a:r>
          </a:p>
        </p:txBody>
      </p:sp>
      <p:pic>
        <p:nvPicPr>
          <p:cNvPr id="341" name="스크린샷 2020-07-18 오후 12.44.28.png" descr="스크린샷 2020-07-18 오후 12.44.2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311969" y="1970533"/>
            <a:ext cx="10626896" cy="7021343"/>
          </a:xfrm>
          <a:prstGeom prst="rect">
            <a:avLst/>
          </a:prstGeom>
          <a:ln w="12700">
            <a:miter lim="400000"/>
          </a:ln>
        </p:spPr>
      </p:pic>
      <p:pic>
        <p:nvPicPr>
          <p:cNvPr id="342" name="스크린샷 2020-07-18 오후 12.44.05.png" descr="스크린샷 2020-07-18 오후 12.44.05.png"/>
          <p:cNvPicPr>
            <a:picLocks noChangeAspect="1"/>
          </p:cNvPicPr>
          <p:nvPr/>
        </p:nvPicPr>
        <p:blipFill>
          <a:blip r:embed="rId3">
            <a:extLst/>
          </a:blip>
          <a:srcRect l="796" t="0" r="0" b="0"/>
          <a:stretch>
            <a:fillRect/>
          </a:stretch>
        </p:blipFill>
        <p:spPr>
          <a:xfrm>
            <a:off x="680899" y="10221690"/>
            <a:ext cx="23208515" cy="22918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다 알려 드렸잖아요.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784225">
              <a:defRPr sz="3420"/>
            </a:lvl1pPr>
          </a:lstStyle>
          <a:p>
            <a:pPr/>
            <a:r>
              <a:t>다 알려 드렸잖아요.</a:t>
            </a:r>
          </a:p>
        </p:txBody>
      </p:sp>
      <p:sp>
        <p:nvSpPr>
          <p:cNvPr id="345" name="이거는 뭐… 만들어 보세요.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이거는 뭐… 만들어 보세요.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이미지" descr="이미지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5300" t="19553" r="9175" b="8371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개요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개요</a:t>
            </a:r>
          </a:p>
        </p:txBody>
      </p:sp>
      <p:sp>
        <p:nvSpPr>
          <p:cNvPr id="160" name="스마트 포인터와 가비지 컬렉터의 차이점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스마트 포인터와 가비지 컬렉터의 차이점</a:t>
            </a:r>
          </a:p>
          <a:p>
            <a:pPr/>
            <a:r>
              <a:t>스마트 포인터의 종류과 개념</a:t>
            </a:r>
          </a:p>
          <a:p>
            <a:pPr/>
            <a:r>
              <a:t>C++ STL 스마트 포인터의 사용법</a:t>
            </a:r>
          </a:p>
          <a:p>
            <a:pPr/>
            <a:r>
              <a:t>스마트 포인터 실제 구현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스마트 포인터와 가비지 컬렉터의 차이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스마트 포인터와 가비지 컬렉터의 차이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메모리 정리 타이밍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30" sz="23000"/>
            </a:lvl1pPr>
          </a:lstStyle>
          <a:p>
            <a:pPr/>
            <a:r>
              <a:t>메모리 정리 타이밍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사각형"/>
          <p:cNvSpPr/>
          <p:nvPr/>
        </p:nvSpPr>
        <p:spPr>
          <a:xfrm>
            <a:off x="2817113" y="3444438"/>
            <a:ext cx="1270001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67" name="직사각형"/>
          <p:cNvSpPr/>
          <p:nvPr/>
        </p:nvSpPr>
        <p:spPr>
          <a:xfrm>
            <a:off x="2817113" y="3444438"/>
            <a:ext cx="940381" cy="1270001"/>
          </a:xfrm>
          <a:prstGeom prst="rect">
            <a:avLst/>
          </a:prstGeom>
          <a:solidFill>
            <a:schemeClr val="accent1">
              <a:lumOff val="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68" name="사각형"/>
          <p:cNvSpPr/>
          <p:nvPr/>
        </p:nvSpPr>
        <p:spPr>
          <a:xfrm>
            <a:off x="4161711" y="3444438"/>
            <a:ext cx="1270001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69" name="직사각형"/>
          <p:cNvSpPr/>
          <p:nvPr/>
        </p:nvSpPr>
        <p:spPr>
          <a:xfrm>
            <a:off x="4161711" y="3444438"/>
            <a:ext cx="940381" cy="1270001"/>
          </a:xfrm>
          <a:prstGeom prst="rect">
            <a:avLst/>
          </a:prstGeom>
          <a:solidFill>
            <a:schemeClr val="accent1">
              <a:lumOff val="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0" name="사각형"/>
          <p:cNvSpPr/>
          <p:nvPr/>
        </p:nvSpPr>
        <p:spPr>
          <a:xfrm>
            <a:off x="5506309" y="3444438"/>
            <a:ext cx="1270001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1" name="직사각형"/>
          <p:cNvSpPr/>
          <p:nvPr/>
        </p:nvSpPr>
        <p:spPr>
          <a:xfrm>
            <a:off x="5506309" y="3444438"/>
            <a:ext cx="940381" cy="1270001"/>
          </a:xfrm>
          <a:prstGeom prst="rect">
            <a:avLst/>
          </a:prstGeom>
          <a:solidFill>
            <a:schemeClr val="accent1">
              <a:lumOff val="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2" name="사각형"/>
          <p:cNvSpPr/>
          <p:nvPr/>
        </p:nvSpPr>
        <p:spPr>
          <a:xfrm>
            <a:off x="6850907" y="3444438"/>
            <a:ext cx="1270001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3" name="직사각형"/>
          <p:cNvSpPr/>
          <p:nvPr/>
        </p:nvSpPr>
        <p:spPr>
          <a:xfrm>
            <a:off x="6850907" y="3444438"/>
            <a:ext cx="940381" cy="1270001"/>
          </a:xfrm>
          <a:prstGeom prst="rect">
            <a:avLst/>
          </a:prstGeom>
          <a:solidFill>
            <a:schemeClr val="accent1">
              <a:lumOff val="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4" name="사각형"/>
          <p:cNvSpPr/>
          <p:nvPr/>
        </p:nvSpPr>
        <p:spPr>
          <a:xfrm>
            <a:off x="8195505" y="3444438"/>
            <a:ext cx="1270001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5" name="직사각형"/>
          <p:cNvSpPr/>
          <p:nvPr/>
        </p:nvSpPr>
        <p:spPr>
          <a:xfrm>
            <a:off x="8195505" y="3444438"/>
            <a:ext cx="940381" cy="1270001"/>
          </a:xfrm>
          <a:prstGeom prst="rect">
            <a:avLst/>
          </a:prstGeom>
          <a:solidFill>
            <a:schemeClr val="accent1">
              <a:lumOff val="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6" name="사각형"/>
          <p:cNvSpPr/>
          <p:nvPr/>
        </p:nvSpPr>
        <p:spPr>
          <a:xfrm>
            <a:off x="9540102" y="3444438"/>
            <a:ext cx="1270001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7" name="직사각형"/>
          <p:cNvSpPr/>
          <p:nvPr/>
        </p:nvSpPr>
        <p:spPr>
          <a:xfrm>
            <a:off x="9540102" y="3444438"/>
            <a:ext cx="940381" cy="1270001"/>
          </a:xfrm>
          <a:prstGeom prst="rect">
            <a:avLst/>
          </a:prstGeom>
          <a:solidFill>
            <a:schemeClr val="accent1">
              <a:lumOff val="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8" name="사각형"/>
          <p:cNvSpPr/>
          <p:nvPr/>
        </p:nvSpPr>
        <p:spPr>
          <a:xfrm>
            <a:off x="10884700" y="3444438"/>
            <a:ext cx="1270001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9" name="직사각형"/>
          <p:cNvSpPr/>
          <p:nvPr/>
        </p:nvSpPr>
        <p:spPr>
          <a:xfrm>
            <a:off x="10884700" y="3444438"/>
            <a:ext cx="940381" cy="1270001"/>
          </a:xfrm>
          <a:prstGeom prst="rect">
            <a:avLst/>
          </a:prstGeom>
          <a:solidFill>
            <a:schemeClr val="accent1">
              <a:lumOff val="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80" name="사각형"/>
          <p:cNvSpPr/>
          <p:nvPr/>
        </p:nvSpPr>
        <p:spPr>
          <a:xfrm>
            <a:off x="12229298" y="3444438"/>
            <a:ext cx="1270001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81" name="직사각형"/>
          <p:cNvSpPr/>
          <p:nvPr/>
        </p:nvSpPr>
        <p:spPr>
          <a:xfrm>
            <a:off x="12229298" y="3444438"/>
            <a:ext cx="940381" cy="1270001"/>
          </a:xfrm>
          <a:prstGeom prst="rect">
            <a:avLst/>
          </a:prstGeom>
          <a:solidFill>
            <a:schemeClr val="accent1">
              <a:lumOff val="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82" name="사각형"/>
          <p:cNvSpPr/>
          <p:nvPr/>
        </p:nvSpPr>
        <p:spPr>
          <a:xfrm>
            <a:off x="13573897" y="3444438"/>
            <a:ext cx="1270001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83" name="직사각형"/>
          <p:cNvSpPr/>
          <p:nvPr/>
        </p:nvSpPr>
        <p:spPr>
          <a:xfrm>
            <a:off x="13573897" y="3444438"/>
            <a:ext cx="940380" cy="1270001"/>
          </a:xfrm>
          <a:prstGeom prst="rect">
            <a:avLst/>
          </a:prstGeom>
          <a:solidFill>
            <a:schemeClr val="accent1">
              <a:lumOff val="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84" name="사각형"/>
          <p:cNvSpPr/>
          <p:nvPr/>
        </p:nvSpPr>
        <p:spPr>
          <a:xfrm>
            <a:off x="14918494" y="3444438"/>
            <a:ext cx="1270001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85" name="직사각형"/>
          <p:cNvSpPr/>
          <p:nvPr/>
        </p:nvSpPr>
        <p:spPr>
          <a:xfrm>
            <a:off x="14918494" y="3444438"/>
            <a:ext cx="940380" cy="1270001"/>
          </a:xfrm>
          <a:prstGeom prst="rect">
            <a:avLst/>
          </a:prstGeom>
          <a:solidFill>
            <a:schemeClr val="accent1">
              <a:lumOff val="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86" name="사각형"/>
          <p:cNvSpPr/>
          <p:nvPr/>
        </p:nvSpPr>
        <p:spPr>
          <a:xfrm>
            <a:off x="16263092" y="3444438"/>
            <a:ext cx="1270001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87" name="직사각형"/>
          <p:cNvSpPr/>
          <p:nvPr/>
        </p:nvSpPr>
        <p:spPr>
          <a:xfrm>
            <a:off x="16263092" y="3444438"/>
            <a:ext cx="940381" cy="1270001"/>
          </a:xfrm>
          <a:prstGeom prst="rect">
            <a:avLst/>
          </a:prstGeom>
          <a:solidFill>
            <a:schemeClr val="accent1">
              <a:lumOff val="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88" name="사각형"/>
          <p:cNvSpPr/>
          <p:nvPr/>
        </p:nvSpPr>
        <p:spPr>
          <a:xfrm>
            <a:off x="17607691" y="3444438"/>
            <a:ext cx="1270001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89" name="직사각형"/>
          <p:cNvSpPr/>
          <p:nvPr/>
        </p:nvSpPr>
        <p:spPr>
          <a:xfrm>
            <a:off x="17607691" y="3444438"/>
            <a:ext cx="940381" cy="1270001"/>
          </a:xfrm>
          <a:prstGeom prst="rect">
            <a:avLst/>
          </a:prstGeom>
          <a:solidFill>
            <a:schemeClr val="accent1">
              <a:lumOff val="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90" name="사각형"/>
          <p:cNvSpPr/>
          <p:nvPr/>
        </p:nvSpPr>
        <p:spPr>
          <a:xfrm>
            <a:off x="18952288" y="3444438"/>
            <a:ext cx="1270001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91" name="직사각형"/>
          <p:cNvSpPr/>
          <p:nvPr/>
        </p:nvSpPr>
        <p:spPr>
          <a:xfrm>
            <a:off x="18952288" y="3444438"/>
            <a:ext cx="940381" cy="1270001"/>
          </a:xfrm>
          <a:prstGeom prst="rect">
            <a:avLst/>
          </a:prstGeom>
          <a:solidFill>
            <a:schemeClr val="accent1">
              <a:lumOff val="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92" name="사각형"/>
          <p:cNvSpPr/>
          <p:nvPr/>
        </p:nvSpPr>
        <p:spPr>
          <a:xfrm>
            <a:off x="20296886" y="3444438"/>
            <a:ext cx="1270001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93" name="직사각형"/>
          <p:cNvSpPr/>
          <p:nvPr/>
        </p:nvSpPr>
        <p:spPr>
          <a:xfrm>
            <a:off x="20296886" y="3444438"/>
            <a:ext cx="940381" cy="1270001"/>
          </a:xfrm>
          <a:prstGeom prst="rect">
            <a:avLst/>
          </a:prstGeom>
          <a:solidFill>
            <a:schemeClr val="accent1">
              <a:lumOff val="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94" name="메모리 해제 X"/>
          <p:cNvSpPr txBox="1"/>
          <p:nvPr/>
        </p:nvSpPr>
        <p:spPr>
          <a:xfrm>
            <a:off x="7949946" y="984014"/>
            <a:ext cx="8484109" cy="2007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0"/>
            </a:lvl1pPr>
          </a:lstStyle>
          <a:p>
            <a:pPr/>
            <a:r>
              <a:t>메모리 해제 X</a:t>
            </a:r>
          </a:p>
        </p:txBody>
      </p:sp>
      <p:sp>
        <p:nvSpPr>
          <p:cNvPr id="195" name="사각형"/>
          <p:cNvSpPr/>
          <p:nvPr/>
        </p:nvSpPr>
        <p:spPr>
          <a:xfrm>
            <a:off x="2817113" y="7301007"/>
            <a:ext cx="1270001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96" name="직사각형"/>
          <p:cNvSpPr/>
          <p:nvPr/>
        </p:nvSpPr>
        <p:spPr>
          <a:xfrm>
            <a:off x="2817113" y="7301007"/>
            <a:ext cx="940381" cy="1270001"/>
          </a:xfrm>
          <a:prstGeom prst="rect">
            <a:avLst/>
          </a:prstGeom>
          <a:solidFill>
            <a:schemeClr val="accent1">
              <a:lumOff val="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97" name="직사각형"/>
          <p:cNvSpPr/>
          <p:nvPr/>
        </p:nvSpPr>
        <p:spPr>
          <a:xfrm>
            <a:off x="3758448" y="7298855"/>
            <a:ext cx="111043" cy="12700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98" name="사각형"/>
          <p:cNvSpPr/>
          <p:nvPr/>
        </p:nvSpPr>
        <p:spPr>
          <a:xfrm>
            <a:off x="4161711" y="7302084"/>
            <a:ext cx="1270001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99" name="직사각형"/>
          <p:cNvSpPr/>
          <p:nvPr/>
        </p:nvSpPr>
        <p:spPr>
          <a:xfrm>
            <a:off x="4161711" y="7302084"/>
            <a:ext cx="940381" cy="1270001"/>
          </a:xfrm>
          <a:prstGeom prst="rect">
            <a:avLst/>
          </a:prstGeom>
          <a:solidFill>
            <a:schemeClr val="accent1">
              <a:lumOff val="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00" name="직사각형"/>
          <p:cNvSpPr/>
          <p:nvPr/>
        </p:nvSpPr>
        <p:spPr>
          <a:xfrm>
            <a:off x="5103046" y="7299931"/>
            <a:ext cx="111043" cy="12700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01" name="사각형"/>
          <p:cNvSpPr/>
          <p:nvPr/>
        </p:nvSpPr>
        <p:spPr>
          <a:xfrm>
            <a:off x="5506309" y="7302084"/>
            <a:ext cx="1270001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02" name="직사각형"/>
          <p:cNvSpPr/>
          <p:nvPr/>
        </p:nvSpPr>
        <p:spPr>
          <a:xfrm>
            <a:off x="5506309" y="7302084"/>
            <a:ext cx="940381" cy="1270001"/>
          </a:xfrm>
          <a:prstGeom prst="rect">
            <a:avLst/>
          </a:prstGeom>
          <a:solidFill>
            <a:schemeClr val="accent1">
              <a:lumOff val="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03" name="직사각형"/>
          <p:cNvSpPr/>
          <p:nvPr/>
        </p:nvSpPr>
        <p:spPr>
          <a:xfrm>
            <a:off x="6447644" y="7299931"/>
            <a:ext cx="111043" cy="12700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04" name="사각형"/>
          <p:cNvSpPr/>
          <p:nvPr/>
        </p:nvSpPr>
        <p:spPr>
          <a:xfrm>
            <a:off x="6850907" y="7302084"/>
            <a:ext cx="1270001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05" name="직사각형"/>
          <p:cNvSpPr/>
          <p:nvPr/>
        </p:nvSpPr>
        <p:spPr>
          <a:xfrm>
            <a:off x="6850907" y="7302084"/>
            <a:ext cx="940381" cy="1270001"/>
          </a:xfrm>
          <a:prstGeom prst="rect">
            <a:avLst/>
          </a:prstGeom>
          <a:solidFill>
            <a:schemeClr val="accent1">
              <a:lumOff val="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06" name="직사각형"/>
          <p:cNvSpPr/>
          <p:nvPr/>
        </p:nvSpPr>
        <p:spPr>
          <a:xfrm>
            <a:off x="7792242" y="7299931"/>
            <a:ext cx="111042" cy="12700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07" name="사각형"/>
          <p:cNvSpPr/>
          <p:nvPr/>
        </p:nvSpPr>
        <p:spPr>
          <a:xfrm>
            <a:off x="8195505" y="7302084"/>
            <a:ext cx="1270001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08" name="직사각형"/>
          <p:cNvSpPr/>
          <p:nvPr/>
        </p:nvSpPr>
        <p:spPr>
          <a:xfrm>
            <a:off x="8195505" y="7302084"/>
            <a:ext cx="940381" cy="1270001"/>
          </a:xfrm>
          <a:prstGeom prst="rect">
            <a:avLst/>
          </a:prstGeom>
          <a:solidFill>
            <a:schemeClr val="accent1">
              <a:lumOff val="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09" name="직사각형"/>
          <p:cNvSpPr/>
          <p:nvPr/>
        </p:nvSpPr>
        <p:spPr>
          <a:xfrm>
            <a:off x="9136840" y="7299931"/>
            <a:ext cx="111043" cy="12700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10" name="사각형"/>
          <p:cNvSpPr/>
          <p:nvPr/>
        </p:nvSpPr>
        <p:spPr>
          <a:xfrm>
            <a:off x="9540102" y="7302084"/>
            <a:ext cx="1270001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11" name="직사각형"/>
          <p:cNvSpPr/>
          <p:nvPr/>
        </p:nvSpPr>
        <p:spPr>
          <a:xfrm>
            <a:off x="9540102" y="7302084"/>
            <a:ext cx="940381" cy="1270001"/>
          </a:xfrm>
          <a:prstGeom prst="rect">
            <a:avLst/>
          </a:prstGeom>
          <a:solidFill>
            <a:schemeClr val="accent1">
              <a:lumOff val="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12" name="직사각형"/>
          <p:cNvSpPr/>
          <p:nvPr/>
        </p:nvSpPr>
        <p:spPr>
          <a:xfrm>
            <a:off x="10481438" y="7299931"/>
            <a:ext cx="111043" cy="12700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13" name="사각형"/>
          <p:cNvSpPr/>
          <p:nvPr/>
        </p:nvSpPr>
        <p:spPr>
          <a:xfrm>
            <a:off x="10884700" y="7302084"/>
            <a:ext cx="1270001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14" name="직사각형"/>
          <p:cNvSpPr/>
          <p:nvPr/>
        </p:nvSpPr>
        <p:spPr>
          <a:xfrm>
            <a:off x="10884700" y="7302084"/>
            <a:ext cx="940381" cy="1270001"/>
          </a:xfrm>
          <a:prstGeom prst="rect">
            <a:avLst/>
          </a:prstGeom>
          <a:solidFill>
            <a:schemeClr val="accent1">
              <a:lumOff val="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15" name="직사각형"/>
          <p:cNvSpPr/>
          <p:nvPr/>
        </p:nvSpPr>
        <p:spPr>
          <a:xfrm>
            <a:off x="11826036" y="7299931"/>
            <a:ext cx="111042" cy="12700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16" name="사각형"/>
          <p:cNvSpPr/>
          <p:nvPr/>
        </p:nvSpPr>
        <p:spPr>
          <a:xfrm>
            <a:off x="12229299" y="7302084"/>
            <a:ext cx="1270001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17" name="직사각형"/>
          <p:cNvSpPr/>
          <p:nvPr/>
        </p:nvSpPr>
        <p:spPr>
          <a:xfrm>
            <a:off x="12229299" y="7302084"/>
            <a:ext cx="940381" cy="1270001"/>
          </a:xfrm>
          <a:prstGeom prst="rect">
            <a:avLst/>
          </a:prstGeom>
          <a:solidFill>
            <a:schemeClr val="accent1">
              <a:lumOff val="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18" name="직사각형"/>
          <p:cNvSpPr/>
          <p:nvPr/>
        </p:nvSpPr>
        <p:spPr>
          <a:xfrm>
            <a:off x="13170634" y="7299931"/>
            <a:ext cx="111043" cy="12700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19" name="사각형"/>
          <p:cNvSpPr/>
          <p:nvPr/>
        </p:nvSpPr>
        <p:spPr>
          <a:xfrm>
            <a:off x="13573897" y="7302084"/>
            <a:ext cx="1270001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20" name="직사각형"/>
          <p:cNvSpPr/>
          <p:nvPr/>
        </p:nvSpPr>
        <p:spPr>
          <a:xfrm>
            <a:off x="13573897" y="7302084"/>
            <a:ext cx="940380" cy="1270001"/>
          </a:xfrm>
          <a:prstGeom prst="rect">
            <a:avLst/>
          </a:prstGeom>
          <a:solidFill>
            <a:schemeClr val="accent1">
              <a:lumOff val="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21" name="직사각형"/>
          <p:cNvSpPr/>
          <p:nvPr/>
        </p:nvSpPr>
        <p:spPr>
          <a:xfrm>
            <a:off x="14515231" y="7299931"/>
            <a:ext cx="111043" cy="12700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22" name="사각형"/>
          <p:cNvSpPr/>
          <p:nvPr/>
        </p:nvSpPr>
        <p:spPr>
          <a:xfrm>
            <a:off x="14918494" y="7302084"/>
            <a:ext cx="1270001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23" name="직사각형"/>
          <p:cNvSpPr/>
          <p:nvPr/>
        </p:nvSpPr>
        <p:spPr>
          <a:xfrm>
            <a:off x="14918494" y="7302084"/>
            <a:ext cx="940380" cy="1270001"/>
          </a:xfrm>
          <a:prstGeom prst="rect">
            <a:avLst/>
          </a:prstGeom>
          <a:solidFill>
            <a:schemeClr val="accent1">
              <a:lumOff val="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24" name="직사각형"/>
          <p:cNvSpPr/>
          <p:nvPr/>
        </p:nvSpPr>
        <p:spPr>
          <a:xfrm>
            <a:off x="15859830" y="7299931"/>
            <a:ext cx="111042" cy="12700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25" name="사각형"/>
          <p:cNvSpPr/>
          <p:nvPr/>
        </p:nvSpPr>
        <p:spPr>
          <a:xfrm>
            <a:off x="16263092" y="7302084"/>
            <a:ext cx="1270001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26" name="직사각형"/>
          <p:cNvSpPr/>
          <p:nvPr/>
        </p:nvSpPr>
        <p:spPr>
          <a:xfrm>
            <a:off x="16263092" y="7302084"/>
            <a:ext cx="940381" cy="1270001"/>
          </a:xfrm>
          <a:prstGeom prst="rect">
            <a:avLst/>
          </a:prstGeom>
          <a:solidFill>
            <a:schemeClr val="accent1">
              <a:lumOff val="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27" name="직사각형"/>
          <p:cNvSpPr/>
          <p:nvPr/>
        </p:nvSpPr>
        <p:spPr>
          <a:xfrm>
            <a:off x="17204427" y="7299931"/>
            <a:ext cx="111042" cy="12700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28" name="사각형"/>
          <p:cNvSpPr/>
          <p:nvPr/>
        </p:nvSpPr>
        <p:spPr>
          <a:xfrm>
            <a:off x="17607691" y="7302084"/>
            <a:ext cx="1270001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29" name="직사각형"/>
          <p:cNvSpPr/>
          <p:nvPr/>
        </p:nvSpPr>
        <p:spPr>
          <a:xfrm>
            <a:off x="17607691" y="7302084"/>
            <a:ext cx="940381" cy="1270001"/>
          </a:xfrm>
          <a:prstGeom prst="rect">
            <a:avLst/>
          </a:prstGeom>
          <a:solidFill>
            <a:schemeClr val="accent1">
              <a:lumOff val="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30" name="직사각형"/>
          <p:cNvSpPr/>
          <p:nvPr/>
        </p:nvSpPr>
        <p:spPr>
          <a:xfrm>
            <a:off x="18549025" y="7299931"/>
            <a:ext cx="111043" cy="12700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31" name="사각형"/>
          <p:cNvSpPr/>
          <p:nvPr/>
        </p:nvSpPr>
        <p:spPr>
          <a:xfrm>
            <a:off x="18952288" y="7302084"/>
            <a:ext cx="1270001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32" name="직사각형"/>
          <p:cNvSpPr/>
          <p:nvPr/>
        </p:nvSpPr>
        <p:spPr>
          <a:xfrm>
            <a:off x="18952288" y="7302084"/>
            <a:ext cx="940381" cy="1270001"/>
          </a:xfrm>
          <a:prstGeom prst="rect">
            <a:avLst/>
          </a:prstGeom>
          <a:solidFill>
            <a:schemeClr val="accent1">
              <a:lumOff val="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33" name="직사각형"/>
          <p:cNvSpPr/>
          <p:nvPr/>
        </p:nvSpPr>
        <p:spPr>
          <a:xfrm>
            <a:off x="19893622" y="7299931"/>
            <a:ext cx="111043" cy="12700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34" name="사각형"/>
          <p:cNvSpPr/>
          <p:nvPr/>
        </p:nvSpPr>
        <p:spPr>
          <a:xfrm>
            <a:off x="20296886" y="7302084"/>
            <a:ext cx="1270001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35" name="직사각형"/>
          <p:cNvSpPr/>
          <p:nvPr/>
        </p:nvSpPr>
        <p:spPr>
          <a:xfrm>
            <a:off x="20296886" y="7302084"/>
            <a:ext cx="940381" cy="1270001"/>
          </a:xfrm>
          <a:prstGeom prst="rect">
            <a:avLst/>
          </a:prstGeom>
          <a:solidFill>
            <a:schemeClr val="accent1">
              <a:lumOff val="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36" name="직사각형"/>
          <p:cNvSpPr/>
          <p:nvPr/>
        </p:nvSpPr>
        <p:spPr>
          <a:xfrm>
            <a:off x="21238221" y="7299931"/>
            <a:ext cx="111043" cy="12700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37" name="사각형"/>
          <p:cNvSpPr/>
          <p:nvPr/>
        </p:nvSpPr>
        <p:spPr>
          <a:xfrm>
            <a:off x="2817113" y="11096745"/>
            <a:ext cx="1270001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38" name="직사각형"/>
          <p:cNvSpPr/>
          <p:nvPr/>
        </p:nvSpPr>
        <p:spPr>
          <a:xfrm>
            <a:off x="2817113" y="11096745"/>
            <a:ext cx="940381" cy="1270001"/>
          </a:xfrm>
          <a:prstGeom prst="rect">
            <a:avLst/>
          </a:prstGeom>
          <a:solidFill>
            <a:schemeClr val="accent1">
              <a:lumOff val="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39" name="사각형"/>
          <p:cNvSpPr/>
          <p:nvPr/>
        </p:nvSpPr>
        <p:spPr>
          <a:xfrm>
            <a:off x="4161711" y="11096745"/>
            <a:ext cx="1270001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40" name="직사각형"/>
          <p:cNvSpPr/>
          <p:nvPr/>
        </p:nvSpPr>
        <p:spPr>
          <a:xfrm>
            <a:off x="4161711" y="11096745"/>
            <a:ext cx="940381" cy="1270001"/>
          </a:xfrm>
          <a:prstGeom prst="rect">
            <a:avLst/>
          </a:prstGeom>
          <a:solidFill>
            <a:schemeClr val="accent1">
              <a:lumOff val="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41" name="사각형"/>
          <p:cNvSpPr/>
          <p:nvPr/>
        </p:nvSpPr>
        <p:spPr>
          <a:xfrm>
            <a:off x="5506309" y="11096745"/>
            <a:ext cx="1270001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42" name="직사각형"/>
          <p:cNvSpPr/>
          <p:nvPr/>
        </p:nvSpPr>
        <p:spPr>
          <a:xfrm>
            <a:off x="5506309" y="11096745"/>
            <a:ext cx="940381" cy="1270001"/>
          </a:xfrm>
          <a:prstGeom prst="rect">
            <a:avLst/>
          </a:prstGeom>
          <a:solidFill>
            <a:schemeClr val="accent1">
              <a:lumOff val="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43" name="사각형"/>
          <p:cNvSpPr/>
          <p:nvPr/>
        </p:nvSpPr>
        <p:spPr>
          <a:xfrm>
            <a:off x="6850906" y="11096745"/>
            <a:ext cx="1270001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44" name="직사각형"/>
          <p:cNvSpPr/>
          <p:nvPr/>
        </p:nvSpPr>
        <p:spPr>
          <a:xfrm>
            <a:off x="6850906" y="11096745"/>
            <a:ext cx="940381" cy="1270001"/>
          </a:xfrm>
          <a:prstGeom prst="rect">
            <a:avLst/>
          </a:prstGeom>
          <a:solidFill>
            <a:schemeClr val="accent1">
              <a:lumOff val="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45" name="사각형"/>
          <p:cNvSpPr/>
          <p:nvPr/>
        </p:nvSpPr>
        <p:spPr>
          <a:xfrm>
            <a:off x="8195505" y="11096745"/>
            <a:ext cx="1270001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46" name="직사각형"/>
          <p:cNvSpPr/>
          <p:nvPr/>
        </p:nvSpPr>
        <p:spPr>
          <a:xfrm>
            <a:off x="8195505" y="11096745"/>
            <a:ext cx="940381" cy="1270001"/>
          </a:xfrm>
          <a:prstGeom prst="rect">
            <a:avLst/>
          </a:prstGeom>
          <a:solidFill>
            <a:schemeClr val="accent1">
              <a:lumOff val="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47" name="사각형"/>
          <p:cNvSpPr/>
          <p:nvPr/>
        </p:nvSpPr>
        <p:spPr>
          <a:xfrm>
            <a:off x="9540102" y="11096745"/>
            <a:ext cx="1270001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48" name="직사각형"/>
          <p:cNvSpPr/>
          <p:nvPr/>
        </p:nvSpPr>
        <p:spPr>
          <a:xfrm>
            <a:off x="9540102" y="11096745"/>
            <a:ext cx="940381" cy="1270001"/>
          </a:xfrm>
          <a:prstGeom prst="rect">
            <a:avLst/>
          </a:prstGeom>
          <a:solidFill>
            <a:schemeClr val="accent1">
              <a:lumOff val="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49" name="사각형"/>
          <p:cNvSpPr/>
          <p:nvPr/>
        </p:nvSpPr>
        <p:spPr>
          <a:xfrm>
            <a:off x="10884700" y="11096745"/>
            <a:ext cx="1270001" cy="12700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50" name="직사각형"/>
          <p:cNvSpPr/>
          <p:nvPr/>
        </p:nvSpPr>
        <p:spPr>
          <a:xfrm>
            <a:off x="10884700" y="11096745"/>
            <a:ext cx="940381" cy="12700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51" name="사각형"/>
          <p:cNvSpPr/>
          <p:nvPr/>
        </p:nvSpPr>
        <p:spPr>
          <a:xfrm>
            <a:off x="12229298" y="11096745"/>
            <a:ext cx="1270001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52" name="직사각형"/>
          <p:cNvSpPr/>
          <p:nvPr/>
        </p:nvSpPr>
        <p:spPr>
          <a:xfrm>
            <a:off x="12229298" y="11096745"/>
            <a:ext cx="940381" cy="1270001"/>
          </a:xfrm>
          <a:prstGeom prst="rect">
            <a:avLst/>
          </a:prstGeom>
          <a:solidFill>
            <a:schemeClr val="accent1">
              <a:lumOff val="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53" name="사각형"/>
          <p:cNvSpPr/>
          <p:nvPr/>
        </p:nvSpPr>
        <p:spPr>
          <a:xfrm>
            <a:off x="13573897" y="11096745"/>
            <a:ext cx="1270001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54" name="직사각형"/>
          <p:cNvSpPr/>
          <p:nvPr/>
        </p:nvSpPr>
        <p:spPr>
          <a:xfrm>
            <a:off x="13573897" y="11096745"/>
            <a:ext cx="940380" cy="1270001"/>
          </a:xfrm>
          <a:prstGeom prst="rect">
            <a:avLst/>
          </a:prstGeom>
          <a:solidFill>
            <a:schemeClr val="accent1">
              <a:lumOff val="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55" name="사각형"/>
          <p:cNvSpPr/>
          <p:nvPr/>
        </p:nvSpPr>
        <p:spPr>
          <a:xfrm>
            <a:off x="14918495" y="11096745"/>
            <a:ext cx="1270001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56" name="직사각형"/>
          <p:cNvSpPr/>
          <p:nvPr/>
        </p:nvSpPr>
        <p:spPr>
          <a:xfrm>
            <a:off x="14918495" y="11096745"/>
            <a:ext cx="940381" cy="1270001"/>
          </a:xfrm>
          <a:prstGeom prst="rect">
            <a:avLst/>
          </a:prstGeom>
          <a:solidFill>
            <a:schemeClr val="accent1">
              <a:lumOff val="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57" name="사각형"/>
          <p:cNvSpPr/>
          <p:nvPr/>
        </p:nvSpPr>
        <p:spPr>
          <a:xfrm>
            <a:off x="16263092" y="11096745"/>
            <a:ext cx="1270001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58" name="직사각형"/>
          <p:cNvSpPr/>
          <p:nvPr/>
        </p:nvSpPr>
        <p:spPr>
          <a:xfrm>
            <a:off x="16263092" y="11096745"/>
            <a:ext cx="940381" cy="1270001"/>
          </a:xfrm>
          <a:prstGeom prst="rect">
            <a:avLst/>
          </a:prstGeom>
          <a:solidFill>
            <a:schemeClr val="accent1">
              <a:lumOff val="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59" name="사각형"/>
          <p:cNvSpPr/>
          <p:nvPr/>
        </p:nvSpPr>
        <p:spPr>
          <a:xfrm>
            <a:off x="17607691" y="11096745"/>
            <a:ext cx="1270001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60" name="직사각형"/>
          <p:cNvSpPr/>
          <p:nvPr/>
        </p:nvSpPr>
        <p:spPr>
          <a:xfrm>
            <a:off x="17607691" y="11096745"/>
            <a:ext cx="940381" cy="1270001"/>
          </a:xfrm>
          <a:prstGeom prst="rect">
            <a:avLst/>
          </a:prstGeom>
          <a:solidFill>
            <a:schemeClr val="accent1">
              <a:lumOff val="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61" name="사각형"/>
          <p:cNvSpPr/>
          <p:nvPr/>
        </p:nvSpPr>
        <p:spPr>
          <a:xfrm>
            <a:off x="18952289" y="11096745"/>
            <a:ext cx="1270001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62" name="직사각형"/>
          <p:cNvSpPr/>
          <p:nvPr/>
        </p:nvSpPr>
        <p:spPr>
          <a:xfrm>
            <a:off x="18952289" y="11096745"/>
            <a:ext cx="940381" cy="1270001"/>
          </a:xfrm>
          <a:prstGeom prst="rect">
            <a:avLst/>
          </a:prstGeom>
          <a:solidFill>
            <a:schemeClr val="accent1">
              <a:lumOff val="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63" name="사각형"/>
          <p:cNvSpPr/>
          <p:nvPr/>
        </p:nvSpPr>
        <p:spPr>
          <a:xfrm>
            <a:off x="20296886" y="11096745"/>
            <a:ext cx="1270001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64" name="직사각형"/>
          <p:cNvSpPr/>
          <p:nvPr/>
        </p:nvSpPr>
        <p:spPr>
          <a:xfrm>
            <a:off x="20296886" y="11096745"/>
            <a:ext cx="940381" cy="1270001"/>
          </a:xfrm>
          <a:prstGeom prst="rect">
            <a:avLst/>
          </a:prstGeom>
          <a:solidFill>
            <a:schemeClr val="accent1">
              <a:lumOff val="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65" name="직사각형"/>
          <p:cNvSpPr/>
          <p:nvPr/>
        </p:nvSpPr>
        <p:spPr>
          <a:xfrm>
            <a:off x="10477911" y="11071345"/>
            <a:ext cx="332193" cy="13208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66" name="스마트 포인터"/>
          <p:cNvSpPr txBox="1"/>
          <p:nvPr/>
        </p:nvSpPr>
        <p:spPr>
          <a:xfrm>
            <a:off x="7792369" y="5004451"/>
            <a:ext cx="8447533" cy="2007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0"/>
            </a:lvl1pPr>
          </a:lstStyle>
          <a:p>
            <a:pPr/>
            <a:r>
              <a:t>스마트 포인터</a:t>
            </a:r>
          </a:p>
        </p:txBody>
      </p:sp>
      <p:sp>
        <p:nvSpPr>
          <p:cNvPr id="267" name="가비지 컬렉터"/>
          <p:cNvSpPr txBox="1"/>
          <p:nvPr/>
        </p:nvSpPr>
        <p:spPr>
          <a:xfrm>
            <a:off x="7833655" y="8965195"/>
            <a:ext cx="8447533" cy="2007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0"/>
            </a:lvl1pPr>
          </a:lstStyle>
          <a:p>
            <a:pPr/>
            <a:r>
              <a:t>가비지 컬렉터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유니크 포인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유니크 포인터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유니크 포인터란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65188">
              <a:defRPr spc="-164" sz="8245"/>
            </a:lvl1pPr>
          </a:lstStyle>
          <a:p>
            <a:pPr/>
            <a:r>
              <a:t>유니크 포인터란</a:t>
            </a:r>
          </a:p>
        </p:txBody>
      </p:sp>
      <p:sp>
        <p:nvSpPr>
          <p:cNvPr id="272" name="말그대로 유니크한 포인터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말그대로 유니크한 포인터</a:t>
            </a:r>
          </a:p>
        </p:txBody>
      </p:sp>
      <p:sp>
        <p:nvSpPr>
          <p:cNvPr id="273" name="유니크 포인터가 가리키는 개체는 해당 유니크 포인터만이 가리킬수 있다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유니크 포인터가 가리키는 개체는 해당 유니크 포인터만이 가리킬수 있다.</a:t>
            </a:r>
          </a:p>
          <a:p>
            <a:pPr/>
          </a:p>
          <a:p>
            <a:pPr/>
            <a:r>
              <a:t>이러한 특성 덕분에 유니크 포인터는 해당 포인터의 해제시점이 매우 명확하다.</a:t>
            </a:r>
          </a:p>
          <a:p>
            <a:pPr/>
          </a:p>
          <a:p>
            <a:pPr/>
            <a:r>
              <a:t>언제 해제해야 할까?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자신만 가리키고 있으니 소멸할때 같이 지워버리면 된다.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자신만 가리키고 있으니 소멸할때 같이 지워버리면 된다.</a:t>
            </a:r>
          </a:p>
        </p:txBody>
      </p:sp>
      <p:sp>
        <p:nvSpPr>
          <p:cNvPr id="276" name="소멸자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소멸자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