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4" r:id="rId14"/>
    <p:sldId id="275" r:id="rId15"/>
    <p:sldId id="276" r:id="rId16"/>
    <p:sldId id="277" r:id="rId17"/>
    <p:sldId id="278" r:id="rId18"/>
    <p:sldId id="27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 </a:t>
          </a:r>
          <a:r>
            <a:rPr lang="ko-KR" altLang="en-US" dirty="0"/>
            <a:t>머린이는</a:t>
          </a:r>
          <a:r>
            <a:rPr lang="en-US" altLang="ko-KR" dirty="0"/>
            <a:t>..</a:t>
          </a:r>
        </a:p>
        <a:p>
          <a:pPr>
            <a:defRPr cap="all"/>
          </a:pPr>
          <a:r>
            <a:rPr lang="en-US" dirty="0"/>
            <a:t>- </a:t>
          </a:r>
          <a:r>
            <a:rPr lang="ko-KR" altLang="en-US" dirty="0"/>
            <a:t>하고 싶은 일은</a:t>
          </a:r>
          <a:r>
            <a:rPr lang="en-US" altLang="ko-KR" dirty="0"/>
            <a:t>..</a:t>
          </a:r>
        </a:p>
        <a:p>
          <a:pPr>
            <a:defRPr cap="all"/>
          </a:pPr>
          <a:r>
            <a:rPr lang="en-US" dirty="0"/>
            <a:t>- </a:t>
          </a:r>
          <a:r>
            <a:rPr lang="ko-KR" altLang="en-US" dirty="0"/>
            <a:t>앞으로는</a:t>
          </a:r>
          <a:r>
            <a:rPr lang="en-US" altLang="ko-KR" dirty="0"/>
            <a:t>..</a:t>
          </a: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defRPr cap="all"/>
          </a:pPr>
          <a:r>
            <a:rPr lang="en-US" dirty="0"/>
            <a:t>- What is ML</a:t>
          </a:r>
          <a:r>
            <a:rPr lang="en-US" altLang="ko-KR" dirty="0"/>
            <a:t>?</a:t>
          </a:r>
        </a:p>
        <a:p>
          <a:pPr>
            <a:defRPr cap="all"/>
          </a:pPr>
          <a:r>
            <a:rPr lang="en-US" dirty="0"/>
            <a:t>- What is Clean Code?</a:t>
          </a:r>
          <a:endParaRPr lang="en-US" altLang="ko-KR" dirty="0"/>
        </a:p>
        <a:p>
          <a:pPr>
            <a:defRPr cap="all"/>
          </a:pPr>
          <a:r>
            <a:rPr lang="en-US" dirty="0"/>
            <a:t>- </a:t>
          </a:r>
          <a:r>
            <a:rPr lang="ko-KR" altLang="en-US" dirty="0"/>
            <a:t>그래서 뭐가 문제</a:t>
          </a:r>
          <a:r>
            <a:rPr lang="en-US" altLang="ko-KR" dirty="0"/>
            <a:t>?</a:t>
          </a:r>
          <a:endParaRPr lang="en-US" dirty="0"/>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dirty="0"/>
            <a:t>-</a:t>
          </a:r>
          <a:r>
            <a:rPr lang="en-US" baseline="0" dirty="0"/>
            <a:t> Clean Code For ML</a:t>
          </a:r>
        </a:p>
        <a:p>
          <a:pPr>
            <a:defRPr cap="all"/>
          </a:pPr>
          <a:r>
            <a:rPr lang="en-US" baseline="0" dirty="0"/>
            <a:t>- Example</a:t>
          </a:r>
          <a:endParaRPr lang="en-US" dirty="0"/>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 </a:t>
          </a:r>
          <a:r>
            <a:rPr lang="ko-KR" altLang="en-US" sz="2600" kern="1200" dirty="0"/>
            <a:t>머린이는</a:t>
          </a:r>
          <a:r>
            <a:rPr lang="en-US" altLang="ko-KR" sz="2600" kern="1200" dirty="0"/>
            <a:t>..</a:t>
          </a:r>
        </a:p>
        <a:p>
          <a:pPr marL="0" lvl="0" indent="0" algn="l" defTabSz="1155700">
            <a:lnSpc>
              <a:spcPct val="90000"/>
            </a:lnSpc>
            <a:spcBef>
              <a:spcPct val="0"/>
            </a:spcBef>
            <a:spcAft>
              <a:spcPct val="35000"/>
            </a:spcAft>
            <a:buNone/>
            <a:defRPr cap="all"/>
          </a:pPr>
          <a:r>
            <a:rPr lang="en-US" sz="2600" kern="1200" dirty="0"/>
            <a:t>- </a:t>
          </a:r>
          <a:r>
            <a:rPr lang="ko-KR" altLang="en-US" sz="2600" kern="1200" dirty="0"/>
            <a:t>하고 싶은 일은</a:t>
          </a:r>
          <a:r>
            <a:rPr lang="en-US" altLang="ko-KR" sz="2600" kern="1200" dirty="0"/>
            <a:t>..</a:t>
          </a:r>
        </a:p>
        <a:p>
          <a:pPr marL="0" lvl="0" indent="0" algn="l" defTabSz="1155700">
            <a:lnSpc>
              <a:spcPct val="90000"/>
            </a:lnSpc>
            <a:spcBef>
              <a:spcPct val="0"/>
            </a:spcBef>
            <a:spcAft>
              <a:spcPct val="35000"/>
            </a:spcAft>
            <a:buNone/>
            <a:defRPr cap="all"/>
          </a:pPr>
          <a:r>
            <a:rPr lang="en-US" sz="2600" kern="1200" dirty="0"/>
            <a:t>- </a:t>
          </a:r>
          <a:r>
            <a:rPr lang="ko-KR" altLang="en-US" sz="2600" kern="1200" dirty="0"/>
            <a:t>앞으로는</a:t>
          </a:r>
          <a:r>
            <a:rPr lang="en-US" altLang="ko-KR" sz="2600" kern="1200" dirty="0"/>
            <a:t>..</a:t>
          </a:r>
          <a:endParaRPr lang="en-US" sz="2600" kern="1200" dirty="0"/>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 What is ML</a:t>
          </a:r>
          <a:r>
            <a:rPr lang="en-US" altLang="ko-KR" sz="2600" kern="1200" dirty="0"/>
            <a:t>?</a:t>
          </a:r>
        </a:p>
        <a:p>
          <a:pPr marL="0" lvl="0" indent="0" algn="l" defTabSz="1155700">
            <a:lnSpc>
              <a:spcPct val="90000"/>
            </a:lnSpc>
            <a:spcBef>
              <a:spcPct val="0"/>
            </a:spcBef>
            <a:spcAft>
              <a:spcPct val="35000"/>
            </a:spcAft>
            <a:buNone/>
            <a:defRPr cap="all"/>
          </a:pPr>
          <a:r>
            <a:rPr lang="en-US" sz="2600" kern="1200" dirty="0"/>
            <a:t>- What is Clean Code?</a:t>
          </a:r>
          <a:endParaRPr lang="en-US" altLang="ko-KR" sz="2600" kern="1200" dirty="0"/>
        </a:p>
        <a:p>
          <a:pPr marL="0" lvl="0" indent="0" algn="l" defTabSz="1155700">
            <a:lnSpc>
              <a:spcPct val="90000"/>
            </a:lnSpc>
            <a:spcBef>
              <a:spcPct val="0"/>
            </a:spcBef>
            <a:spcAft>
              <a:spcPct val="35000"/>
            </a:spcAft>
            <a:buNone/>
            <a:defRPr cap="all"/>
          </a:pPr>
          <a:r>
            <a:rPr lang="en-US" sz="2600" kern="1200" dirty="0"/>
            <a:t>- </a:t>
          </a:r>
          <a:r>
            <a:rPr lang="ko-KR" altLang="en-US" sz="2600" kern="1200" dirty="0"/>
            <a:t>그래서 뭐가 문제</a:t>
          </a:r>
          <a:r>
            <a:rPr lang="en-US" altLang="ko-KR" sz="2600" kern="1200" dirty="0"/>
            <a:t>?</a:t>
          </a:r>
          <a:endParaRPr lang="en-US" sz="2600" kern="1200" dirty="0"/>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a:t>
          </a:r>
          <a:r>
            <a:rPr lang="en-US" sz="2600" kern="1200" baseline="0" dirty="0"/>
            <a:t> Clean Code For ML</a:t>
          </a:r>
        </a:p>
        <a:p>
          <a:pPr marL="0" lvl="0" indent="0" algn="l" defTabSz="1155700">
            <a:lnSpc>
              <a:spcPct val="90000"/>
            </a:lnSpc>
            <a:spcBef>
              <a:spcPct val="0"/>
            </a:spcBef>
            <a:spcAft>
              <a:spcPct val="35000"/>
            </a:spcAft>
            <a:buNone/>
            <a:defRPr cap="all"/>
          </a:pPr>
          <a:r>
            <a:rPr lang="en-US" sz="2600" kern="1200" baseline="0" dirty="0"/>
            <a:t>- Example</a:t>
          </a:r>
          <a:endParaRPr lang="en-US" sz="2600" kern="1200" dirty="0"/>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ltLang="ko-KR"/>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ltLang="ko-KR"/>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ltLang="ko-KR"/>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ltLang="ko-KR"/>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ltLang="ko-KR"/>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7/18/2020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ltLang="ko-KR"/>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7/18/2020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ltLang="ko-KR"/>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7/18/2020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7/18/2020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7/18/2020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ltLang="ko-KR"/>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7/18/2020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7/18/2020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1"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06000" algn="l" defTabSz="457200" rtl="0" eaLnBrk="1" latinLnBrk="1"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1"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1"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1"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1"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1"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1"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1"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1"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ithub.com/davified/clean-code-ml/blob/master/docs/variables.m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guitar79/KMA_crawling/blob/master/Weather_KMA_AWS/KMA_AWS_01m_crawler_multiprocessing_new_check_2007.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Clean Code for </a:t>
            </a:r>
            <a:br>
              <a:rPr lang="en-US" sz="7200" dirty="0"/>
            </a:br>
            <a:r>
              <a:rPr lang="en-US" sz="7200" dirty="0"/>
              <a:t>Machine Learning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fontScale="85000" lnSpcReduction="20000"/>
          </a:bodyPr>
          <a:lstStyle/>
          <a:p>
            <a:pPr algn="r"/>
            <a:r>
              <a:rPr lang="en-US" sz="2800" dirty="0" err="1"/>
              <a:t>Marinee</a:t>
            </a:r>
            <a:endParaRPr lang="en-US" sz="2800" dirty="0"/>
          </a:p>
          <a:p>
            <a:pPr algn="r"/>
            <a:r>
              <a:rPr lang="ko-KR" altLang="en-US" sz="2800" dirty="0"/>
              <a:t>김 준 우</a:t>
            </a:r>
            <a:endParaRPr lang="en-US" altLang="ko-KR" sz="2800" dirty="0"/>
          </a:p>
          <a:p>
            <a:pPr algn="r"/>
            <a:r>
              <a:rPr lang="en-US" sz="2800" dirty="0"/>
              <a:t>Junwoo.kim@makinarocks.ai</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Clean Code?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effectLst/>
              </a:rPr>
              <a:t>Clean Code(Book by Robert Cecil Martin)</a:t>
            </a:r>
          </a:p>
          <a:p>
            <a:pPr lvl="1"/>
            <a:r>
              <a:rPr lang="ko-KR" altLang="en-US" dirty="0">
                <a:effectLst/>
              </a:rPr>
              <a:t>가슴이 웅장해지는 디자인</a:t>
            </a:r>
            <a:endParaRPr lang="en-US" altLang="ko-KR" dirty="0">
              <a:effectLst/>
            </a:endParaRPr>
          </a:p>
          <a:p>
            <a:pPr lvl="1"/>
            <a:endParaRPr lang="en-US" altLang="ko-KR" dirty="0">
              <a:effectLst/>
            </a:endParaRPr>
          </a:p>
          <a:p>
            <a:pPr lvl="1"/>
            <a:r>
              <a:rPr lang="ko-KR" altLang="en-US" dirty="0">
                <a:effectLst/>
              </a:rPr>
              <a:t>클린코드의 핵심은</a:t>
            </a:r>
            <a:r>
              <a:rPr lang="en-US" altLang="ko-KR" dirty="0">
                <a:effectLst/>
              </a:rPr>
              <a:t>..</a:t>
            </a:r>
          </a:p>
          <a:p>
            <a:pPr marL="450000" lvl="1" indent="0">
              <a:buNone/>
            </a:pPr>
            <a:r>
              <a:rPr lang="en-US" altLang="ko-KR" dirty="0">
                <a:effectLst/>
              </a:rPr>
              <a:t>Responsibility</a:t>
            </a:r>
          </a:p>
          <a:p>
            <a:pPr marL="450000" lvl="1" indent="0">
              <a:buNone/>
            </a:pPr>
            <a:r>
              <a:rPr lang="en-US" altLang="ko-KR" dirty="0">
                <a:effectLst/>
              </a:rPr>
              <a:t>Expression</a:t>
            </a:r>
          </a:p>
          <a:p>
            <a:endParaRPr lang="ko-KR" altLang="en-US" dirty="0"/>
          </a:p>
        </p:txBody>
      </p:sp>
      <p:pic>
        <p:nvPicPr>
          <p:cNvPr id="2050" name="Picture 2" descr="46 Robert C Martin Clean Code III - YouTube">
            <a:extLst>
              <a:ext uri="{FF2B5EF4-FFF2-40B4-BE49-F238E27FC236}">
                <a16:creationId xmlns:a16="http://schemas.microsoft.com/office/drawing/2014/main" id="{2AA30FE6-EAC0-4A1D-805A-2133F4107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077" y="2737368"/>
            <a:ext cx="6612294" cy="371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0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Clean Code?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Applied</a:t>
            </a:r>
            <a:r>
              <a:rPr lang="ko-KR" altLang="en-US" dirty="0"/>
              <a:t> </a:t>
            </a:r>
            <a:r>
              <a:rPr lang="en-US" altLang="ko-KR" dirty="0"/>
              <a:t>SW</a:t>
            </a:r>
            <a:r>
              <a:rPr lang="ko-KR" altLang="en-US" dirty="0"/>
              <a:t> </a:t>
            </a:r>
            <a:r>
              <a:rPr lang="en-US" altLang="ko-KR" dirty="0"/>
              <a:t>Developer</a:t>
            </a:r>
            <a:r>
              <a:rPr lang="ko-KR" altLang="en-US" dirty="0"/>
              <a:t> 의 지향점</a:t>
            </a:r>
            <a:endParaRPr lang="en-US" altLang="ko-KR" dirty="0"/>
          </a:p>
          <a:p>
            <a:endParaRPr lang="en-US" altLang="ko-KR" dirty="0"/>
          </a:p>
          <a:p>
            <a:r>
              <a:rPr lang="en-US" altLang="ko-KR" dirty="0"/>
              <a:t>Object-Oriented Development</a:t>
            </a:r>
          </a:p>
          <a:p>
            <a:pPr marL="36900" indent="0">
              <a:buNone/>
            </a:pPr>
            <a:endParaRPr lang="en-US" altLang="ko-KR" dirty="0"/>
          </a:p>
          <a:p>
            <a:r>
              <a:rPr lang="ko-KR" altLang="en-US" dirty="0"/>
              <a:t>객체에 책임과 표현력이라는 족쇄를 채움으로써 가독성을 충족</a:t>
            </a:r>
          </a:p>
        </p:txBody>
      </p:sp>
    </p:spTree>
    <p:extLst>
      <p:ext uri="{BB962C8B-B14F-4D97-AF65-F5344CB8AC3E}">
        <p14:creationId xmlns:p14="http://schemas.microsoft.com/office/powerpoint/2010/main" val="336742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Clean Code?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normAutofit fontScale="77500" lnSpcReduction="20000"/>
          </a:bodyPr>
          <a:lstStyle/>
          <a:p>
            <a:r>
              <a:rPr lang="en-US" altLang="ko-KR" dirty="0"/>
              <a:t>Machine Learning</a:t>
            </a:r>
            <a:r>
              <a:rPr lang="ko-KR" altLang="en-US" dirty="0"/>
              <a:t>이 뭘 하고자 하는지</a:t>
            </a:r>
            <a:r>
              <a:rPr lang="en-US" altLang="ko-KR" dirty="0"/>
              <a:t>, Clean Code</a:t>
            </a:r>
            <a:r>
              <a:rPr lang="ko-KR" altLang="en-US" dirty="0"/>
              <a:t>가 무엇을 지향하는지도 알겠다</a:t>
            </a:r>
            <a:r>
              <a:rPr lang="en-US" altLang="ko-KR" dirty="0"/>
              <a:t>.</a:t>
            </a:r>
          </a:p>
          <a:p>
            <a:endParaRPr lang="en-US" altLang="ko-KR" dirty="0"/>
          </a:p>
          <a:p>
            <a:r>
              <a:rPr lang="ko-KR" altLang="en-US" dirty="0"/>
              <a:t>근데 어디서 문제가 생기는거</a:t>
            </a:r>
            <a:r>
              <a:rPr lang="en-US" altLang="ko-KR" dirty="0"/>
              <a:t>?</a:t>
            </a:r>
          </a:p>
          <a:p>
            <a:pPr lvl="1"/>
            <a:r>
              <a:rPr lang="en-US" altLang="ko-KR" dirty="0">
                <a:effectLst/>
              </a:rPr>
              <a:t>While we cannot — and should not try to — escape from the essential complexity of a problem, we often add unnecessary accidental complexity and unnecessary cognitive load through bad practices such </a:t>
            </a:r>
            <a:r>
              <a:rPr lang="en-US" altLang="ko-KR" dirty="0" err="1">
                <a:effectLst/>
              </a:rPr>
              <a:t>as:</a:t>
            </a:r>
            <a:r>
              <a:rPr lang="en-US" altLang="ko-KR" b="1" dirty="0" err="1">
                <a:effectLst/>
              </a:rPr>
              <a:t>Not</a:t>
            </a:r>
            <a:r>
              <a:rPr lang="en-US" altLang="ko-KR" b="1" dirty="0">
                <a:effectLst/>
              </a:rPr>
              <a:t> having abstractions.</a:t>
            </a:r>
            <a:r>
              <a:rPr lang="en-US" altLang="ko-KR" dirty="0">
                <a:effectLst/>
              </a:rPr>
              <a:t> When we write all code in a single Python notebook or script without abstracting it into functions or classes, we force the reader to read many lines of code and figure out the “how”, to find out what the code is doing.</a:t>
            </a:r>
          </a:p>
          <a:p>
            <a:pPr lvl="1"/>
            <a:r>
              <a:rPr lang="en-US" altLang="ko-KR" b="1" dirty="0">
                <a:effectLst/>
              </a:rPr>
              <a:t>Long functions that do multiple things.</a:t>
            </a:r>
            <a:r>
              <a:rPr lang="en-US" altLang="ko-KR" dirty="0">
                <a:effectLst/>
              </a:rPr>
              <a:t> This forces us to have to hold all the intermediate data transformations in our head, while working on one part of the function.</a:t>
            </a:r>
          </a:p>
          <a:p>
            <a:pPr lvl="1"/>
            <a:r>
              <a:rPr lang="en-US" altLang="ko-KR" b="1" dirty="0">
                <a:effectLst/>
              </a:rPr>
              <a:t>Not having unit tests.</a:t>
            </a:r>
            <a:r>
              <a:rPr lang="en-US" altLang="ko-KR" dirty="0">
                <a:effectLst/>
              </a:rPr>
              <a:t> When we refactor, the only way to ensure that we haven’t broken anything is to restart the kernel and run the entire notebook(s). We’re forced to take on the complexity of the whole codebase even though we just want to work on one small part of it.</a:t>
            </a:r>
          </a:p>
          <a:p>
            <a:pPr lvl="1"/>
            <a:endParaRPr lang="en-US" altLang="ko-KR" dirty="0"/>
          </a:p>
        </p:txBody>
      </p:sp>
    </p:spTree>
    <p:extLst>
      <p:ext uri="{BB962C8B-B14F-4D97-AF65-F5344CB8AC3E}">
        <p14:creationId xmlns:p14="http://schemas.microsoft.com/office/powerpoint/2010/main" val="159703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Clean Code for ML</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ko-KR" altLang="en-US" dirty="0"/>
              <a:t>가독성 </a:t>
            </a:r>
            <a:r>
              <a:rPr lang="en-US" altLang="ko-KR" dirty="0"/>
              <a:t>: </a:t>
            </a:r>
            <a:r>
              <a:rPr lang="ko-KR" altLang="en-US" dirty="0"/>
              <a:t>모든 코드가 가급적 읽기 쉬워야한다는 뜻</a:t>
            </a:r>
            <a:endParaRPr lang="en-US" altLang="ko-KR" dirty="0"/>
          </a:p>
          <a:p>
            <a:endParaRPr lang="en-US" altLang="ko-KR" dirty="0"/>
          </a:p>
          <a:p>
            <a:r>
              <a:rPr lang="ko-KR" altLang="en-US" dirty="0"/>
              <a:t>테스트 가능성</a:t>
            </a:r>
            <a:r>
              <a:rPr lang="en-US" altLang="ko-KR" dirty="0"/>
              <a:t> : </a:t>
            </a:r>
            <a:r>
              <a:rPr lang="ko-KR" altLang="en-US" dirty="0"/>
              <a:t>모든 코드는 재현이 되어야 한다는 뜻</a:t>
            </a:r>
            <a:endParaRPr lang="en-US" altLang="ko-KR" dirty="0"/>
          </a:p>
          <a:p>
            <a:endParaRPr lang="en-US" altLang="ko-KR" dirty="0"/>
          </a:p>
          <a:p>
            <a:r>
              <a:rPr lang="ko-KR" altLang="en-US" dirty="0"/>
              <a:t>재사용성 </a:t>
            </a:r>
            <a:r>
              <a:rPr lang="en-US" altLang="ko-KR" dirty="0"/>
              <a:t>: </a:t>
            </a:r>
            <a:r>
              <a:rPr lang="ko-KR" altLang="en-US" dirty="0"/>
              <a:t>모든 코드는 재활용되기 쉬운 형태로 만드는 것이 좋다</a:t>
            </a:r>
            <a:r>
              <a:rPr lang="en-US" altLang="ko-KR" dirty="0"/>
              <a:t>.</a:t>
            </a:r>
            <a:endParaRPr lang="ko-KR" altLang="en-US" dirty="0"/>
          </a:p>
        </p:txBody>
      </p:sp>
    </p:spTree>
    <p:extLst>
      <p:ext uri="{BB962C8B-B14F-4D97-AF65-F5344CB8AC3E}">
        <p14:creationId xmlns:p14="http://schemas.microsoft.com/office/powerpoint/2010/main" val="268618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Design - Avoid exposing your internals</a:t>
            </a:r>
            <a:endParaRPr lang="ko-KR" altLang="en-US" dirty="0"/>
          </a:p>
        </p:txBody>
      </p:sp>
      <p:pic>
        <p:nvPicPr>
          <p:cNvPr id="5" name="Picture 4">
            <a:extLst>
              <a:ext uri="{FF2B5EF4-FFF2-40B4-BE49-F238E27FC236}">
                <a16:creationId xmlns:a16="http://schemas.microsoft.com/office/drawing/2014/main" id="{B600E7DA-2FB9-40E7-BB66-ED7B121AACAA}"/>
              </a:ext>
            </a:extLst>
          </p:cNvPr>
          <p:cNvPicPr>
            <a:picLocks noChangeAspect="1"/>
          </p:cNvPicPr>
          <p:nvPr/>
        </p:nvPicPr>
        <p:blipFill>
          <a:blip r:embed="rId2"/>
          <a:stretch>
            <a:fillRect/>
          </a:stretch>
        </p:blipFill>
        <p:spPr>
          <a:xfrm>
            <a:off x="2737917" y="2976340"/>
            <a:ext cx="5286375" cy="1676400"/>
          </a:xfrm>
          <a:prstGeom prst="rect">
            <a:avLst/>
          </a:prstGeom>
        </p:spPr>
      </p:pic>
      <p:pic>
        <p:nvPicPr>
          <p:cNvPr id="7" name="Picture 6">
            <a:extLst>
              <a:ext uri="{FF2B5EF4-FFF2-40B4-BE49-F238E27FC236}">
                <a16:creationId xmlns:a16="http://schemas.microsoft.com/office/drawing/2014/main" id="{A2826DC4-A55C-4470-AAE1-3C148CB7C46D}"/>
              </a:ext>
            </a:extLst>
          </p:cNvPr>
          <p:cNvPicPr>
            <a:picLocks noChangeAspect="1"/>
          </p:cNvPicPr>
          <p:nvPr/>
        </p:nvPicPr>
        <p:blipFill>
          <a:blip r:embed="rId3"/>
          <a:stretch>
            <a:fillRect/>
          </a:stretch>
        </p:blipFill>
        <p:spPr>
          <a:xfrm>
            <a:off x="2737916" y="5566793"/>
            <a:ext cx="5286375" cy="433956"/>
          </a:xfrm>
          <a:prstGeom prst="rect">
            <a:avLst/>
          </a:prstGeom>
        </p:spPr>
      </p:pic>
    </p:spTree>
    <p:extLst>
      <p:ext uri="{BB962C8B-B14F-4D97-AF65-F5344CB8AC3E}">
        <p14:creationId xmlns:p14="http://schemas.microsoft.com/office/powerpoint/2010/main" val="409400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Dispensable – Avoid comment.</a:t>
            </a:r>
            <a:endParaRPr lang="ko-KR" altLang="en-US" dirty="0"/>
          </a:p>
        </p:txBody>
      </p:sp>
      <p:pic>
        <p:nvPicPr>
          <p:cNvPr id="6" name="Picture 5">
            <a:extLst>
              <a:ext uri="{FF2B5EF4-FFF2-40B4-BE49-F238E27FC236}">
                <a16:creationId xmlns:a16="http://schemas.microsoft.com/office/drawing/2014/main" id="{B53B438E-B5BC-4094-AF8A-A45E5CE6E783}"/>
              </a:ext>
            </a:extLst>
          </p:cNvPr>
          <p:cNvPicPr>
            <a:picLocks noChangeAspect="1"/>
          </p:cNvPicPr>
          <p:nvPr/>
        </p:nvPicPr>
        <p:blipFill>
          <a:blip r:embed="rId2"/>
          <a:stretch>
            <a:fillRect/>
          </a:stretch>
        </p:blipFill>
        <p:spPr>
          <a:xfrm>
            <a:off x="913795" y="2825893"/>
            <a:ext cx="5181600" cy="790575"/>
          </a:xfrm>
          <a:prstGeom prst="rect">
            <a:avLst/>
          </a:prstGeom>
        </p:spPr>
      </p:pic>
      <p:pic>
        <p:nvPicPr>
          <p:cNvPr id="8" name="Picture 7">
            <a:extLst>
              <a:ext uri="{FF2B5EF4-FFF2-40B4-BE49-F238E27FC236}">
                <a16:creationId xmlns:a16="http://schemas.microsoft.com/office/drawing/2014/main" id="{1B934513-8E1D-4682-AF4A-0D941135036A}"/>
              </a:ext>
            </a:extLst>
          </p:cNvPr>
          <p:cNvPicPr>
            <a:picLocks noChangeAspect="1"/>
          </p:cNvPicPr>
          <p:nvPr/>
        </p:nvPicPr>
        <p:blipFill>
          <a:blip r:embed="rId3"/>
          <a:stretch>
            <a:fillRect/>
          </a:stretch>
        </p:blipFill>
        <p:spPr>
          <a:xfrm>
            <a:off x="832832" y="3933824"/>
            <a:ext cx="5343525" cy="647700"/>
          </a:xfrm>
          <a:prstGeom prst="rect">
            <a:avLst/>
          </a:prstGeom>
        </p:spPr>
      </p:pic>
    </p:spTree>
    <p:extLst>
      <p:ext uri="{BB962C8B-B14F-4D97-AF65-F5344CB8AC3E}">
        <p14:creationId xmlns:p14="http://schemas.microsoft.com/office/powerpoint/2010/main" val="49148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Naming</a:t>
            </a:r>
          </a:p>
          <a:p>
            <a:pPr lvl="1"/>
            <a:r>
              <a:rPr lang="en-US" altLang="ko-KR" dirty="0">
                <a:hlinkClick r:id="rId2"/>
              </a:rPr>
              <a:t>https://github.com/davified/clean-code-ml/blob/master/docs/variables.md</a:t>
            </a:r>
            <a:endParaRPr lang="ko-KR" altLang="en-US" dirty="0"/>
          </a:p>
        </p:txBody>
      </p:sp>
    </p:spTree>
    <p:extLst>
      <p:ext uri="{BB962C8B-B14F-4D97-AF65-F5344CB8AC3E}">
        <p14:creationId xmlns:p14="http://schemas.microsoft.com/office/powerpoint/2010/main" val="248452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DRY – Do not Repeat Yourself.</a:t>
            </a:r>
            <a:endParaRPr lang="ko-KR" altLang="en-US" dirty="0"/>
          </a:p>
        </p:txBody>
      </p:sp>
      <p:pic>
        <p:nvPicPr>
          <p:cNvPr id="5" name="Picture 4">
            <a:extLst>
              <a:ext uri="{FF2B5EF4-FFF2-40B4-BE49-F238E27FC236}">
                <a16:creationId xmlns:a16="http://schemas.microsoft.com/office/drawing/2014/main" id="{1AE6AD12-A857-40BC-885E-D1EF4C21D888}"/>
              </a:ext>
            </a:extLst>
          </p:cNvPr>
          <p:cNvPicPr>
            <a:picLocks noChangeAspect="1"/>
          </p:cNvPicPr>
          <p:nvPr/>
        </p:nvPicPr>
        <p:blipFill>
          <a:blip r:embed="rId2"/>
          <a:stretch>
            <a:fillRect/>
          </a:stretch>
        </p:blipFill>
        <p:spPr>
          <a:xfrm>
            <a:off x="172663" y="3032586"/>
            <a:ext cx="4965398" cy="2661632"/>
          </a:xfrm>
          <a:prstGeom prst="rect">
            <a:avLst/>
          </a:prstGeom>
        </p:spPr>
      </p:pic>
      <p:pic>
        <p:nvPicPr>
          <p:cNvPr id="7" name="Picture 6">
            <a:extLst>
              <a:ext uri="{FF2B5EF4-FFF2-40B4-BE49-F238E27FC236}">
                <a16:creationId xmlns:a16="http://schemas.microsoft.com/office/drawing/2014/main" id="{4C26EC9E-E2DD-4D0C-A941-4158473E822E}"/>
              </a:ext>
            </a:extLst>
          </p:cNvPr>
          <p:cNvPicPr>
            <a:picLocks noChangeAspect="1"/>
          </p:cNvPicPr>
          <p:nvPr/>
        </p:nvPicPr>
        <p:blipFill>
          <a:blip r:embed="rId3"/>
          <a:stretch>
            <a:fillRect/>
          </a:stretch>
        </p:blipFill>
        <p:spPr>
          <a:xfrm>
            <a:off x="5418927" y="3032586"/>
            <a:ext cx="6589762" cy="1823952"/>
          </a:xfrm>
          <a:prstGeom prst="rect">
            <a:avLst/>
          </a:prstGeom>
        </p:spPr>
      </p:pic>
    </p:spTree>
    <p:extLst>
      <p:ext uri="{BB962C8B-B14F-4D97-AF65-F5344CB8AC3E}">
        <p14:creationId xmlns:p14="http://schemas.microsoft.com/office/powerpoint/2010/main" val="242876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Functions should do one thing</a:t>
            </a:r>
            <a:endParaRPr lang="ko-KR" altLang="en-US" dirty="0"/>
          </a:p>
        </p:txBody>
      </p:sp>
      <p:pic>
        <p:nvPicPr>
          <p:cNvPr id="5" name="Picture 4">
            <a:extLst>
              <a:ext uri="{FF2B5EF4-FFF2-40B4-BE49-F238E27FC236}">
                <a16:creationId xmlns:a16="http://schemas.microsoft.com/office/drawing/2014/main" id="{837D4B81-0B4E-459C-9441-5C23C2339D93}"/>
              </a:ext>
            </a:extLst>
          </p:cNvPr>
          <p:cNvPicPr>
            <a:picLocks noChangeAspect="1"/>
          </p:cNvPicPr>
          <p:nvPr/>
        </p:nvPicPr>
        <p:blipFill>
          <a:blip r:embed="rId2"/>
          <a:stretch>
            <a:fillRect/>
          </a:stretch>
        </p:blipFill>
        <p:spPr>
          <a:xfrm>
            <a:off x="604578" y="2705099"/>
            <a:ext cx="3867150" cy="1228725"/>
          </a:xfrm>
          <a:prstGeom prst="rect">
            <a:avLst/>
          </a:prstGeom>
        </p:spPr>
      </p:pic>
      <p:pic>
        <p:nvPicPr>
          <p:cNvPr id="7" name="Picture 6">
            <a:extLst>
              <a:ext uri="{FF2B5EF4-FFF2-40B4-BE49-F238E27FC236}">
                <a16:creationId xmlns:a16="http://schemas.microsoft.com/office/drawing/2014/main" id="{F9688001-F62F-4148-B715-F81CD7956B3A}"/>
              </a:ext>
            </a:extLst>
          </p:cNvPr>
          <p:cNvPicPr>
            <a:picLocks noChangeAspect="1"/>
          </p:cNvPicPr>
          <p:nvPr/>
        </p:nvPicPr>
        <p:blipFill>
          <a:blip r:embed="rId3"/>
          <a:stretch>
            <a:fillRect/>
          </a:stretch>
        </p:blipFill>
        <p:spPr>
          <a:xfrm>
            <a:off x="5675342" y="4280706"/>
            <a:ext cx="4667250" cy="2190750"/>
          </a:xfrm>
          <a:prstGeom prst="rect">
            <a:avLst/>
          </a:prstGeom>
        </p:spPr>
      </p:pic>
    </p:spTree>
    <p:extLst>
      <p:ext uri="{BB962C8B-B14F-4D97-AF65-F5344CB8AC3E}">
        <p14:creationId xmlns:p14="http://schemas.microsoft.com/office/powerpoint/2010/main" val="246637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Avoid side effects.</a:t>
            </a:r>
          </a:p>
          <a:p>
            <a:r>
              <a:rPr lang="en-US" altLang="ko-KR" dirty="0"/>
              <a:t>Object arguments (2 or fewer ideally)</a:t>
            </a:r>
          </a:p>
          <a:p>
            <a:r>
              <a:rPr lang="en-US" altLang="ko-KR" dirty="0"/>
              <a:t>Don't use flags as function parameters</a:t>
            </a:r>
          </a:p>
          <a:p>
            <a:r>
              <a:rPr lang="en-US" altLang="ko-KR" dirty="0" err="1"/>
              <a:t>Etc</a:t>
            </a:r>
            <a:r>
              <a:rPr lang="en-US" altLang="ko-KR" dirty="0"/>
              <a:t>…</a:t>
            </a:r>
            <a:endParaRPr lang="ko-KR" altLang="en-US" dirty="0"/>
          </a:p>
        </p:txBody>
      </p:sp>
    </p:spTree>
    <p:extLst>
      <p:ext uri="{BB962C8B-B14F-4D97-AF65-F5344CB8AC3E}">
        <p14:creationId xmlns:p14="http://schemas.microsoft.com/office/powerpoint/2010/main" val="122732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dirty="0"/>
              <a:t>INDEX</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295372670"/>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03. My Example</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endParaRPr lang="ko-KR" altLang="en-US"/>
          </a:p>
        </p:txBody>
      </p:sp>
    </p:spTree>
    <p:extLst>
      <p:ext uri="{BB962C8B-B14F-4D97-AF65-F5344CB8AC3E}">
        <p14:creationId xmlns:p14="http://schemas.microsoft.com/office/powerpoint/2010/main" val="159657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End</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1060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A8E3-B811-4E87-9191-AC168EF2DD5F}"/>
              </a:ext>
            </a:extLst>
          </p:cNvPr>
          <p:cNvSpPr>
            <a:spLocks noGrp="1"/>
          </p:cNvSpPr>
          <p:nvPr>
            <p:ph type="title"/>
          </p:nvPr>
        </p:nvSpPr>
        <p:spPr/>
        <p:txBody>
          <a:bodyPr/>
          <a:lstStyle/>
          <a:p>
            <a:r>
              <a:rPr lang="en-US" altLang="ko-KR" dirty="0"/>
              <a:t>01. </a:t>
            </a:r>
            <a:r>
              <a:rPr lang="ko-KR" altLang="en-US" dirty="0">
                <a:ea typeface="+mn-ea"/>
              </a:rPr>
              <a:t>머린이</a:t>
            </a:r>
            <a:r>
              <a:rPr lang="ko-KR" altLang="en-US" dirty="0"/>
              <a:t>는</a:t>
            </a:r>
            <a:r>
              <a:rPr lang="en-US" altLang="ko-KR" dirty="0"/>
              <a:t>..</a:t>
            </a:r>
            <a:endParaRPr lang="ko-KR" altLang="en-US" dirty="0"/>
          </a:p>
        </p:txBody>
      </p:sp>
      <p:sp>
        <p:nvSpPr>
          <p:cNvPr id="3" name="Content Placeholder 2">
            <a:extLst>
              <a:ext uri="{FF2B5EF4-FFF2-40B4-BE49-F238E27FC236}">
                <a16:creationId xmlns:a16="http://schemas.microsoft.com/office/drawing/2014/main" id="{9881F569-B90E-4043-9035-1AB0BE901D88}"/>
              </a:ext>
            </a:extLst>
          </p:cNvPr>
          <p:cNvSpPr>
            <a:spLocks noGrp="1"/>
          </p:cNvSpPr>
          <p:nvPr>
            <p:ph idx="1"/>
          </p:nvPr>
        </p:nvSpPr>
        <p:spPr/>
        <p:txBody>
          <a:bodyPr/>
          <a:lstStyle/>
          <a:p>
            <a:r>
              <a:rPr lang="en-US" altLang="ko-KR" dirty="0"/>
              <a:t>[</a:t>
            </a:r>
            <a:r>
              <a:rPr lang="ko-KR" altLang="en-US" dirty="0"/>
              <a:t>단한코</a:t>
            </a:r>
            <a:r>
              <a:rPr lang="en-US" altLang="ko-KR" dirty="0"/>
              <a:t>]</a:t>
            </a:r>
            <a:r>
              <a:rPr lang="ko-KR" altLang="en-US" dirty="0"/>
              <a:t>의 </a:t>
            </a:r>
            <a:r>
              <a:rPr lang="en-US" altLang="ko-KR" dirty="0"/>
              <a:t>“</a:t>
            </a:r>
            <a:r>
              <a:rPr lang="ko-KR" altLang="en-US" dirty="0"/>
              <a:t>단</a:t>
            </a:r>
            <a:r>
              <a:rPr lang="en-US" altLang="ko-KR" dirty="0"/>
              <a:t>”..</a:t>
            </a:r>
          </a:p>
          <a:p>
            <a:r>
              <a:rPr lang="en-US" altLang="ko-KR" dirty="0"/>
              <a:t>2016.08 ~ 2018.07 – </a:t>
            </a:r>
            <a:r>
              <a:rPr lang="ko-KR" altLang="en-US" dirty="0"/>
              <a:t>수원용성통닭 주방근무</a:t>
            </a:r>
            <a:endParaRPr lang="en-US" altLang="ko-KR" dirty="0"/>
          </a:p>
          <a:p>
            <a:r>
              <a:rPr lang="en-US" altLang="ko-KR" dirty="0"/>
              <a:t>2018.03.01 -</a:t>
            </a:r>
            <a:r>
              <a:rPr lang="ko-KR" altLang="en-US" dirty="0"/>
              <a:t> </a:t>
            </a:r>
            <a:r>
              <a:rPr lang="en-US" altLang="ko-KR" dirty="0"/>
              <a:t>BOJ2557</a:t>
            </a:r>
            <a:r>
              <a:rPr lang="ko-KR" altLang="en-US" dirty="0"/>
              <a:t> </a:t>
            </a:r>
            <a:r>
              <a:rPr lang="en-US" altLang="ko-KR" dirty="0" err="1"/>
              <a:t>c++</a:t>
            </a:r>
            <a:r>
              <a:rPr lang="en-US" altLang="ko-KR" dirty="0"/>
              <a:t> </a:t>
            </a:r>
            <a:r>
              <a:rPr lang="ko-KR" altLang="en-US" dirty="0"/>
              <a:t>오답제출</a:t>
            </a:r>
            <a:endParaRPr lang="en-US" altLang="ko-KR" dirty="0"/>
          </a:p>
          <a:p>
            <a:r>
              <a:rPr lang="en-US" altLang="ko-KR" dirty="0"/>
              <a:t>2018.06.01 - BOJ2873 </a:t>
            </a:r>
            <a:r>
              <a:rPr lang="ko-KR" altLang="en-US" dirty="0"/>
              <a:t>롤러코스터 정답제출</a:t>
            </a:r>
            <a:r>
              <a:rPr lang="en-US" altLang="ko-KR" dirty="0"/>
              <a:t>(</a:t>
            </a:r>
            <a:r>
              <a:rPr lang="ko-KR" altLang="en-US" dirty="0"/>
              <a:t>코노 여태못품</a:t>
            </a:r>
            <a:r>
              <a:rPr lang="en-US" altLang="ko-KR" dirty="0"/>
              <a:t>)</a:t>
            </a:r>
          </a:p>
          <a:p>
            <a:r>
              <a:rPr lang="en-US" altLang="ko-KR" dirty="0"/>
              <a:t>2018.07 ~ 2019.11 – </a:t>
            </a:r>
            <a:r>
              <a:rPr lang="ko-KR" altLang="en-US" dirty="0"/>
              <a:t>단국대학교 </a:t>
            </a:r>
            <a:r>
              <a:rPr lang="en-US" altLang="ko-KR" dirty="0"/>
              <a:t>MLPA</a:t>
            </a:r>
          </a:p>
          <a:p>
            <a:r>
              <a:rPr lang="en-US" altLang="ko-KR" dirty="0"/>
              <a:t>2019.12 ~ </a:t>
            </a:r>
            <a:r>
              <a:rPr lang="ko-KR" altLang="en-US" dirty="0"/>
              <a:t>현재 </a:t>
            </a:r>
            <a:r>
              <a:rPr lang="en-US" altLang="ko-KR" dirty="0"/>
              <a:t>– </a:t>
            </a:r>
            <a:r>
              <a:rPr lang="en-US" altLang="ko-KR" dirty="0" err="1"/>
              <a:t>MakinaRocks</a:t>
            </a:r>
            <a:r>
              <a:rPr lang="en-US" altLang="ko-KR" dirty="0"/>
              <a:t> </a:t>
            </a:r>
            <a:r>
              <a:rPr lang="ko-KR" altLang="en-US" dirty="0"/>
              <a:t>근무</a:t>
            </a:r>
          </a:p>
        </p:txBody>
      </p:sp>
    </p:spTree>
    <p:extLst>
      <p:ext uri="{BB962C8B-B14F-4D97-AF65-F5344CB8AC3E}">
        <p14:creationId xmlns:p14="http://schemas.microsoft.com/office/powerpoint/2010/main" val="221302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5F97-A112-43EB-884B-5C45A9DE763C}"/>
              </a:ext>
            </a:extLst>
          </p:cNvPr>
          <p:cNvSpPr>
            <a:spLocks noGrp="1"/>
          </p:cNvSpPr>
          <p:nvPr>
            <p:ph type="title"/>
          </p:nvPr>
        </p:nvSpPr>
        <p:spPr/>
        <p:txBody>
          <a:bodyPr/>
          <a:lstStyle/>
          <a:p>
            <a:r>
              <a:rPr lang="en-US" altLang="ko-KR" dirty="0"/>
              <a:t>01. </a:t>
            </a:r>
            <a:r>
              <a:rPr lang="ko-KR" altLang="en-US" dirty="0"/>
              <a:t>하고 싶은 일은</a:t>
            </a:r>
            <a:r>
              <a:rPr lang="en-US" altLang="ko-KR" dirty="0"/>
              <a:t>..</a:t>
            </a:r>
            <a:endParaRPr lang="ko-KR" altLang="en-US" dirty="0"/>
          </a:p>
        </p:txBody>
      </p:sp>
      <p:sp>
        <p:nvSpPr>
          <p:cNvPr id="3" name="Content Placeholder 2">
            <a:extLst>
              <a:ext uri="{FF2B5EF4-FFF2-40B4-BE49-F238E27FC236}">
                <a16:creationId xmlns:a16="http://schemas.microsoft.com/office/drawing/2014/main" id="{5E1EE3DE-6640-4415-A503-CB16AFE7AA65}"/>
              </a:ext>
            </a:extLst>
          </p:cNvPr>
          <p:cNvSpPr>
            <a:spLocks noGrp="1"/>
          </p:cNvSpPr>
          <p:nvPr>
            <p:ph idx="1"/>
          </p:nvPr>
        </p:nvSpPr>
        <p:spPr/>
        <p:txBody>
          <a:bodyPr/>
          <a:lstStyle/>
          <a:p>
            <a:r>
              <a:rPr lang="en-US" altLang="ko-KR" dirty="0"/>
              <a:t>ML Engineering</a:t>
            </a:r>
          </a:p>
          <a:p>
            <a:r>
              <a:rPr lang="en-US" altLang="ko-KR" dirty="0"/>
              <a:t>Dev</a:t>
            </a:r>
            <a:r>
              <a:rPr lang="ko-KR" altLang="en-US" dirty="0"/>
              <a:t> </a:t>
            </a:r>
            <a:r>
              <a:rPr lang="en-US" altLang="ko-KR" dirty="0"/>
              <a:t>Ops</a:t>
            </a:r>
          </a:p>
          <a:p>
            <a:r>
              <a:rPr lang="en-US" altLang="ko-KR" dirty="0"/>
              <a:t>Java</a:t>
            </a:r>
          </a:p>
          <a:p>
            <a:r>
              <a:rPr lang="ko-KR" altLang="en-US" dirty="0"/>
              <a:t>요약하면</a:t>
            </a:r>
            <a:r>
              <a:rPr lang="en-US" altLang="ko-KR" dirty="0"/>
              <a:t>, SWE</a:t>
            </a:r>
            <a:r>
              <a:rPr lang="ko-KR" altLang="en-US" dirty="0"/>
              <a:t>를 기반으로 </a:t>
            </a:r>
            <a:r>
              <a:rPr lang="en-US" altLang="ko-KR" dirty="0"/>
              <a:t>ML </a:t>
            </a:r>
            <a:r>
              <a:rPr lang="ko-KR" altLang="en-US" dirty="0"/>
              <a:t>엔지니어</a:t>
            </a:r>
          </a:p>
        </p:txBody>
      </p:sp>
    </p:spTree>
    <p:extLst>
      <p:ext uri="{BB962C8B-B14F-4D97-AF65-F5344CB8AC3E}">
        <p14:creationId xmlns:p14="http://schemas.microsoft.com/office/powerpoint/2010/main" val="354315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01. </a:t>
            </a:r>
            <a:r>
              <a:rPr lang="ko-KR" altLang="en-US" dirty="0"/>
              <a:t>앞으로는</a:t>
            </a:r>
            <a:r>
              <a:rPr lang="en-US" altLang="ko-KR" dirty="0"/>
              <a:t>..</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ko-KR" altLang="en-US" dirty="0"/>
              <a:t>현회사에서 </a:t>
            </a:r>
            <a:r>
              <a:rPr lang="en-US" altLang="ko-KR" dirty="0"/>
              <a:t>2</a:t>
            </a:r>
            <a:r>
              <a:rPr lang="ko-KR" altLang="en-US" dirty="0"/>
              <a:t>년 존버</a:t>
            </a:r>
            <a:endParaRPr lang="en-US" altLang="ko-KR" dirty="0"/>
          </a:p>
          <a:p>
            <a:r>
              <a:rPr lang="en-US" altLang="ko-KR" dirty="0"/>
              <a:t>Java</a:t>
            </a:r>
            <a:r>
              <a:rPr lang="ko-KR" altLang="en-US" dirty="0"/>
              <a:t> </a:t>
            </a:r>
            <a:r>
              <a:rPr lang="en-US" altLang="ko-KR" dirty="0"/>
              <a:t>/</a:t>
            </a:r>
            <a:r>
              <a:rPr lang="ko-KR" altLang="en-US" dirty="0"/>
              <a:t> </a:t>
            </a:r>
            <a:r>
              <a:rPr lang="en-US" altLang="ko-KR" dirty="0"/>
              <a:t>Golang</a:t>
            </a:r>
          </a:p>
          <a:p>
            <a:r>
              <a:rPr lang="en-US" altLang="ko-KR" dirty="0" err="1"/>
              <a:t>Kubernetess</a:t>
            </a:r>
            <a:endParaRPr lang="en-US" altLang="ko-KR" dirty="0"/>
          </a:p>
          <a:p>
            <a:r>
              <a:rPr lang="en-US" altLang="ko-KR" dirty="0"/>
              <a:t>Orchestration</a:t>
            </a:r>
          </a:p>
          <a:p>
            <a:r>
              <a:rPr lang="ko-KR" altLang="en-US" dirty="0"/>
              <a:t>협업</a:t>
            </a:r>
          </a:p>
        </p:txBody>
      </p:sp>
    </p:spTree>
    <p:extLst>
      <p:ext uri="{BB962C8B-B14F-4D97-AF65-F5344CB8AC3E}">
        <p14:creationId xmlns:p14="http://schemas.microsoft.com/office/powerpoint/2010/main" val="199247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ML?</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ML(DL)</a:t>
            </a:r>
            <a:r>
              <a:rPr lang="ko-KR" altLang="en-US" dirty="0"/>
              <a:t>은 왜 각광받을까</a:t>
            </a:r>
            <a:r>
              <a:rPr lang="en-US" altLang="ko-KR" dirty="0"/>
              <a:t>?</a:t>
            </a:r>
          </a:p>
          <a:p>
            <a:endParaRPr lang="en-US" altLang="ko-KR" dirty="0"/>
          </a:p>
          <a:p>
            <a:r>
              <a:rPr lang="en-US" altLang="ko-KR" dirty="0"/>
              <a:t>Taylor Series (</a:t>
            </a:r>
            <a:r>
              <a:rPr lang="ko-KR" altLang="en-US" dirty="0"/>
              <a:t>러프한 이해</a:t>
            </a:r>
            <a:r>
              <a:rPr lang="en-US" altLang="ko-KR" dirty="0"/>
              <a:t>)</a:t>
            </a:r>
          </a:p>
          <a:p>
            <a:pPr lvl="1"/>
            <a:r>
              <a:rPr lang="en-US" altLang="ko-KR" dirty="0"/>
              <a:t>The Taylor series of a real or complex-valued function f (x) that is infinitely differentiable at a real or complex number a is the power series.</a:t>
            </a:r>
          </a:p>
          <a:p>
            <a:pPr lvl="1"/>
            <a:r>
              <a:rPr lang="ko-KR" altLang="en-US" dirty="0"/>
              <a:t>매끄럽기만 하다면 어떤 함수든 다항식으로 근사할 수 있다</a:t>
            </a:r>
            <a:r>
              <a:rPr lang="en-US" altLang="ko-KR" dirty="0"/>
              <a:t>. </a:t>
            </a:r>
            <a:r>
              <a:rPr lang="ko-KR" altLang="en-US" dirty="0"/>
              <a:t>근사 다항식의 각 항을 다시 </a:t>
            </a:r>
            <a:r>
              <a:rPr lang="en-US" altLang="ko-KR" dirty="0"/>
              <a:t>Taylor Series</a:t>
            </a:r>
            <a:r>
              <a:rPr lang="ko-KR" altLang="en-US" dirty="0"/>
              <a:t>로 근사할 수 있다</a:t>
            </a:r>
            <a:r>
              <a:rPr lang="en-US" altLang="ko-KR" dirty="0"/>
              <a:t>. -&gt; </a:t>
            </a:r>
            <a:r>
              <a:rPr lang="ko-KR" altLang="en-US" dirty="0"/>
              <a:t>이 세상 어떤 방정식이든 근사 가능하다</a:t>
            </a:r>
            <a:r>
              <a:rPr lang="en-US" altLang="ko-KR" dirty="0"/>
              <a:t>.</a:t>
            </a:r>
            <a:endParaRPr lang="ko-KR" altLang="en-US" dirty="0"/>
          </a:p>
        </p:txBody>
      </p:sp>
      <p:pic>
        <p:nvPicPr>
          <p:cNvPr id="5" name="Picture 4">
            <a:extLst>
              <a:ext uri="{FF2B5EF4-FFF2-40B4-BE49-F238E27FC236}">
                <a16:creationId xmlns:a16="http://schemas.microsoft.com/office/drawing/2014/main" id="{902F71D6-D898-4AF2-8026-6D643D0FC8FA}"/>
              </a:ext>
            </a:extLst>
          </p:cNvPr>
          <p:cNvPicPr>
            <a:picLocks noChangeAspect="1"/>
          </p:cNvPicPr>
          <p:nvPr/>
        </p:nvPicPr>
        <p:blipFill>
          <a:blip r:embed="rId2"/>
          <a:stretch>
            <a:fillRect/>
          </a:stretch>
        </p:blipFill>
        <p:spPr>
          <a:xfrm>
            <a:off x="2385147" y="5460943"/>
            <a:ext cx="6313233" cy="787457"/>
          </a:xfrm>
          <a:prstGeom prst="rect">
            <a:avLst/>
          </a:prstGeom>
        </p:spPr>
      </p:pic>
    </p:spTree>
    <p:extLst>
      <p:ext uri="{BB962C8B-B14F-4D97-AF65-F5344CB8AC3E}">
        <p14:creationId xmlns:p14="http://schemas.microsoft.com/office/powerpoint/2010/main" val="228085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ML?</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Series, Approximate </a:t>
            </a:r>
            <a:r>
              <a:rPr lang="ko-KR" altLang="en-US" dirty="0"/>
              <a:t>다 좋은데</a:t>
            </a:r>
            <a:r>
              <a:rPr lang="en-US" altLang="ko-KR" dirty="0"/>
              <a:t>..</a:t>
            </a:r>
          </a:p>
          <a:p>
            <a:r>
              <a:rPr lang="en-US" altLang="ko-KR" dirty="0"/>
              <a:t>Approximation</a:t>
            </a:r>
            <a:r>
              <a:rPr lang="ko-KR" altLang="en-US" dirty="0"/>
              <a:t>과 </a:t>
            </a:r>
            <a:r>
              <a:rPr lang="en-US" altLang="ko-KR" dirty="0"/>
              <a:t>ML/DL</a:t>
            </a:r>
            <a:r>
              <a:rPr lang="ko-KR" altLang="en-US" dirty="0"/>
              <a:t>의 연관은</a:t>
            </a:r>
            <a:r>
              <a:rPr lang="en-US" altLang="ko-KR" dirty="0"/>
              <a:t>..</a:t>
            </a:r>
            <a:endParaRPr lang="ko-KR" altLang="en-US" dirty="0"/>
          </a:p>
        </p:txBody>
      </p:sp>
      <p:pic>
        <p:nvPicPr>
          <p:cNvPr id="1026" name="Picture 2">
            <a:extLst>
              <a:ext uri="{FF2B5EF4-FFF2-40B4-BE49-F238E27FC236}">
                <a16:creationId xmlns:a16="http://schemas.microsoft.com/office/drawing/2014/main" id="{87B1A6E3-1758-44D8-8622-B276FB3B1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21" y="3243090"/>
            <a:ext cx="468630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roductory Guide To Real-time Object Detection with Python ...">
            <a:extLst>
              <a:ext uri="{FF2B5EF4-FFF2-40B4-BE49-F238E27FC236}">
                <a16:creationId xmlns:a16="http://schemas.microsoft.com/office/drawing/2014/main" id="{6662DD08-5E32-42A9-B523-22C52A94F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092" y="3243090"/>
            <a:ext cx="6371126"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1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lstStyle/>
          <a:p>
            <a:r>
              <a:rPr lang="en-US" altLang="ko-KR" dirty="0"/>
              <a:t>02. What is ML?</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lstStyle/>
          <a:p>
            <a:r>
              <a:rPr lang="en-US" altLang="ko-KR" dirty="0"/>
              <a:t>Pseudo-Code example</a:t>
            </a:r>
          </a:p>
          <a:p>
            <a:pPr marL="450000" lvl="1" indent="0">
              <a:buNone/>
            </a:pPr>
            <a:endParaRPr lang="en-US" altLang="ko-KR" dirty="0"/>
          </a:p>
        </p:txBody>
      </p:sp>
      <p:pic>
        <p:nvPicPr>
          <p:cNvPr id="5" name="Picture 4">
            <a:extLst>
              <a:ext uri="{FF2B5EF4-FFF2-40B4-BE49-F238E27FC236}">
                <a16:creationId xmlns:a16="http://schemas.microsoft.com/office/drawing/2014/main" id="{AEFABEAE-7567-4A6A-B43F-309BEF733BD1}"/>
              </a:ext>
            </a:extLst>
          </p:cNvPr>
          <p:cNvPicPr>
            <a:picLocks noChangeAspect="1"/>
          </p:cNvPicPr>
          <p:nvPr/>
        </p:nvPicPr>
        <p:blipFill>
          <a:blip r:embed="rId2"/>
          <a:stretch>
            <a:fillRect/>
          </a:stretch>
        </p:blipFill>
        <p:spPr>
          <a:xfrm>
            <a:off x="913795" y="2743199"/>
            <a:ext cx="6762750" cy="2381250"/>
          </a:xfrm>
          <a:prstGeom prst="rect">
            <a:avLst/>
          </a:prstGeom>
        </p:spPr>
      </p:pic>
    </p:spTree>
    <p:extLst>
      <p:ext uri="{BB962C8B-B14F-4D97-AF65-F5344CB8AC3E}">
        <p14:creationId xmlns:p14="http://schemas.microsoft.com/office/powerpoint/2010/main" val="179168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192F-C1D3-49C4-9A59-DB3924717293}"/>
              </a:ext>
            </a:extLst>
          </p:cNvPr>
          <p:cNvSpPr>
            <a:spLocks noGrp="1"/>
          </p:cNvSpPr>
          <p:nvPr>
            <p:ph type="title"/>
          </p:nvPr>
        </p:nvSpPr>
        <p:spPr/>
        <p:txBody>
          <a:bodyPr>
            <a:normAutofit/>
          </a:bodyPr>
          <a:lstStyle/>
          <a:p>
            <a:r>
              <a:rPr lang="en-US" altLang="ko-KR" dirty="0"/>
              <a:t>02. What is ML?</a:t>
            </a:r>
            <a:endParaRPr lang="ko-KR" altLang="en-US" dirty="0"/>
          </a:p>
        </p:txBody>
      </p:sp>
      <p:sp>
        <p:nvSpPr>
          <p:cNvPr id="3" name="Content Placeholder 2">
            <a:extLst>
              <a:ext uri="{FF2B5EF4-FFF2-40B4-BE49-F238E27FC236}">
                <a16:creationId xmlns:a16="http://schemas.microsoft.com/office/drawing/2014/main" id="{B80B1485-0C79-4D10-A0F3-BF69529FD46A}"/>
              </a:ext>
            </a:extLst>
          </p:cNvPr>
          <p:cNvSpPr>
            <a:spLocks noGrp="1"/>
          </p:cNvSpPr>
          <p:nvPr>
            <p:ph idx="1"/>
          </p:nvPr>
        </p:nvSpPr>
        <p:spPr/>
        <p:txBody>
          <a:bodyPr>
            <a:normAutofit lnSpcReduction="10000"/>
          </a:bodyPr>
          <a:lstStyle/>
          <a:p>
            <a:r>
              <a:rPr lang="en-US" altLang="ko-KR" dirty="0"/>
              <a:t>Real Code example</a:t>
            </a:r>
          </a:p>
          <a:p>
            <a:pPr lvl="1"/>
            <a:r>
              <a:rPr lang="en-US" altLang="ko-KR" dirty="0">
                <a:hlinkClick r:id="rId2"/>
              </a:rPr>
              <a:t>https://github.com/guitar79/KMA_crawling/blob/master/Weather_KMA_AWS/KMA_AWS_01m_crawler_multiprocessing_new_check_2007.py</a:t>
            </a:r>
            <a:endParaRPr lang="en-US" altLang="ko-KR" dirty="0"/>
          </a:p>
          <a:p>
            <a:pPr lvl="1"/>
            <a:r>
              <a:rPr lang="ko-KR" altLang="en-US" dirty="0"/>
              <a:t>굳이 해석하자면</a:t>
            </a:r>
            <a:r>
              <a:rPr lang="en-US" altLang="ko-KR" dirty="0"/>
              <a:t>.. </a:t>
            </a:r>
          </a:p>
          <a:p>
            <a:pPr lvl="2"/>
            <a:r>
              <a:rPr lang="ko-KR" altLang="en-US" dirty="0"/>
              <a:t>사용자가 원하는 정보 확인</a:t>
            </a:r>
            <a:endParaRPr lang="en-US" altLang="ko-KR" dirty="0"/>
          </a:p>
          <a:p>
            <a:pPr lvl="2"/>
            <a:r>
              <a:rPr lang="ko-KR" altLang="en-US" dirty="0"/>
              <a:t>이를 토대로 </a:t>
            </a:r>
            <a:r>
              <a:rPr lang="en-US" altLang="ko-KR" dirty="0" err="1"/>
              <a:t>url</a:t>
            </a:r>
            <a:r>
              <a:rPr lang="ko-KR" altLang="en-US" dirty="0"/>
              <a:t>작성</a:t>
            </a:r>
            <a:endParaRPr lang="en-US" altLang="ko-KR" dirty="0"/>
          </a:p>
          <a:p>
            <a:pPr lvl="2"/>
            <a:r>
              <a:rPr lang="en-US" altLang="ko-KR" dirty="0" err="1"/>
              <a:t>Url</a:t>
            </a:r>
            <a:r>
              <a:rPr lang="ko-KR" altLang="en-US" dirty="0"/>
              <a:t>에 접근 </a:t>
            </a:r>
            <a:r>
              <a:rPr lang="en-US" altLang="ko-KR" dirty="0"/>
              <a:t>-&gt; </a:t>
            </a:r>
            <a:r>
              <a:rPr lang="ko-KR" altLang="en-US" dirty="0"/>
              <a:t>데이터 다운로드</a:t>
            </a:r>
            <a:endParaRPr lang="en-US" altLang="ko-KR" dirty="0"/>
          </a:p>
          <a:p>
            <a:pPr lvl="2"/>
            <a:r>
              <a:rPr lang="ko-KR" altLang="en-US" dirty="0"/>
              <a:t>데이터 해석 및 후처리 </a:t>
            </a:r>
            <a:r>
              <a:rPr lang="en-US" altLang="ko-KR" dirty="0"/>
              <a:t>-&gt; </a:t>
            </a:r>
            <a:r>
              <a:rPr lang="ko-KR" altLang="en-US" dirty="0"/>
              <a:t>저장</a:t>
            </a:r>
            <a:endParaRPr lang="en-US" altLang="ko-KR" dirty="0"/>
          </a:p>
          <a:p>
            <a:pPr lvl="1"/>
            <a:r>
              <a:rPr lang="ko-KR" altLang="en-US" dirty="0"/>
              <a:t>작을 때는 괜찮지만 코드규모가 거대해지면</a:t>
            </a:r>
            <a:r>
              <a:rPr lang="en-US" altLang="ko-KR" dirty="0"/>
              <a:t>..</a:t>
            </a:r>
          </a:p>
        </p:txBody>
      </p:sp>
    </p:spTree>
    <p:extLst>
      <p:ext uri="{BB962C8B-B14F-4D97-AF65-F5344CB8AC3E}">
        <p14:creationId xmlns:p14="http://schemas.microsoft.com/office/powerpoint/2010/main" val="587306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{51106B58-AC03-426D-9809-8D008E4B57F4}tf12214701</Template>
  <TotalTime>324</TotalTime>
  <Words>681</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Goudy Old Style</vt:lpstr>
      <vt:lpstr>Wingdings 2</vt:lpstr>
      <vt:lpstr>SlateVTI</vt:lpstr>
      <vt:lpstr>Clean Code for  Machine Learning</vt:lpstr>
      <vt:lpstr>INDEX</vt:lpstr>
      <vt:lpstr>01. 머린이는..</vt:lpstr>
      <vt:lpstr>01. 하고 싶은 일은..</vt:lpstr>
      <vt:lpstr>01. 앞으로는..</vt:lpstr>
      <vt:lpstr>02. What is ML?</vt:lpstr>
      <vt:lpstr>02. What is ML?</vt:lpstr>
      <vt:lpstr>02. What is ML?</vt:lpstr>
      <vt:lpstr>02. What is ML?</vt:lpstr>
      <vt:lpstr>02. What is Clean Code?</vt:lpstr>
      <vt:lpstr>02. What is Clean Code?</vt:lpstr>
      <vt:lpstr>02. What is Clean Code?</vt:lpstr>
      <vt:lpstr>03. Clean Code for ML</vt:lpstr>
      <vt:lpstr>03. Example</vt:lpstr>
      <vt:lpstr>03. Example</vt:lpstr>
      <vt:lpstr>03. Example</vt:lpstr>
      <vt:lpstr>03. Example</vt:lpstr>
      <vt:lpstr>03. Example</vt:lpstr>
      <vt:lpstr>03. Example</vt:lpstr>
      <vt:lpstr>03. My Example</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Code for  Machine Learning</dc:title>
  <dc:creator>rlagu</dc:creator>
  <cp:lastModifiedBy> </cp:lastModifiedBy>
  <cp:revision>17</cp:revision>
  <dcterms:created xsi:type="dcterms:W3CDTF">2020-07-16T12:22:49Z</dcterms:created>
  <dcterms:modified xsi:type="dcterms:W3CDTF">2020-07-18T06:50:59Z</dcterms:modified>
</cp:coreProperties>
</file>