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7" r:id="rId3"/>
    <p:sldId id="288" r:id="rId4"/>
    <p:sldId id="309" r:id="rId5"/>
    <p:sldId id="336" r:id="rId6"/>
    <p:sldId id="307" r:id="rId7"/>
    <p:sldId id="308" r:id="rId8"/>
    <p:sldId id="312" r:id="rId9"/>
    <p:sldId id="337" r:id="rId10"/>
    <p:sldId id="313" r:id="rId11"/>
    <p:sldId id="260" r:id="rId12"/>
    <p:sldId id="339" r:id="rId13"/>
    <p:sldId id="318" r:id="rId14"/>
    <p:sldId id="314" r:id="rId15"/>
    <p:sldId id="322" r:id="rId16"/>
    <p:sldId id="315" r:id="rId17"/>
    <p:sldId id="342" r:id="rId18"/>
    <p:sldId id="317" r:id="rId19"/>
    <p:sldId id="343" r:id="rId20"/>
    <p:sldId id="346" r:id="rId21"/>
    <p:sldId id="264" r:id="rId22"/>
    <p:sldId id="321" r:id="rId23"/>
    <p:sldId id="323" r:id="rId24"/>
    <p:sldId id="324" r:id="rId25"/>
    <p:sldId id="326" r:id="rId26"/>
    <p:sldId id="330" r:id="rId27"/>
    <p:sldId id="265" r:id="rId28"/>
    <p:sldId id="266" r:id="rId29"/>
    <p:sldId id="332" r:id="rId30"/>
    <p:sldId id="347" r:id="rId31"/>
    <p:sldId id="349" r:id="rId32"/>
    <p:sldId id="302" r:id="rId33"/>
    <p:sldId id="334" r:id="rId34"/>
    <p:sldId id="273" r:id="rId35"/>
    <p:sldId id="335" r:id="rId36"/>
    <p:sldId id="350" r:id="rId37"/>
    <p:sldId id="351" r:id="rId38"/>
    <p:sldId id="352" r:id="rId39"/>
  </p:sldIdLst>
  <p:sldSz cx="12192000" cy="6858000"/>
  <p:notesSz cx="6858000" cy="9144000"/>
  <p:embeddedFontLst>
    <p:embeddedFont>
      <p:font typeface="Cambria Math" panose="02040503050406030204" pitchFamily="18" charset="0"/>
      <p:regular r:id="rId42"/>
    </p:embeddedFont>
    <p:embeddedFont>
      <p:font typeface="Consolas" panose="020B0609020204030204" pitchFamily="49" charset="0"/>
      <p:regular r:id="rId43"/>
      <p:bold r:id="rId44"/>
      <p:italic r:id="rId45"/>
      <p:boldItalic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  <p:embeddedFont>
      <p:font typeface="나눔스퀘어" panose="020B0600000101010101" pitchFamily="50" charset="-127"/>
      <p:regular r:id="rId51"/>
    </p:embeddedFont>
    <p:embeddedFont>
      <p:font typeface="나눔스퀘어 Bold" panose="020B0600000101010101" pitchFamily="50" charset="-127"/>
      <p:bold r:id="rId52"/>
    </p:embeddedFont>
    <p:embeddedFont>
      <p:font typeface="맑은 고딕" panose="020B0503020000020004" pitchFamily="50" charset="-127"/>
      <p:regular r:id="rId53"/>
      <p:bold r:id="rId5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구 재원" initials="구재" lastIdx="1" clrIdx="0">
    <p:extLst>
      <p:ext uri="{19B8F6BF-5375-455C-9EA6-DF929625EA0E}">
        <p15:presenceInfo xmlns:p15="http://schemas.microsoft.com/office/powerpoint/2012/main" userId="bb9de597268e932b" providerId="Windows Live"/>
      </p:ext>
    </p:extLst>
  </p:cmAuthor>
  <p:cmAuthor id="2" name="선우 고" initials="선고" lastIdx="1" clrIdx="1">
    <p:extLst>
      <p:ext uri="{19B8F6BF-5375-455C-9EA6-DF929625EA0E}">
        <p15:presenceInfo xmlns:p15="http://schemas.microsoft.com/office/powerpoint/2012/main" userId="5f370734516b58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FC"/>
    <a:srgbClr val="41CAFF"/>
    <a:srgbClr val="FFFFFF"/>
    <a:srgbClr val="009874"/>
    <a:srgbClr val="FF0062"/>
    <a:srgbClr val="DD4124"/>
    <a:srgbClr val="FA7268"/>
    <a:srgbClr val="FFD766"/>
    <a:srgbClr val="CD7F32"/>
    <a:srgbClr val="624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96E8C8D-D4DE-485F-B8CE-64237C570F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E7663D9-6645-4BEE-A3EC-CCE1DE9CE6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A744D-EF06-4433-96C8-A35C1206D905}" type="datetimeFigureOut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36B1E6E-B4B3-481A-91D8-3C1F17E41F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1B704D-0D12-46C9-99C0-D6222A9815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19B9D-7DAF-4830-BCFC-04B4026F16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7975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5DE55-95A6-4D4D-B24C-07AC8C08251D}" type="datetimeFigureOut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6171-EA5C-46B2-B4D2-2210718EB0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5259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E6171-EA5C-46B2-B4D2-2210718EB08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151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2EB556D-0FC6-41C2-A16D-CE5AE86BBF49}"/>
              </a:ext>
            </a:extLst>
          </p:cNvPr>
          <p:cNvSpPr/>
          <p:nvPr userDrawn="1"/>
        </p:nvSpPr>
        <p:spPr>
          <a:xfrm>
            <a:off x="0" y="-1"/>
            <a:ext cx="12192000" cy="3818021"/>
          </a:xfrm>
          <a:prstGeom prst="rect">
            <a:avLst/>
          </a:prstGeom>
          <a:solidFill>
            <a:srgbClr val="34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6C0488E-C116-4335-BCF4-A6DBD20DD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AB9672A-7699-4074-A3C2-14BD721DF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5748"/>
            <a:ext cx="9144000" cy="7820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ko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56DBCE-91CE-4980-8766-B22B107D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11CA-7CD2-48A1-8E8B-A1103A6FD5FB}" type="datetime1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947230-7F20-4F3D-9D27-EA518DA0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E13609-0FED-4E92-9ABD-B87AF8F3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6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F52945-2E11-4B25-B4A0-D5A428E2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8A7E319-53A8-44FE-9145-C5748E463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DB0C5C-0344-4881-9585-FA126CA1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6EB-D353-40BE-97BE-6637A1BD3F52}" type="datetime1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CD9F93-9CF8-4BE5-9E06-1DEA0D342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272694-BBA1-475F-A6D3-890E83F3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738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B965B24-607A-4394-B3A1-7AEEF60B8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ECB23B2-91C3-4238-9413-026386135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40C179-88C8-4FA9-A09B-CD663E66E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4FCE-E486-4DD6-8D9F-004B30F2BFE4}" type="datetime1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B981D1-B6E2-437E-B0F3-FC2AFC47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BEE43D-A4FF-47FC-80D9-B86D70D4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690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4DDFBE-0980-415E-A28C-95FF9854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03A441-45F9-4F18-A0C7-0399E7BE3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1F581B-62A8-4DAC-BDF3-61310DE7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6D99-6DEB-4FC2-A0CD-5A31DCC50149}" type="datetime1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F43736-A740-4578-9A14-079A8A2E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91909B-95A4-4FE1-91A2-1D9AEF2B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99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1CF3AA-3B79-44F0-8339-80AA4095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AFF1890-D593-4B3C-9D8D-681ED3E66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4BB1CB-6F1F-4BA5-B1A5-03224C09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F9B2-2E26-4800-89C6-A65021436CF8}" type="datetime1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18F401-3FB9-4DC5-AEA5-96C94C7E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E9A271-3479-4E80-93E0-87B7442A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872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F63A86-02DB-4221-964D-9798C121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D03338-5836-4FBD-9CF5-F7E30E53E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6AB1E0A-427E-4A98-BBE3-1D2FE4234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C7503C-EB41-4BC8-A45F-D6C2E298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E980-BC96-4E38-B28B-73667E156F75}" type="datetime1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3D6A16-40C0-4EB1-8A73-33549ADD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A5784C-E315-4BCF-92BA-97CBF72E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73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C651F6-552E-4CAA-84D5-CFDAF5DD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040453C-C9D7-46E3-82A0-918A04559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CA2501C-6476-4423-899F-AEE0CF942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A66CF4F-FAD2-4DF8-87A3-0F3502956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1F5170-3170-4D5A-A33B-EAD57E562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2E12A7C-B891-496C-887C-20ACCF371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9BD0-688A-4EC9-BD36-3ED1B062B915}" type="datetime1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1B95CE2-6FB0-4BB7-B9F6-3394D4CA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18020FE-83C0-4737-AA17-94FBC94E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6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C5C472-D86F-4B44-8C4B-BE02332D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8C942A-46AC-4C76-95F2-5BF8AA29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29CA-F342-4A07-8BE3-4AE5E65636FF}" type="datetime1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31A85BD-12F0-43ED-B1B9-4EF398999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752F0C7-D9DA-4956-A445-F2370B07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0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1C7A3DB-7800-4F38-AD00-81FFB4A3B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4D8A-F2CD-44EB-B0AA-C2CB313A4C7D}" type="datetime1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2A870AD-7341-4982-8638-B6F62873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EEF783-5D6B-4229-8CA2-041272A6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71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9D9F8-6EAB-4B25-801D-443812D36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A59DC8-6512-4B7A-A9BD-748BEB8B5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18964E9-B37C-4CE4-9AA1-335199F5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8632221-1663-442D-BD92-9F8D2A4A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9501-F974-4CD6-B353-64B4A709ABD8}" type="datetime1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499B068-9C82-44FA-A23D-C71267E6B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9681DA7-6FE1-4D25-8901-756CB9E9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781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41B912-49E2-458D-960B-BD177E61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0B4E41E-308A-4D5A-9F1F-3F8FD0EC9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8283297-441E-438F-BD78-A20B8EABD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B719EC-195E-49D6-B09D-663BF29E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D834-A05B-4FA2-BE0F-F3D562AAC8D3}" type="datetime1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117172-DB6A-4A65-BA5D-790D0653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26D189-460E-4098-AC61-1C3AE6FD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3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37F62D0-373B-4B23-AE17-D00E3FCC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72EAA3-63C6-450A-94D8-988DD1E10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EB68D14-32BC-4902-8670-C7CCD96CC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5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B60D3DD4-AE72-4137-9019-23B84D6EB9B3}" type="datetime1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B3B636-EA0B-422D-B2C2-28C4B4EB4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5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010D00-29FE-4458-93EF-2B5D3FC1C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5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B5C3962B-1562-46A2-BDB7-BFAA7A2C31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19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1" hangingPunct="1">
        <a:lnSpc>
          <a:spcPct val="150000"/>
        </a:lnSpc>
        <a:spcBef>
          <a:spcPct val="0"/>
        </a:spcBef>
        <a:buNone/>
        <a:defRPr sz="4400" kern="1200">
          <a:solidFill>
            <a:schemeClr val="tx1"/>
          </a:solidFill>
          <a:latin typeface="나눔스퀘어 Bold" panose="020B0600000101010101" pitchFamily="50" charset="-127"/>
          <a:ea typeface="나눔스퀘어 Bold" panose="020B0600000101010101" pitchFamily="50" charset="-127"/>
          <a:cs typeface="+mj-cs"/>
        </a:defRPr>
      </a:lvl1pPr>
    </p:titleStyle>
    <p:bodyStyle>
      <a:lvl1pPr marL="457189" indent="-457189" algn="l" defTabSz="914377" rtl="0" eaLnBrk="1" latinLnBrk="1" hangingPunct="1">
        <a:lnSpc>
          <a:spcPct val="15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1pPr>
      <a:lvl2pPr marL="800080" indent="-342891" algn="l" defTabSz="914377" rtl="0" eaLnBrk="1" latinLnBrk="1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2pPr>
      <a:lvl3pPr marL="1257269" indent="-342891" algn="l" defTabSz="914377" rtl="0" eaLnBrk="1" latinLnBrk="1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3pPr>
      <a:lvl4pPr marL="1657309" indent="-285744" algn="l" defTabSz="914377" rtl="0" eaLnBrk="1" latinLnBrk="1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4pPr>
      <a:lvl5pPr marL="2114498" indent="-285744" algn="l" defTabSz="914377" rtl="0" eaLnBrk="1" latinLnBrk="1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90.PNG"/><Relationship Id="rId18" Type="http://schemas.openxmlformats.org/officeDocument/2006/relationships/image" Target="../media/image44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12" Type="http://schemas.openxmlformats.org/officeDocument/2006/relationships/image" Target="../media/image380.PNG"/><Relationship Id="rId17" Type="http://schemas.openxmlformats.org/officeDocument/2006/relationships/image" Target="../media/image43.png"/><Relationship Id="rId2" Type="http://schemas.openxmlformats.org/officeDocument/2006/relationships/image" Target="../media/image290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1" Type="http://schemas.openxmlformats.org/officeDocument/2006/relationships/image" Target="../media/image39.PNG"/><Relationship Id="rId5" Type="http://schemas.openxmlformats.org/officeDocument/2006/relationships/image" Target="../media/image320.png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19" Type="http://schemas.openxmlformats.org/officeDocument/2006/relationships/image" Target="../media/image45.png"/><Relationship Id="rId4" Type="http://schemas.openxmlformats.org/officeDocument/2006/relationships/image" Target="../media/image310.png"/><Relationship Id="rId9" Type="http://schemas.openxmlformats.org/officeDocument/2006/relationships/image" Target="../media/image350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s://boj.kr/17804" TargetMode="External"/><Relationship Id="rId7" Type="http://schemas.openxmlformats.org/officeDocument/2006/relationships/image" Target="../media/image50.png"/><Relationship Id="rId2" Type="http://schemas.openxmlformats.org/officeDocument/2006/relationships/hyperlink" Target="https://boj.kr/109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all.dcinside.com/ps/16768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oj.kr/17866" TargetMode="External"/><Relationship Id="rId2" Type="http://schemas.openxmlformats.org/officeDocument/2006/relationships/hyperlink" Target="https://zigui.tistory.com/3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oj.kr/17386" TargetMode="External"/><Relationship Id="rId2" Type="http://schemas.openxmlformats.org/officeDocument/2006/relationships/hyperlink" Target="https://zigui.tistory.com/3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oj.kr/20149" TargetMode="External"/><Relationship Id="rId4" Type="http://schemas.openxmlformats.org/officeDocument/2006/relationships/hyperlink" Target="https://boj.kr/17387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49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51.png"/><Relationship Id="rId15" Type="http://schemas.openxmlformats.org/officeDocument/2006/relationships/image" Target="../media/image89.png"/><Relationship Id="rId10" Type="http://schemas.openxmlformats.org/officeDocument/2006/relationships/image" Target="../media/image85.png"/><Relationship Id="rId4" Type="http://schemas.openxmlformats.org/officeDocument/2006/relationships/image" Target="../media/image50.png"/><Relationship Id="rId9" Type="http://schemas.openxmlformats.org/officeDocument/2006/relationships/image" Target="../media/image84.png"/><Relationship Id="rId1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hyperlink" Target="https://boj.kr/1016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oj.kr/11392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46A287-2267-44C8-BD67-0D3A513E4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dirty="0"/>
              <a:t>맛 없는 </a:t>
            </a:r>
            <a:r>
              <a:rPr lang="en-US" altLang="ko-KR" dirty="0">
                <a:solidFill>
                  <a:srgbClr val="FF0062"/>
                </a:solidFill>
              </a:rPr>
              <a:t>Ruby II</a:t>
            </a:r>
            <a:r>
              <a:rPr lang="en-US" altLang="ko-KR" dirty="0"/>
              <a:t> </a:t>
            </a:r>
            <a:r>
              <a:rPr lang="ko-KR" altLang="en-US" dirty="0"/>
              <a:t>먹어 보기</a:t>
            </a:r>
            <a:br>
              <a:rPr lang="en-US" altLang="ko-KR" dirty="0"/>
            </a:br>
            <a:r>
              <a:rPr lang="en-US" altLang="ko-KR" sz="2400" dirty="0"/>
              <a:t>feat. BOJ 11392 </a:t>
            </a:r>
            <a:r>
              <a:rPr lang="ko-KR" altLang="en-US" sz="2400" dirty="0"/>
              <a:t>색종이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50C0C05-8C59-440A-8D68-DDA09E69E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7544"/>
            <a:ext cx="9144000" cy="1981203"/>
          </a:xfrm>
        </p:spPr>
        <p:txBody>
          <a:bodyPr anchor="ctr">
            <a:normAutofit/>
          </a:bodyPr>
          <a:lstStyle/>
          <a:p>
            <a:r>
              <a:rPr lang="en-US" altLang="ko-KR" sz="2500" b="1" dirty="0">
                <a:latin typeface="Verdana" panose="020B0604030504040204" pitchFamily="34" charset="0"/>
                <a:ea typeface="Verdana" panose="020B0604030504040204" pitchFamily="34" charset="0"/>
              </a:rPr>
              <a:t>─ Delta ─</a:t>
            </a:r>
            <a:endParaRPr lang="en-US" altLang="ko-KR" sz="2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altLang="ko-KR" sz="300" dirty="0"/>
          </a:p>
          <a:p>
            <a:r>
              <a:rPr lang="en-US" altLang="ko-KR" sz="2000" b="1" i="1" dirty="0" err="1">
                <a:latin typeface="Consolas" panose="020B0609020204030204" pitchFamily="49" charset="0"/>
              </a:rPr>
              <a:t>Baekjoon</a:t>
            </a:r>
            <a:r>
              <a:rPr lang="en-US" altLang="ko-KR" sz="2000" b="1" i="1" dirty="0">
                <a:latin typeface="Consolas" panose="020B0609020204030204" pitchFamily="49" charset="0"/>
              </a:rPr>
              <a:t> Best Conference</a:t>
            </a:r>
            <a:endParaRPr lang="ko-KR" altLang="en-US" sz="2000" b="1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9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6A9739A6-4CDE-4DEC-887C-991DB44DBB1B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34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1882CF-2D77-4CAC-B55A-D4F0189B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3. </a:t>
            </a:r>
            <a:r>
              <a:rPr lang="ko-KR" altLang="en-US" sz="3600" dirty="0">
                <a:solidFill>
                  <a:schemeClr val="bg1"/>
                </a:solidFill>
              </a:rPr>
              <a:t>원의 합집합 </a:t>
            </a:r>
            <a:r>
              <a:rPr lang="en-US" altLang="ko-KR" sz="3600" dirty="0">
                <a:solidFill>
                  <a:schemeClr val="bg1"/>
                </a:solidFill>
              </a:rPr>
              <a:t>– </a:t>
            </a:r>
            <a:r>
              <a:rPr lang="ko-KR" altLang="en-US" sz="3600" dirty="0">
                <a:solidFill>
                  <a:schemeClr val="bg1"/>
                </a:solidFill>
              </a:rPr>
              <a:t>그린 정리가 </a:t>
            </a:r>
            <a:r>
              <a:rPr lang="ko-KR" altLang="en-US" sz="3600" dirty="0" err="1">
                <a:solidFill>
                  <a:schemeClr val="bg1"/>
                </a:solidFill>
              </a:rPr>
              <a:t>뭐죠</a:t>
            </a:r>
            <a:r>
              <a:rPr lang="en-US" altLang="ko-KR" sz="3600" dirty="0">
                <a:solidFill>
                  <a:schemeClr val="bg1"/>
                </a:solidFill>
              </a:rPr>
              <a:t>?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5064647-BAA7-4AB4-941C-1B9326305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ko-KR" altLang="en-US" sz="2500" b="1" dirty="0"/>
                  <a:t>알고스팟 </a:t>
                </a:r>
                <a:r>
                  <a:rPr lang="en-US" altLang="ko-KR" sz="2500" b="1" dirty="0"/>
                  <a:t>::</a:t>
                </a:r>
                <a:r>
                  <a:rPr lang="ko-KR" altLang="en-US" sz="2500" b="1" dirty="0"/>
                  <a:t> </a:t>
                </a:r>
                <a:r>
                  <a:rPr lang="en-US" altLang="ko-KR" sz="2500" b="1" dirty="0"/>
                  <a:t>Union of Circles</a:t>
                </a:r>
              </a:p>
              <a:p>
                <a:pPr marL="0" indent="0">
                  <a:buNone/>
                </a:pPr>
                <a:endParaRPr lang="en-US" altLang="ko-KR" sz="3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2200" dirty="0"/>
                  <a:t>좌표평면에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ko-KR" altLang="en-US" sz="2200" dirty="0"/>
                  <a:t>개의 원이 주어진다</a:t>
                </a:r>
                <a:r>
                  <a:rPr lang="en-US" altLang="ko-KR" sz="2200" dirty="0"/>
                  <a:t>. (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≤3000</m:t>
                    </m:r>
                  </m:oMath>
                </a14:m>
                <a:r>
                  <a:rPr lang="en-US" altLang="ko-KR" sz="2200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220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ko-KR" altLang="en-US" sz="2200" dirty="0"/>
                  <a:t>개의 </a:t>
                </a:r>
                <a:r>
                  <a:rPr lang="ko-KR" altLang="en-US" sz="2200" b="1" dirty="0">
                    <a:solidFill>
                      <a:srgbClr val="FF0000"/>
                    </a:solidFill>
                  </a:rPr>
                  <a:t>원의 합집합의 넓이</a:t>
                </a:r>
                <a:r>
                  <a:rPr lang="ko-KR" altLang="en-US" sz="2200" dirty="0"/>
                  <a:t>는 얼마인가</a:t>
                </a:r>
                <a:r>
                  <a:rPr lang="en-US" altLang="ko-KR" sz="2200" dirty="0"/>
                  <a:t>?</a:t>
                </a:r>
                <a:endParaRPr lang="en-US" altLang="ko-KR" sz="2200" b="1" dirty="0">
                  <a:solidFill>
                    <a:srgbClr val="FF000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2200" dirty="0"/>
                  <a:t>참고로 색종이 문제와 출제자 동일</a:t>
                </a:r>
                <a:r>
                  <a:rPr lang="en-US" altLang="ko-KR" sz="2200" dirty="0"/>
                  <a:t>(</a:t>
                </a:r>
                <a:r>
                  <a:rPr lang="en-US" altLang="ko-KR" sz="2200" dirty="0" err="1"/>
                  <a:t>kriii</a:t>
                </a:r>
                <a:r>
                  <a:rPr lang="en-US" altLang="ko-KR" sz="2200" dirty="0"/>
                  <a:t> </a:t>
                </a:r>
                <a:r>
                  <a:rPr lang="ko-KR" altLang="en-US" sz="2200" dirty="0"/>
                  <a:t>님</a:t>
                </a:r>
                <a:r>
                  <a:rPr lang="en-US" altLang="ko-KR" sz="2200" dirty="0"/>
                  <a:t>)</a:t>
                </a:r>
                <a:r>
                  <a:rPr lang="ko-KR" altLang="en-US" sz="2200" dirty="0"/>
                  <a:t> </a:t>
                </a:r>
                <a:r>
                  <a:rPr lang="en-US" altLang="ko-KR" sz="2200" dirty="0"/>
                  <a:t>+ </a:t>
                </a:r>
                <a:r>
                  <a:rPr lang="ko-KR" altLang="en-US" sz="2200" dirty="0"/>
                  <a:t>무려 </a:t>
                </a:r>
                <a:r>
                  <a:rPr lang="en-US" altLang="ko-KR" sz="2200" b="1" dirty="0">
                    <a:solidFill>
                      <a:srgbClr val="7030A0"/>
                    </a:solidFill>
                  </a:rPr>
                  <a:t>9</a:t>
                </a:r>
                <a:r>
                  <a:rPr lang="ko-KR" altLang="en-US" sz="2200" b="1" dirty="0">
                    <a:solidFill>
                      <a:srgbClr val="7030A0"/>
                    </a:solidFill>
                  </a:rPr>
                  <a:t>년 전</a:t>
                </a:r>
                <a:r>
                  <a:rPr lang="ko-KR" altLang="en-US" sz="2200" dirty="0"/>
                  <a:t> 문제</a:t>
                </a:r>
                <a:endParaRPr lang="en-US" altLang="ko-KR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2200" dirty="0"/>
                  <a:t>친절하게도 문제에 해결 과정을 설명해 놓았다</a:t>
                </a:r>
                <a:r>
                  <a:rPr lang="en-US" altLang="ko-KR" sz="2200" dirty="0"/>
                  <a:t>!</a:t>
                </a:r>
                <a:br>
                  <a:rPr lang="en-US" altLang="ko-KR" sz="2200" dirty="0"/>
                </a:br>
                <a:r>
                  <a:rPr lang="en-US" altLang="ko-KR" sz="2200" dirty="0"/>
                  <a:t>                                                     (</a:t>
                </a:r>
                <a:r>
                  <a:rPr lang="ko-KR" altLang="en-US" sz="2200" dirty="0"/>
                  <a:t>감사합니다</a:t>
                </a:r>
                <a:r>
                  <a:rPr lang="en-US" altLang="ko-KR" sz="2200" dirty="0"/>
                  <a:t>… </a:t>
                </a:r>
                <a:r>
                  <a:rPr lang="ko-KR" altLang="en-US" sz="2200" dirty="0"/>
                  <a:t>감사합니다</a:t>
                </a:r>
                <a:r>
                  <a:rPr lang="en-US" altLang="ko-KR" sz="2200" dirty="0"/>
                  <a:t>…)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5064647-BAA7-4AB4-941C-1B9326305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8522EC-E7FC-4AE2-8C25-8A29BC8F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C1B06DF-072D-28E8-114D-5E5BB8329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08" y="2167092"/>
            <a:ext cx="2268523" cy="169421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9920912-12E9-E8D4-B016-5FDBCBEE7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07" y="4348194"/>
            <a:ext cx="2268523" cy="1694214"/>
          </a:xfrm>
          <a:prstGeom prst="rect">
            <a:avLst/>
          </a:prstGeom>
        </p:spPr>
      </p:pic>
      <p:sp>
        <p:nvSpPr>
          <p:cNvPr id="21" name="화살표: 아래쪽 20">
            <a:extLst>
              <a:ext uri="{FF2B5EF4-FFF2-40B4-BE49-F238E27FC236}">
                <a16:creationId xmlns:a16="http://schemas.microsoft.com/office/drawing/2014/main" id="{D7E124D5-6C5A-6F57-3083-04D076AE963B}"/>
              </a:ext>
            </a:extLst>
          </p:cNvPr>
          <p:cNvSpPr/>
          <p:nvPr/>
        </p:nvSpPr>
        <p:spPr>
          <a:xfrm>
            <a:off x="10054672" y="3953555"/>
            <a:ext cx="159391" cy="327171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0B485CE9-1E8B-0D5B-1215-2B8A70084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77" y="2819665"/>
            <a:ext cx="4572822" cy="64838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3. </a:t>
            </a:r>
            <a:r>
              <a:rPr lang="ko-KR" altLang="en-US" sz="2000" dirty="0">
                <a:solidFill>
                  <a:srgbClr val="343A40"/>
                </a:solidFill>
              </a:rPr>
              <a:t>원의 합집합 </a:t>
            </a:r>
            <a:r>
              <a:rPr lang="en-US" altLang="ko-KR" sz="2000" dirty="0">
                <a:solidFill>
                  <a:srgbClr val="343A40"/>
                </a:solidFill>
              </a:rPr>
              <a:t>– </a:t>
            </a:r>
            <a:r>
              <a:rPr lang="ko-KR" altLang="en-US" sz="2000" dirty="0">
                <a:solidFill>
                  <a:srgbClr val="343A40"/>
                </a:solidFill>
              </a:rPr>
              <a:t>그린 정리가 </a:t>
            </a:r>
            <a:r>
              <a:rPr lang="ko-KR" altLang="en-US" sz="2000" dirty="0" err="1">
                <a:solidFill>
                  <a:srgbClr val="343A40"/>
                </a:solidFill>
              </a:rPr>
              <a:t>뭐죠</a:t>
            </a:r>
            <a:r>
              <a:rPr lang="en-US" altLang="ko-KR" sz="2000" dirty="0">
                <a:solidFill>
                  <a:srgbClr val="343A40"/>
                </a:solidFill>
              </a:rPr>
              <a:t>?</a:t>
            </a:r>
            <a:endParaRPr lang="ko-KR" altLang="en-US" sz="2000" dirty="0">
              <a:solidFill>
                <a:srgbClr val="343A4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20B65D-3C98-4A3A-9749-AA04D0DE8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588"/>
            <a:ext cx="10515600" cy="5058377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0" indent="0">
              <a:buNone/>
            </a:pP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b="1" dirty="0"/>
              <a:t>그린 정리</a:t>
            </a:r>
            <a:r>
              <a:rPr lang="en-US" altLang="ko-KR" sz="1800" b="1" dirty="0"/>
              <a:t>(Green’s </a:t>
            </a:r>
            <a:r>
              <a:rPr lang="en-US" altLang="ko-KR" sz="1800" b="1" dirty="0" err="1"/>
              <a:t>Thm</a:t>
            </a:r>
            <a:r>
              <a:rPr lang="en-US" altLang="ko-KR" sz="1800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1800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sz="1800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sz="7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dirty="0"/>
              <a:t>식은 복잡하게 생겼지만</a:t>
            </a:r>
            <a:r>
              <a:rPr lang="en-US" altLang="ko-KR" sz="1800" dirty="0"/>
              <a:t>… </a:t>
            </a:r>
            <a:r>
              <a:rPr lang="ko-KR" altLang="en-US" sz="1800" dirty="0"/>
              <a:t>결론은</a:t>
            </a:r>
            <a:r>
              <a:rPr lang="en-US" altLang="ko-KR" sz="1800" dirty="0"/>
              <a:t>?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5450251-FDCA-17E0-DF65-9386C144B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519" y="1118588"/>
            <a:ext cx="7758962" cy="1317349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A279434-E4D4-5789-F52D-359CCF74BE4E}"/>
              </a:ext>
            </a:extLst>
          </p:cNvPr>
          <p:cNvCxnSpPr>
            <a:cxnSpLocks/>
          </p:cNvCxnSpPr>
          <p:nvPr/>
        </p:nvCxnSpPr>
        <p:spPr>
          <a:xfrm>
            <a:off x="2249853" y="1748010"/>
            <a:ext cx="6722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E594199F-E7D5-8797-11CB-EABE11AF9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101" y="2819665"/>
            <a:ext cx="4577798" cy="64909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6625C25-619F-15C0-1947-14AC6C6A6B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50728" r="40307"/>
          <a:stretch/>
        </p:blipFill>
        <p:spPr>
          <a:xfrm>
            <a:off x="5407622" y="1786846"/>
            <a:ext cx="1450378" cy="64909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693AC4E-4FF5-F888-8C4A-94C4931508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t="14975" r="9742" b="14735"/>
          <a:stretch/>
        </p:blipFill>
        <p:spPr>
          <a:xfrm>
            <a:off x="10515265" y="264457"/>
            <a:ext cx="1073427" cy="938039"/>
          </a:xfrm>
          <a:prstGeom prst="rect">
            <a:avLst/>
          </a:prstGeom>
        </p:spPr>
      </p:pic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84DE0DE0-8FB7-FB61-35AE-751A4DB7158B}"/>
              </a:ext>
            </a:extLst>
          </p:cNvPr>
          <p:cNvCxnSpPr>
            <a:cxnSpLocks/>
          </p:cNvCxnSpPr>
          <p:nvPr/>
        </p:nvCxnSpPr>
        <p:spPr>
          <a:xfrm>
            <a:off x="3769020" y="3507806"/>
            <a:ext cx="4996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D740AE1-A028-02BC-3C95-E4E9F0FCA868}"/>
              </a:ext>
            </a:extLst>
          </p:cNvPr>
          <p:cNvSpPr txBox="1"/>
          <p:nvPr/>
        </p:nvSpPr>
        <p:spPr>
          <a:xfrm>
            <a:off x="3110797" y="3535208"/>
            <a:ext cx="14574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영역 </a:t>
            </a:r>
            <a:r>
              <a:rPr lang="en-US" altLang="ko-KR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D </a:t>
            </a:r>
            <a:r>
              <a:rPr lang="ko-KR" altLang="en-US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내부에서</a:t>
            </a:r>
            <a:endParaRPr lang="en-US" altLang="ko-KR" sz="15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이중 적분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0EACE9C0-2DE6-BC4E-8677-410C077646E7}"/>
              </a:ext>
            </a:extLst>
          </p:cNvPr>
          <p:cNvCxnSpPr>
            <a:cxnSpLocks/>
          </p:cNvCxnSpPr>
          <p:nvPr/>
        </p:nvCxnSpPr>
        <p:spPr>
          <a:xfrm>
            <a:off x="4522305" y="3507806"/>
            <a:ext cx="107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4779D4A-08A5-0083-4C60-3B92ACABFEA0}"/>
              </a:ext>
            </a:extLst>
          </p:cNvPr>
          <p:cNvSpPr txBox="1"/>
          <p:nvPr/>
        </p:nvSpPr>
        <p:spPr>
          <a:xfrm>
            <a:off x="4462124" y="3535208"/>
            <a:ext cx="19014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복잡하게 생겼지만</a:t>
            </a:r>
            <a:endParaRPr lang="en-US" altLang="ko-KR" sz="15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아무튼 특정 꼴의 함수</a:t>
            </a: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33C86DD4-1D90-D0B7-5B26-1D3C74F16A3F}"/>
              </a:ext>
            </a:extLst>
          </p:cNvPr>
          <p:cNvCxnSpPr>
            <a:cxnSpLocks/>
          </p:cNvCxnSpPr>
          <p:nvPr/>
        </p:nvCxnSpPr>
        <p:spPr>
          <a:xfrm>
            <a:off x="6860634" y="3507806"/>
            <a:ext cx="2514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9299994-FDBC-29EE-4E87-8792F2EAFD73}"/>
              </a:ext>
            </a:extLst>
          </p:cNvPr>
          <p:cNvSpPr txBox="1"/>
          <p:nvPr/>
        </p:nvSpPr>
        <p:spPr>
          <a:xfrm>
            <a:off x="6137675" y="3535208"/>
            <a:ext cx="162499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영역 </a:t>
            </a:r>
            <a:r>
              <a:rPr lang="en-US" altLang="ko-KR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D</a:t>
            </a:r>
            <a:r>
              <a:rPr lang="ko-KR" altLang="en-US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의</a:t>
            </a:r>
            <a:endParaRPr lang="en-US" altLang="ko-KR" sz="15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5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경계</a:t>
            </a:r>
            <a:r>
              <a:rPr lang="en-US" altLang="ko-KR" sz="15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(=</a:t>
            </a:r>
            <a:r>
              <a:rPr lang="ko-KR" altLang="en-US" sz="15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둘레</a:t>
            </a:r>
            <a:r>
              <a:rPr lang="en-US" altLang="ko-KR" sz="15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en-US" altLang="ko-KR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ctr"/>
            <a:r>
              <a:rPr lang="en-US" altLang="ko-KR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round D</a:t>
            </a:r>
            <a:r>
              <a:rPr lang="ko-KR" altLang="en-US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라고 읽음</a:t>
            </a: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46862577-A0D1-3A9E-7C86-D5B8771584C5}"/>
              </a:ext>
            </a:extLst>
          </p:cNvPr>
          <p:cNvCxnSpPr>
            <a:cxnSpLocks/>
          </p:cNvCxnSpPr>
          <p:nvPr/>
        </p:nvCxnSpPr>
        <p:spPr>
          <a:xfrm>
            <a:off x="7178290" y="3338842"/>
            <a:ext cx="1180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F3E0CE6-3116-6922-2660-9DADA658678A}"/>
              </a:ext>
            </a:extLst>
          </p:cNvPr>
          <p:cNvSpPr txBox="1"/>
          <p:nvPr/>
        </p:nvSpPr>
        <p:spPr>
          <a:xfrm>
            <a:off x="7259219" y="3359727"/>
            <a:ext cx="15039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아무튼 특정 꼴의</a:t>
            </a:r>
            <a:br>
              <a:rPr lang="en-US" altLang="ko-KR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</a:br>
            <a:r>
              <a:rPr lang="ko-KR" altLang="en-US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함수 </a:t>
            </a:r>
            <a:r>
              <a:rPr lang="en-US" altLang="ko-KR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15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50285EE9-7886-6849-979B-E7E235FD6E07}"/>
              </a:ext>
            </a:extLst>
          </p:cNvPr>
          <p:cNvCxnSpPr>
            <a:cxnSpLocks/>
          </p:cNvCxnSpPr>
          <p:nvPr/>
        </p:nvCxnSpPr>
        <p:spPr>
          <a:xfrm>
            <a:off x="6734904" y="2809726"/>
            <a:ext cx="2514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1F9F662-A1B3-4DD6-0944-3CF6065FF9D2}"/>
              </a:ext>
            </a:extLst>
          </p:cNvPr>
          <p:cNvSpPr txBox="1"/>
          <p:nvPr/>
        </p:nvSpPr>
        <p:spPr>
          <a:xfrm>
            <a:off x="7271293" y="2120556"/>
            <a:ext cx="11807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선적분</a:t>
            </a:r>
            <a:r>
              <a:rPr lang="en-US" altLang="ko-KR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ctr"/>
            <a:r>
              <a:rPr lang="ko-KR" altLang="en-US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적분 경로가</a:t>
            </a:r>
            <a:endParaRPr lang="en-US" altLang="ko-KR" sz="15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5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닫힌 곡선</a:t>
            </a:r>
          </a:p>
        </p:txBody>
      </p: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20628E06-0A0E-FD59-CC1E-3E8C1071102A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6858000" y="2512971"/>
            <a:ext cx="413293" cy="2939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63AC6BE-AC98-0050-38C3-F7E336FF7D4A}"/>
              </a:ext>
            </a:extLst>
          </p:cNvPr>
          <p:cNvSpPr txBox="1"/>
          <p:nvPr/>
        </p:nvSpPr>
        <p:spPr>
          <a:xfrm>
            <a:off x="2405480" y="1694634"/>
            <a:ext cx="3609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>
                <a:solidFill>
                  <a:srgbClr val="FF0000"/>
                </a:solidFill>
              </a:rPr>
              <a:t>?</a:t>
            </a:r>
            <a:endParaRPr lang="ko-KR" altLang="en-US" sz="3000" b="1" dirty="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8A82847-86F1-60AE-0787-B3ACF60FE90B}"/>
              </a:ext>
            </a:extLst>
          </p:cNvPr>
          <p:cNvSpPr txBox="1"/>
          <p:nvPr/>
        </p:nvSpPr>
        <p:spPr>
          <a:xfrm>
            <a:off x="9023394" y="2946427"/>
            <a:ext cx="1180767" cy="7848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>
                <a:solidFill>
                  <a:srgbClr val="7030A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즉</a:t>
            </a:r>
            <a:r>
              <a:rPr lang="en-US" altLang="ko-KR" sz="1500" dirty="0">
                <a:solidFill>
                  <a:srgbClr val="7030A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500" dirty="0">
                <a:solidFill>
                  <a:srgbClr val="7030A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영역 </a:t>
            </a:r>
            <a:r>
              <a:rPr lang="en-US" altLang="ko-KR" sz="1500" dirty="0">
                <a:solidFill>
                  <a:srgbClr val="7030A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D</a:t>
            </a:r>
            <a:r>
              <a:rPr lang="ko-KR" altLang="en-US" sz="1500" dirty="0">
                <a:solidFill>
                  <a:srgbClr val="7030A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의 경계가</a:t>
            </a:r>
            <a:endParaRPr lang="en-US" altLang="ko-KR" sz="1500" dirty="0">
              <a:solidFill>
                <a:srgbClr val="7030A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500" b="1" dirty="0">
                <a:solidFill>
                  <a:srgbClr val="7030A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닫힌 곡선</a:t>
            </a:r>
            <a:r>
              <a:rPr lang="en-US" altLang="ko-KR" sz="1500" b="1" dirty="0">
                <a:solidFill>
                  <a:srgbClr val="7030A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500" b="1" dirty="0">
              <a:solidFill>
                <a:srgbClr val="7030A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11D5AAC4-F165-4AA8-EFDE-7FC7D7499004}"/>
              </a:ext>
            </a:extLst>
          </p:cNvPr>
          <p:cNvCxnSpPr>
            <a:stCxn id="37" idx="3"/>
            <a:endCxn id="58" idx="1"/>
          </p:cNvCxnSpPr>
          <p:nvPr/>
        </p:nvCxnSpPr>
        <p:spPr>
          <a:xfrm>
            <a:off x="8452060" y="2512971"/>
            <a:ext cx="571334" cy="82587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연결선: 꺾임 64">
            <a:extLst>
              <a:ext uri="{FF2B5EF4-FFF2-40B4-BE49-F238E27FC236}">
                <a16:creationId xmlns:a16="http://schemas.microsoft.com/office/drawing/2014/main" id="{725C2719-723C-B614-0FA2-693C473F8625}"/>
              </a:ext>
            </a:extLst>
          </p:cNvPr>
          <p:cNvCxnSpPr>
            <a:cxnSpLocks/>
            <a:stCxn id="33" idx="3"/>
            <a:endCxn id="58" idx="2"/>
          </p:cNvCxnSpPr>
          <p:nvPr/>
        </p:nvCxnSpPr>
        <p:spPr>
          <a:xfrm flipV="1">
            <a:off x="7762672" y="3731257"/>
            <a:ext cx="1851106" cy="196366"/>
          </a:xfrm>
          <a:prstGeom prst="bentConnector2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995F5026-D425-4420-C786-99EDD7F8F4F1}"/>
              </a:ext>
            </a:extLst>
          </p:cNvPr>
          <p:cNvGrpSpPr/>
          <p:nvPr/>
        </p:nvGrpSpPr>
        <p:grpSpPr>
          <a:xfrm>
            <a:off x="2975218" y="4804107"/>
            <a:ext cx="6241564" cy="1210434"/>
            <a:chOff x="2975218" y="4744473"/>
            <a:chExt cx="6241564" cy="1210434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CA585E3F-5EC1-77B6-5206-5E8FEF590B4D}"/>
                </a:ext>
              </a:extLst>
            </p:cNvPr>
            <p:cNvSpPr/>
            <p:nvPr/>
          </p:nvSpPr>
          <p:spPr>
            <a:xfrm>
              <a:off x="2975218" y="4744473"/>
              <a:ext cx="6241564" cy="12104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58E8EED-9B52-EE3C-B020-6C750795CFD9}"/>
                </a:ext>
              </a:extLst>
            </p:cNvPr>
            <p:cNvSpPr txBox="1"/>
            <p:nvPr/>
          </p:nvSpPr>
          <p:spPr>
            <a:xfrm>
              <a:off x="5846694" y="5014341"/>
              <a:ext cx="49861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500" b="1" dirty="0"/>
                <a:t>=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7D8C57C-B142-91F9-4355-FDA0507CDCFC}"/>
                </a:ext>
              </a:extLst>
            </p:cNvPr>
            <p:cNvSpPr txBox="1"/>
            <p:nvPr/>
          </p:nvSpPr>
          <p:spPr>
            <a:xfrm>
              <a:off x="3181326" y="4903343"/>
              <a:ext cx="27738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/>
                <a:t>어떤 영역 </a:t>
              </a:r>
              <a:r>
                <a:rPr lang="ko-KR" altLang="en-US" b="1" dirty="0">
                  <a:solidFill>
                    <a:srgbClr val="00B050"/>
                  </a:solidFill>
                </a:rPr>
                <a:t>내부</a:t>
              </a:r>
              <a:r>
                <a:rPr lang="ko-KR" altLang="en-US" b="1" dirty="0"/>
                <a:t>에서</a:t>
              </a:r>
              <a:endParaRPr lang="en-US" altLang="ko-KR" b="1" dirty="0"/>
            </a:p>
            <a:p>
              <a:pPr algn="ctr"/>
              <a:r>
                <a:rPr lang="ko-KR" altLang="en-US" b="1" dirty="0"/>
                <a:t>특정 형태의 함수의</a:t>
              </a:r>
              <a:endParaRPr lang="en-US" altLang="ko-KR" b="1" dirty="0"/>
            </a:p>
            <a:p>
              <a:pPr algn="ctr"/>
              <a:r>
                <a:rPr lang="ko-KR" altLang="en-US" b="1" dirty="0">
                  <a:solidFill>
                    <a:srgbClr val="0070C0"/>
                  </a:solidFill>
                </a:rPr>
                <a:t>이중 적분</a:t>
              </a:r>
              <a:r>
                <a:rPr lang="ko-KR" altLang="en-US" b="1" dirty="0"/>
                <a:t> 값</a:t>
              </a:r>
              <a:endParaRPr lang="en-US" altLang="ko-KR" b="1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DA0C3FA-0B1C-DB9C-BAE2-A5ABAA52B06B}"/>
                </a:ext>
              </a:extLst>
            </p:cNvPr>
            <p:cNvSpPr txBox="1"/>
            <p:nvPr/>
          </p:nvSpPr>
          <p:spPr>
            <a:xfrm>
              <a:off x="6345306" y="4903343"/>
              <a:ext cx="26653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/>
                <a:t>그 영역 </a:t>
              </a:r>
              <a:r>
                <a:rPr lang="ko-KR" altLang="en-US" b="1" dirty="0">
                  <a:solidFill>
                    <a:srgbClr val="00B050"/>
                  </a:solidFill>
                </a:rPr>
                <a:t>경계</a:t>
              </a:r>
              <a:r>
                <a:rPr lang="ko-KR" altLang="en-US" b="1" dirty="0"/>
                <a:t>에서의</a:t>
              </a:r>
              <a:endParaRPr lang="en-US" altLang="ko-KR" b="1" dirty="0"/>
            </a:p>
            <a:p>
              <a:pPr algn="ctr"/>
              <a:r>
                <a:rPr lang="ko-KR" altLang="en-US" b="1" dirty="0"/>
                <a:t>다른 형태의 함수의</a:t>
              </a:r>
              <a:endParaRPr lang="en-US" altLang="ko-KR" b="1" dirty="0"/>
            </a:p>
            <a:p>
              <a:pPr algn="ctr"/>
              <a:r>
                <a:rPr lang="ko-KR" altLang="en-US" b="1" dirty="0" err="1">
                  <a:solidFill>
                    <a:srgbClr val="0070C0"/>
                  </a:solidFill>
                </a:rPr>
                <a:t>선적분</a:t>
              </a:r>
              <a:r>
                <a:rPr lang="ko-KR" altLang="en-US" b="1" dirty="0"/>
                <a:t> 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98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3" grpId="0"/>
      <p:bldP spid="35" grpId="0"/>
      <p:bldP spid="37" grpId="0"/>
      <p:bldP spid="55" grpId="0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3. </a:t>
            </a:r>
            <a:r>
              <a:rPr lang="ko-KR" altLang="en-US" sz="2000" dirty="0">
                <a:solidFill>
                  <a:srgbClr val="343A40"/>
                </a:solidFill>
              </a:rPr>
              <a:t>원의 합집합 </a:t>
            </a:r>
            <a:r>
              <a:rPr lang="en-US" altLang="ko-KR" sz="2000" dirty="0">
                <a:solidFill>
                  <a:srgbClr val="343A40"/>
                </a:solidFill>
              </a:rPr>
              <a:t>– </a:t>
            </a:r>
            <a:r>
              <a:rPr lang="ko-KR" altLang="en-US" sz="2000" dirty="0">
                <a:solidFill>
                  <a:srgbClr val="343A40"/>
                </a:solidFill>
              </a:rPr>
              <a:t>그린 정리가 </a:t>
            </a:r>
            <a:r>
              <a:rPr lang="ko-KR" altLang="en-US" sz="2000" dirty="0" err="1">
                <a:solidFill>
                  <a:srgbClr val="343A40"/>
                </a:solidFill>
              </a:rPr>
              <a:t>뭐죠</a:t>
            </a:r>
            <a:r>
              <a:rPr lang="en-US" altLang="ko-KR" sz="2000" dirty="0">
                <a:solidFill>
                  <a:srgbClr val="343A40"/>
                </a:solidFill>
              </a:rPr>
              <a:t>?</a:t>
            </a:r>
            <a:endParaRPr lang="ko-KR" altLang="en-US" sz="2000" dirty="0">
              <a:solidFill>
                <a:srgbClr val="343A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A20B65D-3C98-4A3A-9749-AA04D0DE87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ko-KR" altLang="en-US" sz="1800" b="1" dirty="0"/>
                  <a:t>그래서 이게 왜</a:t>
                </a:r>
                <a:r>
                  <a:rPr lang="en-US" altLang="ko-KR" sz="1800" b="1" dirty="0"/>
                  <a:t>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대부분의 경우 </a:t>
                </a:r>
                <a:r>
                  <a:rPr lang="ko-KR" altLang="en-US" sz="1800" dirty="0">
                    <a:solidFill>
                      <a:srgbClr val="FFC000"/>
                    </a:solidFill>
                  </a:rPr>
                  <a:t>이중 적분</a:t>
                </a:r>
                <a:r>
                  <a:rPr lang="ko-KR" altLang="en-US" sz="1800" dirty="0"/>
                  <a:t>보다 </a:t>
                </a:r>
                <a:r>
                  <a:rPr lang="ko-KR" altLang="en-US" sz="1800" dirty="0">
                    <a:solidFill>
                      <a:srgbClr val="00B050"/>
                    </a:solidFill>
                  </a:rPr>
                  <a:t>선적분</a:t>
                </a:r>
                <a:r>
                  <a:rPr lang="ko-KR" altLang="en-US" sz="1800" dirty="0"/>
                  <a:t>이 계산하기 </a:t>
                </a:r>
                <a:r>
                  <a:rPr lang="ko-KR" altLang="en-US" sz="1800" b="1" dirty="0">
                    <a:solidFill>
                      <a:srgbClr val="FF0000"/>
                    </a:solidFill>
                  </a:rPr>
                  <a:t>쉽다</a:t>
                </a:r>
                <a:r>
                  <a:rPr lang="en-US" altLang="ko-KR" sz="1800" b="1" dirty="0">
                    <a:solidFill>
                      <a:srgbClr val="FF0000"/>
                    </a:solidFill>
                  </a:rPr>
                  <a:t>!</a:t>
                </a:r>
                <a:endParaRPr lang="en-US" altLang="ko-KR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300" dirty="0"/>
              </a:p>
              <a:p>
                <a:pPr marL="0" indent="0">
                  <a:buNone/>
                </a:pPr>
                <a:r>
                  <a:rPr lang="ko-KR" altLang="en-US" sz="1800" b="1" dirty="0"/>
                  <a:t>단</a:t>
                </a:r>
                <a:r>
                  <a:rPr lang="en-US" altLang="ko-KR" sz="1800" b="1" dirty="0"/>
                  <a:t>,</a:t>
                </a:r>
                <a:r>
                  <a:rPr lang="ko-KR" altLang="en-US" sz="1800" b="1" dirty="0"/>
                  <a:t> </a:t>
                </a:r>
                <a:r>
                  <a:rPr lang="ko-KR" altLang="en-US" sz="1800" b="1" dirty="0">
                    <a:solidFill>
                      <a:srgbClr val="7030A0"/>
                    </a:solidFill>
                  </a:rPr>
                  <a:t>조건</a:t>
                </a:r>
                <a:r>
                  <a:rPr lang="ko-KR" altLang="en-US" sz="1800" b="1" dirty="0"/>
                  <a:t>이 있음</a:t>
                </a:r>
                <a:r>
                  <a:rPr lang="en-US" altLang="ko-KR" sz="1800" b="1" dirty="0"/>
                  <a:t>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ko-KR" altLang="en-US" sz="1800" dirty="0"/>
                  <a:t>와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ko-KR" altLang="en-US" sz="1800" dirty="0"/>
                  <a:t>는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ko-KR" altLang="en-US" sz="1800" dirty="0"/>
                  <a:t>를 포함한 열린 영역에서 연속된 </a:t>
                </a:r>
                <a:r>
                  <a:rPr lang="en-US" altLang="ko-KR" sz="1800" dirty="0"/>
                  <a:t>1</a:t>
                </a:r>
                <a:r>
                  <a:rPr lang="ko-KR" altLang="en-US" sz="1800" dirty="0"/>
                  <a:t>계 편도함수를 가져야 함</a:t>
                </a:r>
                <a:r>
                  <a:rPr lang="en-US" altLang="ko-KR" sz="1800" dirty="0"/>
                  <a:t> (</a:t>
                </a:r>
                <a:r>
                  <a:rPr lang="ko-KR" altLang="en-US" sz="1800" dirty="0"/>
                  <a:t>대충 이해한 척 넘어가면 됨 </a:t>
                </a:r>
                <a:r>
                  <a:rPr lang="ko-KR" altLang="en-US" sz="1800" dirty="0" err="1"/>
                  <a:t>ㅋㅋ</a:t>
                </a:r>
                <a:r>
                  <a:rPr lang="en-US" altLang="ko-KR" sz="1800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80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ko-KR" altLang="en-US" sz="1800" dirty="0"/>
                  <a:t>는 조각적으로 매끈하고 양의 방향성을 가진</a:t>
                </a:r>
                <a:r>
                  <a:rPr lang="en-US" altLang="ko-KR" sz="1800" dirty="0"/>
                  <a:t> </a:t>
                </a:r>
                <a:r>
                  <a:rPr lang="ko-KR" altLang="en-US" sz="1800" dirty="0"/>
                  <a:t>단순 닫힌 곡선</a:t>
                </a:r>
                <a:endParaRPr lang="en-US" altLang="ko-KR" sz="1800" b="1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A20B65D-3C98-4A3A-9749-AA04D0DE87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11</a:t>
            </a:fld>
            <a:endParaRPr lang="ko-KR" altLang="en-US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EFA7DFFC-DB31-70EA-6576-E0345A2BC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85526"/>
              </p:ext>
            </p:extLst>
          </p:nvPr>
        </p:nvGraphicFramePr>
        <p:xfrm>
          <a:off x="7533862" y="3552319"/>
          <a:ext cx="3760304" cy="263284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760304">
                  <a:extLst>
                    <a:ext uri="{9D8B030D-6E8A-4147-A177-3AD203B41FA5}">
                      <a16:colId xmlns:a16="http://schemas.microsoft.com/office/drawing/2014/main" val="3204095356"/>
                    </a:ext>
                  </a:extLst>
                </a:gridCol>
              </a:tblGrid>
              <a:tr h="343820">
                <a:tc>
                  <a:txBody>
                    <a:bodyPr/>
                    <a:lstStyle/>
                    <a:p>
                      <a:pPr algn="ctr" latinLnBrk="1"/>
                      <a:endParaRPr lang="ko-KR" alt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541865"/>
                  </a:ext>
                </a:extLst>
              </a:tr>
              <a:tr h="7012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endParaRPr lang="ko-KR" altLang="en-US" sz="13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63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785355"/>
                  </a:ext>
                </a:extLst>
              </a:tr>
              <a:tr h="1191490">
                <a:tc>
                  <a:txBody>
                    <a:bodyPr/>
                    <a:lstStyle/>
                    <a:p>
                      <a:pPr algn="ctr" latinLnBrk="1"/>
                      <a:endParaRPr lang="ko-KR" alt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98604521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37539FB7-CA2F-356A-95C2-9F0D7B98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298" y="1588315"/>
            <a:ext cx="4359741" cy="618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내용 개체 틀 2">
                <a:extLst>
                  <a:ext uri="{FF2B5EF4-FFF2-40B4-BE49-F238E27FC236}">
                    <a16:creationId xmlns:a16="http://schemas.microsoft.com/office/drawing/2014/main" id="{7D243FAA-98B9-52C3-17B9-9346EFFDE2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18588"/>
                <a:ext cx="10515600" cy="505837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457189" indent="-457189" algn="l" defTabSz="914377" rtl="0" eaLnBrk="1" latinLnBrk="1" hangingPunct="1">
                  <a:lnSpc>
                    <a:spcPct val="15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1pPr>
                <a:lvl2pPr marL="800080" indent="-342891" algn="l" defTabSz="914377" rtl="0" eaLnBrk="1" latinLnBrk="1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2pPr>
                <a:lvl3pPr marL="1257269" indent="-342891" algn="l" defTabSz="914377" rtl="0" eaLnBrk="1" latinLnBrk="1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3pPr>
                <a:lvl4pPr marL="1657309" indent="-285744" algn="l" defTabSz="914377" rtl="0" eaLnBrk="1" latinLnBrk="1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4pPr>
                <a:lvl5pPr marL="2114498" indent="-285744" algn="l" defTabSz="914377" rtl="0" eaLnBrk="1" latinLnBrk="1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5pPr>
                <a:lvl6pPr marL="2514537" indent="-228594" algn="l" defTabSz="914377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endParaRPr lang="en-US" altLang="ko-KR" sz="1800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300" dirty="0"/>
              </a:p>
              <a:p>
                <a:pPr marL="0" indent="0">
                  <a:buFont typeface="Wingdings" panose="05000000000000000000" pitchFamily="2" charset="2"/>
                  <a:buNone/>
                </a:pPr>
                <a:endParaRPr lang="en-US" altLang="ko-KR" sz="1800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80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altLang="ko-KR" sz="180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ko-KR" altLang="en-US" sz="1800" dirty="0"/>
                  <a:t>는 </a:t>
                </a:r>
                <a:r>
                  <a:rPr lang="ko-KR" altLang="en-US" sz="1800" b="1" dirty="0">
                    <a:solidFill>
                      <a:srgbClr val="0070C0"/>
                    </a:solidFill>
                  </a:rPr>
                  <a:t>조각적으로 매끈</a:t>
                </a:r>
                <a:r>
                  <a:rPr lang="ko-KR" altLang="en-US" sz="1800" dirty="0"/>
                  <a:t>하고 양의 방향성을 가진</a:t>
                </a:r>
                <a:r>
                  <a:rPr lang="en-US" altLang="ko-KR" sz="1800" dirty="0"/>
                  <a:t> </a:t>
                </a:r>
                <a:r>
                  <a:rPr lang="ko-KR" altLang="en-US" sz="1800" dirty="0"/>
                  <a:t>단순 닫힌 곡선</a:t>
                </a:r>
                <a:endParaRPr lang="en-US" altLang="ko-KR" sz="1800" b="1" dirty="0"/>
              </a:p>
            </p:txBody>
          </p:sp>
        </mc:Choice>
        <mc:Fallback xmlns="">
          <p:sp>
            <p:nvSpPr>
              <p:cNvPr id="34" name="내용 개체 틀 2">
                <a:extLst>
                  <a:ext uri="{FF2B5EF4-FFF2-40B4-BE49-F238E27FC236}">
                    <a16:creationId xmlns:a16="http://schemas.microsoft.com/office/drawing/2014/main" id="{7D243FAA-98B9-52C3-17B9-9346EFFDE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8588"/>
                <a:ext cx="10515600" cy="5058377"/>
              </a:xfrm>
              <a:prstGeom prst="rect">
                <a:avLst/>
              </a:prstGeom>
              <a:blipFill>
                <a:blip r:embed="rId4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표 6">
            <a:extLst>
              <a:ext uri="{FF2B5EF4-FFF2-40B4-BE49-F238E27FC236}">
                <a16:creationId xmlns:a16="http://schemas.microsoft.com/office/drawing/2014/main" id="{51D809BF-F43B-ED1A-8C82-EE6DFB956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430660"/>
              </p:ext>
            </p:extLst>
          </p:nvPr>
        </p:nvGraphicFramePr>
        <p:xfrm>
          <a:off x="7533862" y="3552319"/>
          <a:ext cx="3760304" cy="263284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760304">
                  <a:extLst>
                    <a:ext uri="{9D8B030D-6E8A-4147-A177-3AD203B41FA5}">
                      <a16:colId xmlns:a16="http://schemas.microsoft.com/office/drawing/2014/main" val="3204095356"/>
                    </a:ext>
                  </a:extLst>
                </a:gridCol>
              </a:tblGrid>
              <a:tr h="3438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조각적으로 </a:t>
                      </a:r>
                      <a:r>
                        <a:rPr lang="ko-KR" altLang="en-US" sz="1500" dirty="0" err="1"/>
                        <a:t>매끈</a:t>
                      </a:r>
                      <a:endParaRPr lang="ko-KR" alt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541865"/>
                  </a:ext>
                </a:extLst>
              </a:tr>
              <a:tr h="7012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300" b="0" dirty="0"/>
                        <a:t>미분가능한</a:t>
                      </a:r>
                      <a:r>
                        <a:rPr lang="en-US" altLang="ko-KR" sz="1300" b="0" dirty="0"/>
                        <a:t>(smooth)</a:t>
                      </a:r>
                      <a:r>
                        <a:rPr lang="ko-KR" altLang="en-US" sz="1300" b="0" dirty="0"/>
                        <a:t> 부분들로 이루어진 곡선</a:t>
                      </a:r>
                      <a:endParaRPr lang="en-US" altLang="ko-KR" sz="1300" b="0" dirty="0"/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300" b="0" dirty="0"/>
                        <a:t>원호</a:t>
                      </a:r>
                      <a:r>
                        <a:rPr lang="en-US" altLang="ko-KR" sz="1300" b="0" dirty="0"/>
                        <a:t>, </a:t>
                      </a:r>
                      <a:r>
                        <a:rPr lang="ko-KR" altLang="en-US" sz="1300" b="0" dirty="0"/>
                        <a:t>직선</a:t>
                      </a:r>
                      <a:r>
                        <a:rPr lang="en-US" altLang="ko-KR" sz="1300" b="0" dirty="0"/>
                        <a:t>, </a:t>
                      </a:r>
                      <a:r>
                        <a:rPr lang="ko-KR" altLang="en-US" sz="1300" b="0" dirty="0"/>
                        <a:t>기타 흔히 보는 곡선들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63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785355"/>
                  </a:ext>
                </a:extLst>
              </a:tr>
              <a:tr h="1191490">
                <a:tc>
                  <a:txBody>
                    <a:bodyPr/>
                    <a:lstStyle/>
                    <a:p>
                      <a:pPr algn="ctr" latinLnBrk="1"/>
                      <a:endParaRPr lang="ko-KR" alt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98604521"/>
                  </a:ext>
                </a:extLst>
              </a:tr>
            </a:tbl>
          </a:graphicData>
        </a:graphic>
      </p:graphicFrame>
      <p:pic>
        <p:nvPicPr>
          <p:cNvPr id="36" name="그림 35">
            <a:extLst>
              <a:ext uri="{FF2B5EF4-FFF2-40B4-BE49-F238E27FC236}">
                <a16:creationId xmlns:a16="http://schemas.microsoft.com/office/drawing/2014/main" id="{F562AE4E-D10F-C7C7-CC99-5C65B5EFB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116" y="5053650"/>
            <a:ext cx="2373796" cy="10402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내용 개체 틀 2">
                <a:extLst>
                  <a:ext uri="{FF2B5EF4-FFF2-40B4-BE49-F238E27FC236}">
                    <a16:creationId xmlns:a16="http://schemas.microsoft.com/office/drawing/2014/main" id="{8F2838F9-4373-FADA-6239-544A2FA401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18588"/>
                <a:ext cx="10515600" cy="505837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457189" indent="-457189" algn="l" defTabSz="914377" rtl="0" eaLnBrk="1" latinLnBrk="1" hangingPunct="1">
                  <a:lnSpc>
                    <a:spcPct val="15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1pPr>
                <a:lvl2pPr marL="800080" indent="-342891" algn="l" defTabSz="914377" rtl="0" eaLnBrk="1" latinLnBrk="1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2pPr>
                <a:lvl3pPr marL="1257269" indent="-342891" algn="l" defTabSz="914377" rtl="0" eaLnBrk="1" latinLnBrk="1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3pPr>
                <a:lvl4pPr marL="1657309" indent="-285744" algn="l" defTabSz="914377" rtl="0" eaLnBrk="1" latinLnBrk="1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4pPr>
                <a:lvl5pPr marL="2114498" indent="-285744" algn="l" defTabSz="914377" rtl="0" eaLnBrk="1" latinLnBrk="1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5pPr>
                <a:lvl6pPr marL="2514537" indent="-228594" algn="l" defTabSz="914377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endParaRPr lang="en-US" altLang="ko-KR" sz="1800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300" dirty="0"/>
              </a:p>
              <a:p>
                <a:pPr marL="0" indent="0">
                  <a:buFont typeface="Wingdings" panose="05000000000000000000" pitchFamily="2" charset="2"/>
                  <a:buNone/>
                </a:pPr>
                <a:endParaRPr lang="en-US" altLang="ko-KR" sz="1800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80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altLang="ko-KR" sz="180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ko-KR" altLang="en-US" sz="1800" dirty="0"/>
                  <a:t>는 조각적으로 매끈하고 </a:t>
                </a:r>
                <a:r>
                  <a:rPr lang="ko-KR" altLang="en-US" sz="1800" b="1" dirty="0">
                    <a:solidFill>
                      <a:srgbClr val="0070C0"/>
                    </a:solidFill>
                  </a:rPr>
                  <a:t>양의 방향성</a:t>
                </a:r>
                <a:r>
                  <a:rPr lang="ko-KR" altLang="en-US" sz="1800" dirty="0"/>
                  <a:t>을 가진</a:t>
                </a:r>
                <a:r>
                  <a:rPr lang="en-US" altLang="ko-KR" sz="1800" dirty="0"/>
                  <a:t> </a:t>
                </a:r>
                <a:r>
                  <a:rPr lang="ko-KR" altLang="en-US" sz="1800" dirty="0"/>
                  <a:t>단순 닫힌 곡선</a:t>
                </a:r>
                <a:endParaRPr lang="en-US" altLang="ko-KR" sz="1800" b="1" dirty="0"/>
              </a:p>
            </p:txBody>
          </p:sp>
        </mc:Choice>
        <mc:Fallback xmlns="">
          <p:sp>
            <p:nvSpPr>
              <p:cNvPr id="37" name="내용 개체 틀 2">
                <a:extLst>
                  <a:ext uri="{FF2B5EF4-FFF2-40B4-BE49-F238E27FC236}">
                    <a16:creationId xmlns:a16="http://schemas.microsoft.com/office/drawing/2014/main" id="{8F2838F9-4373-FADA-6239-544A2FA40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8588"/>
                <a:ext cx="10515600" cy="5058377"/>
              </a:xfrm>
              <a:prstGeom prst="rect">
                <a:avLst/>
              </a:prstGeom>
              <a:blipFill>
                <a:blip r:embed="rId6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표 6">
            <a:extLst>
              <a:ext uri="{FF2B5EF4-FFF2-40B4-BE49-F238E27FC236}">
                <a16:creationId xmlns:a16="http://schemas.microsoft.com/office/drawing/2014/main" id="{3E7768EE-7786-C5C8-0036-AF9941D15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8755"/>
              </p:ext>
            </p:extLst>
          </p:nvPr>
        </p:nvGraphicFramePr>
        <p:xfrm>
          <a:off x="7533862" y="3552319"/>
          <a:ext cx="3760304" cy="263284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80152">
                  <a:extLst>
                    <a:ext uri="{9D8B030D-6E8A-4147-A177-3AD203B41FA5}">
                      <a16:colId xmlns:a16="http://schemas.microsoft.com/office/drawing/2014/main" val="3204095356"/>
                    </a:ext>
                  </a:extLst>
                </a:gridCol>
                <a:gridCol w="1880152">
                  <a:extLst>
                    <a:ext uri="{9D8B030D-6E8A-4147-A177-3AD203B41FA5}">
                      <a16:colId xmlns:a16="http://schemas.microsoft.com/office/drawing/2014/main" val="548077783"/>
                    </a:ext>
                  </a:extLst>
                </a:gridCol>
              </a:tblGrid>
              <a:tr h="34382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양의 방향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541865"/>
                  </a:ext>
                </a:extLst>
              </a:tr>
              <a:tr h="701296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300" b="0" dirty="0"/>
                        <a:t>닫힌 곡선 한정으로</a:t>
                      </a:r>
                      <a:r>
                        <a:rPr lang="en-US" altLang="ko-KR" sz="1300" b="0" dirty="0"/>
                        <a:t>, </a:t>
                      </a:r>
                      <a:r>
                        <a:rPr lang="ko-KR" altLang="en-US" sz="1300" b="0" dirty="0">
                          <a:solidFill>
                            <a:srgbClr val="FF0000"/>
                          </a:solidFill>
                        </a:rPr>
                        <a:t>곡선 외부가 오른쪽</a:t>
                      </a:r>
                      <a:r>
                        <a:rPr lang="ko-KR" altLang="en-US" sz="1300" b="0" dirty="0"/>
                        <a:t>인 방향</a:t>
                      </a:r>
                      <a:endParaRPr lang="en-US" altLang="ko-KR" sz="1300" b="0" dirty="0"/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300" b="0" dirty="0"/>
                        <a:t>쉽게 말해서 </a:t>
                      </a:r>
                      <a:r>
                        <a:rPr lang="ko-KR" altLang="en-US" sz="1300" b="0" dirty="0">
                          <a:solidFill>
                            <a:srgbClr val="0070C0"/>
                          </a:solidFill>
                        </a:rPr>
                        <a:t>반시계 방향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63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rgbClr val="00B050"/>
                          </a:solidFill>
                        </a:rPr>
                        <a:t>O</a:t>
                      </a:r>
                      <a:endParaRPr lang="ko-KR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785355"/>
                  </a:ext>
                </a:extLst>
              </a:tr>
              <a:tr h="1191490">
                <a:tc>
                  <a:txBody>
                    <a:bodyPr/>
                    <a:lstStyle/>
                    <a:p>
                      <a:pPr algn="ctr" latinLnBrk="1"/>
                      <a:endParaRPr lang="ko-KR" altLang="en-US" sz="15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98604521"/>
                  </a:ext>
                </a:extLst>
              </a:tr>
            </a:tbl>
          </a:graphicData>
        </a:graphic>
      </p:graphicFrame>
      <p:sp>
        <p:nvSpPr>
          <p:cNvPr id="39" name="원형: 비어 있음 38">
            <a:extLst>
              <a:ext uri="{FF2B5EF4-FFF2-40B4-BE49-F238E27FC236}">
                <a16:creationId xmlns:a16="http://schemas.microsoft.com/office/drawing/2014/main" id="{E1CDA034-7730-C0A6-A6B1-4E5948934EEC}"/>
              </a:ext>
            </a:extLst>
          </p:cNvPr>
          <p:cNvSpPr/>
          <p:nvPr/>
        </p:nvSpPr>
        <p:spPr>
          <a:xfrm>
            <a:off x="7966212" y="5098775"/>
            <a:ext cx="993913" cy="974035"/>
          </a:xfrm>
          <a:prstGeom prst="donut">
            <a:avLst>
              <a:gd name="adj" fmla="val 25081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FCFE3CB-D6AE-1C71-0A13-9422D6286721}"/>
              </a:ext>
            </a:extLst>
          </p:cNvPr>
          <p:cNvGrpSpPr/>
          <p:nvPr/>
        </p:nvGrpSpPr>
        <p:grpSpPr>
          <a:xfrm rot="702771">
            <a:off x="8833888" y="5311647"/>
            <a:ext cx="252474" cy="226060"/>
            <a:chOff x="4866178" y="2636410"/>
            <a:chExt cx="252474" cy="226060"/>
          </a:xfrm>
        </p:grpSpPr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DD1FAE7C-C076-BF64-6C28-8A1410CC1187}"/>
                </a:ext>
              </a:extLst>
            </p:cNvPr>
            <p:cNvCxnSpPr>
              <a:cxnSpLocks/>
            </p:cNvCxnSpPr>
            <p:nvPr/>
          </p:nvCxnSpPr>
          <p:spPr>
            <a:xfrm>
              <a:off x="4866178" y="2636410"/>
              <a:ext cx="3994" cy="22606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9F9AED91-896F-B054-BE13-4A0F60E32AF3}"/>
                </a:ext>
              </a:extLst>
            </p:cNvPr>
            <p:cNvCxnSpPr>
              <a:cxnSpLocks/>
            </p:cNvCxnSpPr>
            <p:nvPr/>
          </p:nvCxnSpPr>
          <p:spPr>
            <a:xfrm>
              <a:off x="4870172" y="2645419"/>
              <a:ext cx="24848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B00BE1ED-8A2E-02DA-3F82-D57E938DB16E}"/>
              </a:ext>
            </a:extLst>
          </p:cNvPr>
          <p:cNvGrpSpPr/>
          <p:nvPr/>
        </p:nvGrpSpPr>
        <p:grpSpPr>
          <a:xfrm rot="887640">
            <a:off x="8182305" y="5618823"/>
            <a:ext cx="252474" cy="226060"/>
            <a:chOff x="4866178" y="2636410"/>
            <a:chExt cx="252474" cy="226060"/>
          </a:xfrm>
        </p:grpSpPr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1D85BE41-5C11-3D9E-3751-02B452B8D2DD}"/>
                </a:ext>
              </a:extLst>
            </p:cNvPr>
            <p:cNvCxnSpPr>
              <a:cxnSpLocks/>
            </p:cNvCxnSpPr>
            <p:nvPr/>
          </p:nvCxnSpPr>
          <p:spPr>
            <a:xfrm>
              <a:off x="4866178" y="2636410"/>
              <a:ext cx="3994" cy="22606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5F30CF20-78E7-C2D0-366A-7B18F5E2C380}"/>
                </a:ext>
              </a:extLst>
            </p:cNvPr>
            <p:cNvCxnSpPr>
              <a:cxnSpLocks/>
            </p:cNvCxnSpPr>
            <p:nvPr/>
          </p:nvCxnSpPr>
          <p:spPr>
            <a:xfrm>
              <a:off x="4870172" y="2645419"/>
              <a:ext cx="24848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원형: 비어 있음 45">
            <a:extLst>
              <a:ext uri="{FF2B5EF4-FFF2-40B4-BE49-F238E27FC236}">
                <a16:creationId xmlns:a16="http://schemas.microsoft.com/office/drawing/2014/main" id="{92CE50F5-D4E5-642A-ACE7-9E52F47FE35E}"/>
              </a:ext>
            </a:extLst>
          </p:cNvPr>
          <p:cNvSpPr/>
          <p:nvPr/>
        </p:nvSpPr>
        <p:spPr>
          <a:xfrm>
            <a:off x="9862634" y="5098775"/>
            <a:ext cx="993913" cy="974035"/>
          </a:xfrm>
          <a:prstGeom prst="donut">
            <a:avLst>
              <a:gd name="adj" fmla="val 25081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E0B9E8AC-1BE6-C1A6-DDFB-F7A943E93EEE}"/>
              </a:ext>
            </a:extLst>
          </p:cNvPr>
          <p:cNvGrpSpPr/>
          <p:nvPr/>
        </p:nvGrpSpPr>
        <p:grpSpPr>
          <a:xfrm rot="11237183">
            <a:off x="10580818" y="5131519"/>
            <a:ext cx="252474" cy="226060"/>
            <a:chOff x="4866178" y="2636410"/>
            <a:chExt cx="252474" cy="226060"/>
          </a:xfrm>
        </p:grpSpPr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11521232-9491-1DF4-F279-84D0ADD5F566}"/>
                </a:ext>
              </a:extLst>
            </p:cNvPr>
            <p:cNvCxnSpPr>
              <a:cxnSpLocks/>
            </p:cNvCxnSpPr>
            <p:nvPr/>
          </p:nvCxnSpPr>
          <p:spPr>
            <a:xfrm>
              <a:off x="4866178" y="2636410"/>
              <a:ext cx="3994" cy="2260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91D919F0-35D9-23D9-DF28-6633737C214C}"/>
                </a:ext>
              </a:extLst>
            </p:cNvPr>
            <p:cNvCxnSpPr>
              <a:cxnSpLocks/>
            </p:cNvCxnSpPr>
            <p:nvPr/>
          </p:nvCxnSpPr>
          <p:spPr>
            <a:xfrm>
              <a:off x="4870172" y="2645419"/>
              <a:ext cx="24848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EC19CCA8-F507-3EC2-2ACD-87772D729B4B}"/>
              </a:ext>
            </a:extLst>
          </p:cNvPr>
          <p:cNvGrpSpPr/>
          <p:nvPr/>
        </p:nvGrpSpPr>
        <p:grpSpPr>
          <a:xfrm rot="12138208">
            <a:off x="9992987" y="5514891"/>
            <a:ext cx="252474" cy="226060"/>
            <a:chOff x="4866178" y="2636410"/>
            <a:chExt cx="252474" cy="226060"/>
          </a:xfrm>
        </p:grpSpPr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685FB1AC-CB49-B392-1D7C-F66B45693E5E}"/>
                </a:ext>
              </a:extLst>
            </p:cNvPr>
            <p:cNvCxnSpPr>
              <a:cxnSpLocks/>
            </p:cNvCxnSpPr>
            <p:nvPr/>
          </p:nvCxnSpPr>
          <p:spPr>
            <a:xfrm>
              <a:off x="4866178" y="2636410"/>
              <a:ext cx="3994" cy="2260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79DC4137-F3C6-3847-CD46-7333A63C9B9A}"/>
                </a:ext>
              </a:extLst>
            </p:cNvPr>
            <p:cNvCxnSpPr>
              <a:cxnSpLocks/>
            </p:cNvCxnSpPr>
            <p:nvPr/>
          </p:nvCxnSpPr>
          <p:spPr>
            <a:xfrm>
              <a:off x="4870172" y="2645419"/>
              <a:ext cx="24848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내용 개체 틀 2">
                <a:extLst>
                  <a:ext uri="{FF2B5EF4-FFF2-40B4-BE49-F238E27FC236}">
                    <a16:creationId xmlns:a16="http://schemas.microsoft.com/office/drawing/2014/main" id="{121549D1-2E6A-C22D-55CD-80C51C9A7D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18588"/>
                <a:ext cx="10515600" cy="505837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457189" indent="-457189" algn="l" defTabSz="914377" rtl="0" eaLnBrk="1" latinLnBrk="1" hangingPunct="1">
                  <a:lnSpc>
                    <a:spcPct val="15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1pPr>
                <a:lvl2pPr marL="800080" indent="-342891" algn="l" defTabSz="914377" rtl="0" eaLnBrk="1" latinLnBrk="1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2pPr>
                <a:lvl3pPr marL="1257269" indent="-342891" algn="l" defTabSz="914377" rtl="0" eaLnBrk="1" latinLnBrk="1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3pPr>
                <a:lvl4pPr marL="1657309" indent="-285744" algn="l" defTabSz="914377" rtl="0" eaLnBrk="1" latinLnBrk="1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4pPr>
                <a:lvl5pPr marL="2114498" indent="-285744" algn="l" defTabSz="914377" rtl="0" eaLnBrk="1" latinLnBrk="1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5pPr>
                <a:lvl6pPr marL="2514537" indent="-228594" algn="l" defTabSz="914377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endParaRPr lang="en-US" altLang="ko-KR" sz="1800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300" dirty="0"/>
              </a:p>
              <a:p>
                <a:pPr marL="0" indent="0">
                  <a:buFont typeface="Wingdings" panose="05000000000000000000" pitchFamily="2" charset="2"/>
                  <a:buNone/>
                </a:pPr>
                <a:endParaRPr lang="en-US" altLang="ko-KR" sz="1800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1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80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altLang="ko-KR" sz="180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ko-KR" altLang="en-US" sz="1800" dirty="0"/>
                  <a:t>는 조각적으로 매끈하고 양의 방향성을 가진</a:t>
                </a:r>
                <a:r>
                  <a:rPr lang="en-US" altLang="ko-KR" sz="1800" dirty="0"/>
                  <a:t> </a:t>
                </a:r>
                <a:r>
                  <a:rPr lang="ko-KR" altLang="en-US" sz="1800" b="1" dirty="0">
                    <a:solidFill>
                      <a:srgbClr val="0070C0"/>
                    </a:solidFill>
                  </a:rPr>
                  <a:t>단순 닫힌 곡선</a:t>
                </a:r>
                <a:endParaRPr lang="en-US" altLang="ko-K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3" name="내용 개체 틀 2">
                <a:extLst>
                  <a:ext uri="{FF2B5EF4-FFF2-40B4-BE49-F238E27FC236}">
                    <a16:creationId xmlns:a16="http://schemas.microsoft.com/office/drawing/2014/main" id="{121549D1-2E6A-C22D-55CD-80C51C9A7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8588"/>
                <a:ext cx="10515600" cy="5058377"/>
              </a:xfrm>
              <a:prstGeom prst="rect">
                <a:avLst/>
              </a:prstGeom>
              <a:blipFill>
                <a:blip r:embed="rId7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표 53">
            <a:extLst>
              <a:ext uri="{FF2B5EF4-FFF2-40B4-BE49-F238E27FC236}">
                <a16:creationId xmlns:a16="http://schemas.microsoft.com/office/drawing/2014/main" id="{28520080-B24B-B2FE-A9E1-3DB8CECF0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257831"/>
              </p:ext>
            </p:extLst>
          </p:nvPr>
        </p:nvGraphicFramePr>
        <p:xfrm>
          <a:off x="7533862" y="3552319"/>
          <a:ext cx="3760304" cy="263284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80152">
                  <a:extLst>
                    <a:ext uri="{9D8B030D-6E8A-4147-A177-3AD203B41FA5}">
                      <a16:colId xmlns:a16="http://schemas.microsoft.com/office/drawing/2014/main" val="3204095356"/>
                    </a:ext>
                  </a:extLst>
                </a:gridCol>
                <a:gridCol w="1880152">
                  <a:extLst>
                    <a:ext uri="{9D8B030D-6E8A-4147-A177-3AD203B41FA5}">
                      <a16:colId xmlns:a16="http://schemas.microsoft.com/office/drawing/2014/main" val="548077783"/>
                    </a:ext>
                  </a:extLst>
                </a:gridCol>
              </a:tblGrid>
              <a:tr h="34382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단순 닫힌 곡선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541865"/>
                  </a:ext>
                </a:extLst>
              </a:tr>
              <a:tr h="701296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300" b="0" dirty="0"/>
                        <a:t>시작점과 끝점이 같고</a:t>
                      </a:r>
                      <a:r>
                        <a:rPr lang="en-US" altLang="ko-KR" sz="1300" b="0" dirty="0"/>
                        <a:t>,</a:t>
                      </a: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300" b="0" dirty="0"/>
                        <a:t>그 외에는 교차하지 않는 곡선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63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rgbClr val="00B050"/>
                          </a:solidFill>
                        </a:rPr>
                        <a:t>O</a:t>
                      </a:r>
                      <a:endParaRPr lang="ko-KR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785355"/>
                  </a:ext>
                </a:extLst>
              </a:tr>
              <a:tr h="1191490">
                <a:tc>
                  <a:txBody>
                    <a:bodyPr/>
                    <a:lstStyle/>
                    <a:p>
                      <a:pPr algn="ctr" latinLnBrk="1"/>
                      <a:endParaRPr lang="ko-KR" alt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98604521"/>
                  </a:ext>
                </a:extLst>
              </a:tr>
            </a:tbl>
          </a:graphicData>
        </a:graphic>
      </p:graphicFrame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FAB941C5-E5F1-13A5-3FE2-B6EEBA78F257}"/>
              </a:ext>
            </a:extLst>
          </p:cNvPr>
          <p:cNvSpPr/>
          <p:nvPr/>
        </p:nvSpPr>
        <p:spPr>
          <a:xfrm>
            <a:off x="7756336" y="5184178"/>
            <a:ext cx="1388333" cy="799395"/>
          </a:xfrm>
          <a:custGeom>
            <a:avLst/>
            <a:gdLst>
              <a:gd name="connsiteX0" fmla="*/ 711803 w 1388333"/>
              <a:gd name="connsiteY0" fmla="*/ 4049 h 799395"/>
              <a:gd name="connsiteX1" fmla="*/ 115455 w 1388333"/>
              <a:gd name="connsiteY1" fmla="*/ 332040 h 799395"/>
              <a:gd name="connsiteX2" fmla="*/ 55820 w 1388333"/>
              <a:gd name="connsiteY2" fmla="*/ 580518 h 799395"/>
              <a:gd name="connsiteX3" fmla="*/ 741620 w 1388333"/>
              <a:gd name="connsiteY3" fmla="*/ 799179 h 799395"/>
              <a:gd name="connsiteX4" fmla="*/ 1318090 w 1388333"/>
              <a:gd name="connsiteY4" fmla="*/ 540762 h 799395"/>
              <a:gd name="connsiteX5" fmla="*/ 1357846 w 1388333"/>
              <a:gd name="connsiteY5" fmla="*/ 341979 h 799395"/>
              <a:gd name="connsiteX6" fmla="*/ 1129246 w 1388333"/>
              <a:gd name="connsiteY6" fmla="*/ 391675 h 799395"/>
              <a:gd name="connsiteX7" fmla="*/ 870829 w 1388333"/>
              <a:gd name="connsiteY7" fmla="*/ 411553 h 799395"/>
              <a:gd name="connsiteX8" fmla="*/ 1119307 w 1388333"/>
              <a:gd name="connsiteY8" fmla="*/ 202831 h 799395"/>
              <a:gd name="connsiteX9" fmla="*/ 1089490 w 1388333"/>
              <a:gd name="connsiteY9" fmla="*/ 13988 h 799395"/>
              <a:gd name="connsiteX10" fmla="*/ 850951 w 1388333"/>
              <a:gd name="connsiteY10" fmla="*/ 13988 h 799395"/>
              <a:gd name="connsiteX11" fmla="*/ 711803 w 1388333"/>
              <a:gd name="connsiteY11" fmla="*/ 4049 h 79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8333" h="799395">
                <a:moveTo>
                  <a:pt x="711803" y="4049"/>
                </a:moveTo>
                <a:cubicBezTo>
                  <a:pt x="468294" y="120005"/>
                  <a:pt x="224785" y="235962"/>
                  <a:pt x="115455" y="332040"/>
                </a:cubicBezTo>
                <a:cubicBezTo>
                  <a:pt x="6124" y="428118"/>
                  <a:pt x="-48541" y="502662"/>
                  <a:pt x="55820" y="580518"/>
                </a:cubicBezTo>
                <a:cubicBezTo>
                  <a:pt x="160181" y="658375"/>
                  <a:pt x="531242" y="805805"/>
                  <a:pt x="741620" y="799179"/>
                </a:cubicBezTo>
                <a:cubicBezTo>
                  <a:pt x="951998" y="792553"/>
                  <a:pt x="1215386" y="616962"/>
                  <a:pt x="1318090" y="540762"/>
                </a:cubicBezTo>
                <a:cubicBezTo>
                  <a:pt x="1420794" y="464562"/>
                  <a:pt x="1389320" y="366827"/>
                  <a:pt x="1357846" y="341979"/>
                </a:cubicBezTo>
                <a:cubicBezTo>
                  <a:pt x="1326372" y="317131"/>
                  <a:pt x="1210415" y="380079"/>
                  <a:pt x="1129246" y="391675"/>
                </a:cubicBezTo>
                <a:cubicBezTo>
                  <a:pt x="1048077" y="403271"/>
                  <a:pt x="872485" y="443027"/>
                  <a:pt x="870829" y="411553"/>
                </a:cubicBezTo>
                <a:cubicBezTo>
                  <a:pt x="869173" y="380079"/>
                  <a:pt x="1082863" y="269092"/>
                  <a:pt x="1119307" y="202831"/>
                </a:cubicBezTo>
                <a:cubicBezTo>
                  <a:pt x="1155751" y="136570"/>
                  <a:pt x="1134216" y="45462"/>
                  <a:pt x="1089490" y="13988"/>
                </a:cubicBezTo>
                <a:cubicBezTo>
                  <a:pt x="1044764" y="-17486"/>
                  <a:pt x="913899" y="13988"/>
                  <a:pt x="850951" y="13988"/>
                </a:cubicBezTo>
                <a:lnTo>
                  <a:pt x="711803" y="4049"/>
                </a:ln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자유형: 도형 55">
            <a:extLst>
              <a:ext uri="{FF2B5EF4-FFF2-40B4-BE49-F238E27FC236}">
                <a16:creationId xmlns:a16="http://schemas.microsoft.com/office/drawing/2014/main" id="{00EBE35F-8385-CD72-598D-DC333F9BEB3C}"/>
              </a:ext>
            </a:extLst>
          </p:cNvPr>
          <p:cNvSpPr/>
          <p:nvPr/>
        </p:nvSpPr>
        <p:spPr>
          <a:xfrm>
            <a:off x="9769483" y="5130571"/>
            <a:ext cx="1103926" cy="318157"/>
          </a:xfrm>
          <a:custGeom>
            <a:avLst/>
            <a:gdLst>
              <a:gd name="connsiteX0" fmla="*/ 547335 w 855632"/>
              <a:gd name="connsiteY0" fmla="*/ 79513 h 399402"/>
              <a:gd name="connsiteX1" fmla="*/ 447943 w 855632"/>
              <a:gd name="connsiteY1" fmla="*/ 278296 h 399402"/>
              <a:gd name="connsiteX2" fmla="*/ 408187 w 855632"/>
              <a:gd name="connsiteY2" fmla="*/ 347870 h 399402"/>
              <a:gd name="connsiteX3" fmla="*/ 259100 w 855632"/>
              <a:gd name="connsiteY3" fmla="*/ 397566 h 399402"/>
              <a:gd name="connsiteX4" fmla="*/ 10621 w 855632"/>
              <a:gd name="connsiteY4" fmla="*/ 337931 h 399402"/>
              <a:gd name="connsiteX5" fmla="*/ 682 w 855632"/>
              <a:gd name="connsiteY5" fmla="*/ 288235 h 399402"/>
              <a:gd name="connsiteX6" fmla="*/ 10621 w 855632"/>
              <a:gd name="connsiteY6" fmla="*/ 178905 h 399402"/>
              <a:gd name="connsiteX7" fmla="*/ 219343 w 855632"/>
              <a:gd name="connsiteY7" fmla="*/ 79513 h 399402"/>
              <a:gd name="connsiteX8" fmla="*/ 428065 w 855632"/>
              <a:gd name="connsiteY8" fmla="*/ 159027 h 399402"/>
              <a:gd name="connsiteX9" fmla="*/ 487700 w 855632"/>
              <a:gd name="connsiteY9" fmla="*/ 218661 h 399402"/>
              <a:gd name="connsiteX10" fmla="*/ 557274 w 855632"/>
              <a:gd name="connsiteY10" fmla="*/ 298174 h 399402"/>
              <a:gd name="connsiteX11" fmla="*/ 646726 w 855632"/>
              <a:gd name="connsiteY11" fmla="*/ 327992 h 399402"/>
              <a:gd name="connsiteX12" fmla="*/ 815691 w 855632"/>
              <a:gd name="connsiteY12" fmla="*/ 308113 h 399402"/>
              <a:gd name="connsiteX13" fmla="*/ 855448 w 855632"/>
              <a:gd name="connsiteY13" fmla="*/ 228600 h 399402"/>
              <a:gd name="connsiteX14" fmla="*/ 825630 w 855632"/>
              <a:gd name="connsiteY14" fmla="*/ 39757 h 399402"/>
              <a:gd name="connsiteX15" fmla="*/ 815691 w 855632"/>
              <a:gd name="connsiteY15" fmla="*/ 9940 h 399402"/>
              <a:gd name="connsiteX16" fmla="*/ 765995 w 855632"/>
              <a:gd name="connsiteY16" fmla="*/ 0 h 399402"/>
              <a:gd name="connsiteX17" fmla="*/ 547335 w 855632"/>
              <a:gd name="connsiteY17" fmla="*/ 79513 h 39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55632" h="399402">
                <a:moveTo>
                  <a:pt x="547335" y="79513"/>
                </a:moveTo>
                <a:cubicBezTo>
                  <a:pt x="494326" y="125896"/>
                  <a:pt x="511408" y="135501"/>
                  <a:pt x="447943" y="278296"/>
                </a:cubicBezTo>
                <a:cubicBezTo>
                  <a:pt x="434752" y="307976"/>
                  <a:pt x="441149" y="324796"/>
                  <a:pt x="408187" y="347870"/>
                </a:cubicBezTo>
                <a:cubicBezTo>
                  <a:pt x="370616" y="374170"/>
                  <a:pt x="301248" y="387029"/>
                  <a:pt x="259100" y="397566"/>
                </a:cubicBezTo>
                <a:cubicBezTo>
                  <a:pt x="203633" y="390331"/>
                  <a:pt x="44373" y="427936"/>
                  <a:pt x="10621" y="337931"/>
                </a:cubicBezTo>
                <a:cubicBezTo>
                  <a:pt x="4689" y="322113"/>
                  <a:pt x="3995" y="304800"/>
                  <a:pt x="682" y="288235"/>
                </a:cubicBezTo>
                <a:cubicBezTo>
                  <a:pt x="3995" y="251792"/>
                  <a:pt x="-7714" y="210574"/>
                  <a:pt x="10621" y="178905"/>
                </a:cubicBezTo>
                <a:cubicBezTo>
                  <a:pt x="61947" y="90252"/>
                  <a:pt x="135484" y="94761"/>
                  <a:pt x="219343" y="79513"/>
                </a:cubicBezTo>
                <a:cubicBezTo>
                  <a:pt x="328117" y="111506"/>
                  <a:pt x="362811" y="100299"/>
                  <a:pt x="428065" y="159027"/>
                </a:cubicBezTo>
                <a:cubicBezTo>
                  <a:pt x="448961" y="177833"/>
                  <a:pt x="468790" y="197860"/>
                  <a:pt x="487700" y="218661"/>
                </a:cubicBezTo>
                <a:cubicBezTo>
                  <a:pt x="505017" y="237709"/>
                  <a:pt x="533141" y="280936"/>
                  <a:pt x="557274" y="298174"/>
                </a:cubicBezTo>
                <a:cubicBezTo>
                  <a:pt x="589282" y="321037"/>
                  <a:pt x="608564" y="320360"/>
                  <a:pt x="646726" y="327992"/>
                </a:cubicBezTo>
                <a:cubicBezTo>
                  <a:pt x="703048" y="321366"/>
                  <a:pt x="764490" y="332495"/>
                  <a:pt x="815691" y="308113"/>
                </a:cubicBezTo>
                <a:cubicBezTo>
                  <a:pt x="842445" y="295373"/>
                  <a:pt x="854351" y="258213"/>
                  <a:pt x="855448" y="228600"/>
                </a:cubicBezTo>
                <a:cubicBezTo>
                  <a:pt x="857807" y="164916"/>
                  <a:pt x="837030" y="102457"/>
                  <a:pt x="825630" y="39757"/>
                </a:cubicBezTo>
                <a:cubicBezTo>
                  <a:pt x="823756" y="29449"/>
                  <a:pt x="824408" y="15751"/>
                  <a:pt x="815691" y="9940"/>
                </a:cubicBezTo>
                <a:cubicBezTo>
                  <a:pt x="801635" y="569"/>
                  <a:pt x="782560" y="3313"/>
                  <a:pt x="765995" y="0"/>
                </a:cubicBezTo>
                <a:cubicBezTo>
                  <a:pt x="546106" y="34720"/>
                  <a:pt x="600344" y="33130"/>
                  <a:pt x="547335" y="7951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자유형: 도형 56">
            <a:extLst>
              <a:ext uri="{FF2B5EF4-FFF2-40B4-BE49-F238E27FC236}">
                <a16:creationId xmlns:a16="http://schemas.microsoft.com/office/drawing/2014/main" id="{0020BCED-1D16-9077-35FB-42416BD405F9}"/>
              </a:ext>
            </a:extLst>
          </p:cNvPr>
          <p:cNvSpPr/>
          <p:nvPr/>
        </p:nvSpPr>
        <p:spPr>
          <a:xfrm>
            <a:off x="9809922" y="5653644"/>
            <a:ext cx="1113529" cy="318158"/>
          </a:xfrm>
          <a:custGeom>
            <a:avLst/>
            <a:gdLst>
              <a:gd name="connsiteX0" fmla="*/ 914400 w 1113529"/>
              <a:gd name="connsiteY0" fmla="*/ 0 h 318158"/>
              <a:gd name="connsiteX1" fmla="*/ 407504 w 1113529"/>
              <a:gd name="connsiteY1" fmla="*/ 19878 h 318158"/>
              <a:gd name="connsiteX2" fmla="*/ 258417 w 1113529"/>
              <a:gd name="connsiteY2" fmla="*/ 49695 h 318158"/>
              <a:gd name="connsiteX3" fmla="*/ 0 w 1113529"/>
              <a:gd name="connsiteY3" fmla="*/ 198782 h 318158"/>
              <a:gd name="connsiteX4" fmla="*/ 59635 w 1113529"/>
              <a:gd name="connsiteY4" fmla="*/ 308113 h 318158"/>
              <a:gd name="connsiteX5" fmla="*/ 556591 w 1113529"/>
              <a:gd name="connsiteY5" fmla="*/ 268356 h 318158"/>
              <a:gd name="connsiteX6" fmla="*/ 894522 w 1113529"/>
              <a:gd name="connsiteY6" fmla="*/ 288234 h 318158"/>
              <a:gd name="connsiteX7" fmla="*/ 924339 w 1113529"/>
              <a:gd name="connsiteY7" fmla="*/ 298174 h 318158"/>
              <a:gd name="connsiteX8" fmla="*/ 1033670 w 1113529"/>
              <a:gd name="connsiteY8" fmla="*/ 288234 h 318158"/>
              <a:gd name="connsiteX9" fmla="*/ 1063487 w 1113529"/>
              <a:gd name="connsiteY9" fmla="*/ 268356 h 318158"/>
              <a:gd name="connsiteX10" fmla="*/ 1103244 w 1113529"/>
              <a:gd name="connsiteY10" fmla="*/ 238539 h 318158"/>
              <a:gd name="connsiteX11" fmla="*/ 1113183 w 1113529"/>
              <a:gd name="connsiteY11" fmla="*/ 159026 h 31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3529" h="318158">
                <a:moveTo>
                  <a:pt x="914400" y="0"/>
                </a:moveTo>
                <a:cubicBezTo>
                  <a:pt x="688049" y="32335"/>
                  <a:pt x="945619" y="-1646"/>
                  <a:pt x="407504" y="19878"/>
                </a:cubicBezTo>
                <a:cubicBezTo>
                  <a:pt x="380139" y="20973"/>
                  <a:pt x="272964" y="46462"/>
                  <a:pt x="258417" y="49695"/>
                </a:cubicBezTo>
                <a:cubicBezTo>
                  <a:pt x="41969" y="152223"/>
                  <a:pt x="122458" y="93818"/>
                  <a:pt x="0" y="198782"/>
                </a:cubicBezTo>
                <a:cubicBezTo>
                  <a:pt x="19878" y="235226"/>
                  <a:pt x="18929" y="299972"/>
                  <a:pt x="59635" y="308113"/>
                </a:cubicBezTo>
                <a:cubicBezTo>
                  <a:pt x="204800" y="337146"/>
                  <a:pt x="399976" y="296831"/>
                  <a:pt x="556591" y="268356"/>
                </a:cubicBezTo>
                <a:cubicBezTo>
                  <a:pt x="647548" y="271604"/>
                  <a:pt x="788370" y="264644"/>
                  <a:pt x="894522" y="288234"/>
                </a:cubicBezTo>
                <a:cubicBezTo>
                  <a:pt x="904749" y="290507"/>
                  <a:pt x="914400" y="294861"/>
                  <a:pt x="924339" y="298174"/>
                </a:cubicBezTo>
                <a:cubicBezTo>
                  <a:pt x="960783" y="294861"/>
                  <a:pt x="997888" y="295902"/>
                  <a:pt x="1033670" y="288234"/>
                </a:cubicBezTo>
                <a:cubicBezTo>
                  <a:pt x="1045350" y="285731"/>
                  <a:pt x="1053767" y="275299"/>
                  <a:pt x="1063487" y="268356"/>
                </a:cubicBezTo>
                <a:cubicBezTo>
                  <a:pt x="1076967" y="258728"/>
                  <a:pt x="1089992" y="248478"/>
                  <a:pt x="1103244" y="238539"/>
                </a:cubicBezTo>
                <a:cubicBezTo>
                  <a:pt x="1116397" y="185926"/>
                  <a:pt x="1113183" y="212442"/>
                  <a:pt x="1113183" y="15902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내용 개체 틀 2">
            <a:extLst>
              <a:ext uri="{FF2B5EF4-FFF2-40B4-BE49-F238E27FC236}">
                <a16:creationId xmlns:a16="http://schemas.microsoft.com/office/drawing/2014/main" id="{8FD338EE-77A4-8D9A-F759-62A006805ECB}"/>
              </a:ext>
            </a:extLst>
          </p:cNvPr>
          <p:cNvSpPr txBox="1">
            <a:spLocks/>
          </p:cNvSpPr>
          <p:nvPr/>
        </p:nvSpPr>
        <p:spPr>
          <a:xfrm>
            <a:off x="838200" y="1118588"/>
            <a:ext cx="10515600" cy="5058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189" indent="-457189" algn="l" defTabSz="914377" rtl="0" eaLnBrk="1" latin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1pPr>
            <a:lvl2pPr marL="800080" indent="-342891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2pPr>
            <a:lvl3pPr marL="1257269" indent="-342891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3pPr>
            <a:lvl4pPr marL="1657309" indent="-285744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4pPr>
            <a:lvl5pPr marL="2114498" indent="-285744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5pPr>
            <a:lvl6pPr marL="2514537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altLang="ko-KR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sz="1800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sz="3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sz="1800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sz="1800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sz="3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sz="1800" b="1" dirty="0"/>
              <a:t>도형의 합집합은</a:t>
            </a:r>
            <a:r>
              <a:rPr lang="en-US" altLang="ko-KR" sz="1800" b="1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dirty="0">
                <a:solidFill>
                  <a:srgbClr val="0070C0"/>
                </a:solidFill>
              </a:rPr>
              <a:t>영역의 넓이</a:t>
            </a:r>
            <a:r>
              <a:rPr lang="ko-KR" altLang="en-US" sz="1800" dirty="0"/>
              <a:t>도 사실 이중 적분</a:t>
            </a:r>
            <a:r>
              <a:rPr lang="en-US" altLang="ko-KR" sz="1800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dirty="0"/>
              <a:t>위 조건을 </a:t>
            </a:r>
            <a:r>
              <a:rPr lang="ko-KR" altLang="en-US" sz="1800" dirty="0">
                <a:solidFill>
                  <a:srgbClr val="FF0000"/>
                </a:solidFill>
              </a:rPr>
              <a:t>모두 만족</a:t>
            </a:r>
            <a:r>
              <a:rPr lang="en-US" altLang="ko-KR" sz="18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01591813-1D5C-61BE-729A-7072C043C7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6264"/>
          <a:stretch/>
        </p:blipFill>
        <p:spPr>
          <a:xfrm>
            <a:off x="4285385" y="4353619"/>
            <a:ext cx="3977348" cy="526495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77C31273-E1A2-83D8-B20A-BA0A0A7973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3769" y="4433639"/>
            <a:ext cx="1763341" cy="526495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2A4E9C01-AE17-AA37-B777-C48ACD738D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8017" y="5238911"/>
            <a:ext cx="1600849" cy="473158"/>
          </a:xfrm>
          <a:prstGeom prst="rect">
            <a:avLst/>
          </a:prstGeom>
        </p:spPr>
      </p:pic>
      <p:sp>
        <p:nvSpPr>
          <p:cNvPr id="62" name="화살표: 아래쪽 61">
            <a:extLst>
              <a:ext uri="{FF2B5EF4-FFF2-40B4-BE49-F238E27FC236}">
                <a16:creationId xmlns:a16="http://schemas.microsoft.com/office/drawing/2014/main" id="{9D6ACC8E-531F-E276-021B-A218BB2A8E00}"/>
              </a:ext>
            </a:extLst>
          </p:cNvPr>
          <p:cNvSpPr/>
          <p:nvPr/>
        </p:nvSpPr>
        <p:spPr>
          <a:xfrm>
            <a:off x="9205743" y="4998339"/>
            <a:ext cx="159391" cy="27038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4398B6CF-79CE-AB05-42AD-F277B3D1AB2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41" t="31188" b="31"/>
          <a:stretch/>
        </p:blipFill>
        <p:spPr>
          <a:xfrm>
            <a:off x="4283765" y="4840357"/>
            <a:ext cx="3978969" cy="1073426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569BD9D0-F559-CB7A-42A1-003C2E136E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3103" y="4803947"/>
            <a:ext cx="1515513" cy="562905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3D37432B-FC5C-598E-286F-F17FBEE119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2614" y="5366852"/>
            <a:ext cx="1996492" cy="528985"/>
          </a:xfrm>
          <a:prstGeom prst="rect">
            <a:avLst/>
          </a:prstGeom>
        </p:spPr>
      </p:pic>
      <p:sp>
        <p:nvSpPr>
          <p:cNvPr id="66" name="직사각형 65">
            <a:extLst>
              <a:ext uri="{FF2B5EF4-FFF2-40B4-BE49-F238E27FC236}">
                <a16:creationId xmlns:a16="http://schemas.microsoft.com/office/drawing/2014/main" id="{D157318E-7E1C-FDCD-E1AF-823A0B8CF78D}"/>
              </a:ext>
            </a:extLst>
          </p:cNvPr>
          <p:cNvSpPr/>
          <p:nvPr/>
        </p:nvSpPr>
        <p:spPr>
          <a:xfrm>
            <a:off x="8483345" y="5328694"/>
            <a:ext cx="1795761" cy="5870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FB3B1910-8848-902C-BB10-44C6E98903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16519" y="3836341"/>
            <a:ext cx="7758962" cy="1317349"/>
          </a:xfrm>
          <a:prstGeom prst="rect">
            <a:avLst/>
          </a:prstGeom>
        </p:spPr>
      </p:pic>
      <p:grpSp>
        <p:nvGrpSpPr>
          <p:cNvPr id="76" name="그룹 75">
            <a:extLst>
              <a:ext uri="{FF2B5EF4-FFF2-40B4-BE49-F238E27FC236}">
                <a16:creationId xmlns:a16="http://schemas.microsoft.com/office/drawing/2014/main" id="{58F42B89-26E5-0E50-4BD0-8F27D63E5D2F}"/>
              </a:ext>
            </a:extLst>
          </p:cNvPr>
          <p:cNvGrpSpPr/>
          <p:nvPr/>
        </p:nvGrpSpPr>
        <p:grpSpPr>
          <a:xfrm>
            <a:off x="5023987" y="4221838"/>
            <a:ext cx="2144026" cy="1742657"/>
            <a:chOff x="2643809" y="1510749"/>
            <a:chExt cx="2144026" cy="1742657"/>
          </a:xfrm>
        </p:grpSpPr>
        <p:sp>
          <p:nvSpPr>
            <p:cNvPr id="77" name="타원 76">
              <a:extLst>
                <a:ext uri="{FF2B5EF4-FFF2-40B4-BE49-F238E27FC236}">
                  <a16:creationId xmlns:a16="http://schemas.microsoft.com/office/drawing/2014/main" id="{B38F924E-305F-6852-F403-B37222FCDA73}"/>
                </a:ext>
              </a:extLst>
            </p:cNvPr>
            <p:cNvSpPr/>
            <p:nvPr/>
          </p:nvSpPr>
          <p:spPr>
            <a:xfrm>
              <a:off x="2643809" y="1808923"/>
              <a:ext cx="1070817" cy="1070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타원 77">
              <a:extLst>
                <a:ext uri="{FF2B5EF4-FFF2-40B4-BE49-F238E27FC236}">
                  <a16:creationId xmlns:a16="http://schemas.microsoft.com/office/drawing/2014/main" id="{AF902910-295A-0FA7-E4A7-8D30040D7D36}"/>
                </a:ext>
              </a:extLst>
            </p:cNvPr>
            <p:cNvSpPr/>
            <p:nvPr/>
          </p:nvSpPr>
          <p:spPr>
            <a:xfrm>
              <a:off x="2930387" y="1540568"/>
              <a:ext cx="1651552" cy="1709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9B51759C-8D59-C529-BD1E-AE910CB5CDFB}"/>
                </a:ext>
              </a:extLst>
            </p:cNvPr>
            <p:cNvSpPr/>
            <p:nvPr/>
          </p:nvSpPr>
          <p:spPr>
            <a:xfrm>
              <a:off x="3530049" y="1510749"/>
              <a:ext cx="1257786" cy="13406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원호 79">
              <a:extLst>
                <a:ext uri="{FF2B5EF4-FFF2-40B4-BE49-F238E27FC236}">
                  <a16:creationId xmlns:a16="http://schemas.microsoft.com/office/drawing/2014/main" id="{0BA31466-32FB-9DFA-8DCC-A9E7C0C1F2B3}"/>
                </a:ext>
              </a:extLst>
            </p:cNvPr>
            <p:cNvSpPr/>
            <p:nvPr/>
          </p:nvSpPr>
          <p:spPr>
            <a:xfrm>
              <a:off x="2645590" y="1808922"/>
              <a:ext cx="1070817" cy="1070705"/>
            </a:xfrm>
            <a:prstGeom prst="arc">
              <a:avLst>
                <a:gd name="adj1" fmla="val 5943544"/>
                <a:gd name="adj2" fmla="val 1607124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원호 80">
              <a:extLst>
                <a:ext uri="{FF2B5EF4-FFF2-40B4-BE49-F238E27FC236}">
                  <a16:creationId xmlns:a16="http://schemas.microsoft.com/office/drawing/2014/main" id="{DF9FD876-0CE4-F551-C654-42DC96DB1661}"/>
                </a:ext>
              </a:extLst>
            </p:cNvPr>
            <p:cNvSpPr/>
            <p:nvPr/>
          </p:nvSpPr>
          <p:spPr>
            <a:xfrm>
              <a:off x="2930387" y="1540568"/>
              <a:ext cx="1651552" cy="1709527"/>
            </a:xfrm>
            <a:prstGeom prst="arc">
              <a:avLst>
                <a:gd name="adj1" fmla="val 1540284"/>
                <a:gd name="adj2" fmla="val 8638499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원호 81">
              <a:extLst>
                <a:ext uri="{FF2B5EF4-FFF2-40B4-BE49-F238E27FC236}">
                  <a16:creationId xmlns:a16="http://schemas.microsoft.com/office/drawing/2014/main" id="{805719C5-6E67-CB9F-4608-77165D95C6E2}"/>
                </a:ext>
              </a:extLst>
            </p:cNvPr>
            <p:cNvSpPr/>
            <p:nvPr/>
          </p:nvSpPr>
          <p:spPr>
            <a:xfrm>
              <a:off x="2928606" y="1543879"/>
              <a:ext cx="1651552" cy="1709527"/>
            </a:xfrm>
            <a:prstGeom prst="arc">
              <a:avLst>
                <a:gd name="adj1" fmla="val 13415436"/>
                <a:gd name="adj2" fmla="val 16947396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원호 82">
              <a:extLst>
                <a:ext uri="{FF2B5EF4-FFF2-40B4-BE49-F238E27FC236}">
                  <a16:creationId xmlns:a16="http://schemas.microsoft.com/office/drawing/2014/main" id="{83E129F0-6832-3917-43A4-77C12CA42177}"/>
                </a:ext>
              </a:extLst>
            </p:cNvPr>
            <p:cNvSpPr/>
            <p:nvPr/>
          </p:nvSpPr>
          <p:spPr>
            <a:xfrm>
              <a:off x="3530049" y="1524872"/>
              <a:ext cx="1257786" cy="1340631"/>
            </a:xfrm>
            <a:prstGeom prst="arc">
              <a:avLst>
                <a:gd name="adj1" fmla="val 15013091"/>
                <a:gd name="adj2" fmla="val 3498588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8" name="그림 67">
            <a:extLst>
              <a:ext uri="{FF2B5EF4-FFF2-40B4-BE49-F238E27FC236}">
                <a16:creationId xmlns:a16="http://schemas.microsoft.com/office/drawing/2014/main" id="{9C6DE6D0-2B86-B9EF-4350-B2884F79242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t="14975" r="9742" b="14735"/>
          <a:stretch/>
        </p:blipFill>
        <p:spPr>
          <a:xfrm>
            <a:off x="10515265" y="264457"/>
            <a:ext cx="1073427" cy="9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5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37" grpId="0" uiExpand="1" build="p"/>
      <p:bldP spid="39" grpId="0" animBg="1"/>
      <p:bldP spid="46" grpId="0" animBg="1"/>
      <p:bldP spid="53" grpId="0" uiExpand="1" build="p"/>
      <p:bldP spid="55" grpId="0" animBg="1"/>
      <p:bldP spid="56" grpId="0" animBg="1"/>
      <p:bldP spid="57" grpId="0" animBg="1"/>
      <p:bldP spid="62" grpId="0" animBg="1"/>
      <p:bldP spid="62" grpId="1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3. </a:t>
            </a:r>
            <a:r>
              <a:rPr lang="ko-KR" altLang="en-US" sz="2000" dirty="0">
                <a:solidFill>
                  <a:srgbClr val="343A40"/>
                </a:solidFill>
              </a:rPr>
              <a:t>원의 합집합 </a:t>
            </a:r>
            <a:r>
              <a:rPr lang="en-US" altLang="ko-KR" sz="2000" dirty="0">
                <a:solidFill>
                  <a:srgbClr val="343A40"/>
                </a:solidFill>
              </a:rPr>
              <a:t>– </a:t>
            </a:r>
            <a:r>
              <a:rPr lang="ko-KR" altLang="en-US" sz="2000" dirty="0">
                <a:solidFill>
                  <a:srgbClr val="343A40"/>
                </a:solidFill>
              </a:rPr>
              <a:t>그린 정리가 </a:t>
            </a:r>
            <a:r>
              <a:rPr lang="ko-KR" altLang="en-US" sz="2000" dirty="0" err="1">
                <a:solidFill>
                  <a:srgbClr val="343A40"/>
                </a:solidFill>
              </a:rPr>
              <a:t>뭐죠</a:t>
            </a:r>
            <a:r>
              <a:rPr lang="en-US" altLang="ko-KR" sz="2000" dirty="0">
                <a:solidFill>
                  <a:srgbClr val="343A40"/>
                </a:solidFill>
              </a:rPr>
              <a:t>?</a:t>
            </a:r>
            <a:endParaRPr lang="ko-KR" altLang="en-US" sz="2000" dirty="0">
              <a:solidFill>
                <a:srgbClr val="343A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A20B65D-3C98-4A3A-9749-AA04D0DE87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</p:spPr>
            <p:txBody>
              <a:bodyPr numCol="2" anchor="t"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2200" b="1" dirty="0"/>
                  <a:t>원호의 경우</a:t>
                </a:r>
                <a:r>
                  <a:rPr lang="en-US" altLang="ko-KR" sz="1800" dirty="0"/>
                  <a:t> (</a:t>
                </a:r>
                <a:r>
                  <a:rPr lang="ko-KR" altLang="en-US" sz="1800" dirty="0"/>
                  <a:t>중심이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1800" dirty="0"/>
                  <a:t>, </a:t>
                </a:r>
                <a:r>
                  <a:rPr lang="ko-KR" altLang="en-US" sz="1800" dirty="0"/>
                  <a:t>반지름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ko-KR" sz="1800" dirty="0"/>
                  <a:t>)</a:t>
                </a:r>
                <a:br>
                  <a:rPr lang="en-US" altLang="ko-KR" sz="1800" i="1" dirty="0">
                    <a:latin typeface="Cambria Math" panose="02040503050406030204" pitchFamily="18" charset="0"/>
                  </a:rPr>
                </a:br>
                <a:endParaRPr lang="en-US" altLang="ko-KR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2200" dirty="0"/>
              </a:p>
              <a:p>
                <a:pPr marL="0" indent="0">
                  <a:buNone/>
                </a:pPr>
                <a:endParaRPr lang="en-US" altLang="ko-KR" sz="2200" dirty="0"/>
              </a:p>
              <a:p>
                <a:pPr marL="0" indent="0">
                  <a:buNone/>
                </a:pPr>
                <a:endParaRPr lang="en-US" altLang="ko-KR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2200" b="1" dirty="0"/>
                  <a:t>선분의 경우</a:t>
                </a:r>
                <a:r>
                  <a:rPr lang="en-US" altLang="ko-KR" sz="2400" dirty="0"/>
                  <a:t> </a:t>
                </a:r>
                <a:r>
                  <a:rPr lang="en-US" altLang="ko-KR" sz="1800" dirty="0"/>
                  <a:t>(</a:t>
                </a:r>
                <a:r>
                  <a:rPr lang="ko-KR" altLang="en-US" sz="1800" dirty="0"/>
                  <a:t>시작점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ko-K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1800" dirty="0"/>
                  <a:t>, </a:t>
                </a:r>
                <a:r>
                  <a:rPr lang="ko-KR" altLang="en-US" sz="1800" dirty="0"/>
                  <a:t>끝점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1800" dirty="0"/>
                  <a:t>)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A20B65D-3C98-4A3A-9749-AA04D0DE87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12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08415B3-E191-6509-8ABF-68A303A45EF2}"/>
              </a:ext>
            </a:extLst>
          </p:cNvPr>
          <p:cNvGrpSpPr/>
          <p:nvPr/>
        </p:nvGrpSpPr>
        <p:grpSpPr>
          <a:xfrm>
            <a:off x="947257" y="1770078"/>
            <a:ext cx="2286002" cy="2179040"/>
            <a:chOff x="1396766" y="964735"/>
            <a:chExt cx="2286002" cy="2179040"/>
          </a:xfrm>
        </p:grpSpPr>
        <p:sp>
          <p:nvSpPr>
            <p:cNvPr id="6" name="원호 5">
              <a:extLst>
                <a:ext uri="{FF2B5EF4-FFF2-40B4-BE49-F238E27FC236}">
                  <a16:creationId xmlns:a16="http://schemas.microsoft.com/office/drawing/2014/main" id="{6E49DDCD-666B-8350-0F96-2C97B204E24D}"/>
                </a:ext>
              </a:extLst>
            </p:cNvPr>
            <p:cNvSpPr/>
            <p:nvPr/>
          </p:nvSpPr>
          <p:spPr>
            <a:xfrm>
              <a:off x="1476463" y="964735"/>
              <a:ext cx="2206305" cy="2179040"/>
            </a:xfrm>
            <a:prstGeom prst="arc">
              <a:avLst>
                <a:gd name="adj1" fmla="val 11560444"/>
                <a:gd name="adj2" fmla="val 17036447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A4EA4AEC-AACD-4376-3E6D-FCDB7703E6B2}"/>
                </a:ext>
              </a:extLst>
            </p:cNvPr>
            <p:cNvCxnSpPr>
              <a:endCxn id="6" idx="2"/>
            </p:cNvCxnSpPr>
            <p:nvPr/>
          </p:nvCxnSpPr>
          <p:spPr>
            <a:xfrm flipV="1">
              <a:off x="2579615" y="996072"/>
              <a:ext cx="262674" cy="1058183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7866D114-B237-EA77-6557-77DDEABA7179}"/>
                </a:ext>
              </a:extLst>
            </p:cNvPr>
            <p:cNvSpPr/>
            <p:nvPr/>
          </p:nvSpPr>
          <p:spPr>
            <a:xfrm>
              <a:off x="2533475" y="2033083"/>
              <a:ext cx="92279" cy="696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F816BA13-5787-028B-6E63-89E78D201F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6766" y="2053207"/>
              <a:ext cx="2193722" cy="796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48EC6785-3CF0-886D-3858-1FFCE95FD39E}"/>
                </a:ext>
              </a:extLst>
            </p:cNvPr>
            <p:cNvCxnSpPr>
              <a:endCxn id="6" idx="0"/>
            </p:cNvCxnSpPr>
            <p:nvPr/>
          </p:nvCxnSpPr>
          <p:spPr>
            <a:xfrm flipH="1" flipV="1">
              <a:off x="1503994" y="1812365"/>
              <a:ext cx="1075621" cy="240842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원호 10">
              <a:extLst>
                <a:ext uri="{FF2B5EF4-FFF2-40B4-BE49-F238E27FC236}">
                  <a16:creationId xmlns:a16="http://schemas.microsoft.com/office/drawing/2014/main" id="{E46B32AA-B490-AA4F-5FE2-B83929D05A6D}"/>
                </a:ext>
              </a:extLst>
            </p:cNvPr>
            <p:cNvSpPr/>
            <p:nvPr/>
          </p:nvSpPr>
          <p:spPr>
            <a:xfrm>
              <a:off x="2248250" y="1724521"/>
              <a:ext cx="672427" cy="712054"/>
            </a:xfrm>
            <a:prstGeom prst="arc">
              <a:avLst>
                <a:gd name="adj1" fmla="val 16949261"/>
                <a:gd name="adj2" fmla="val 2135733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EC8155E-54C5-55FA-CFC4-35F6092A8FCB}"/>
                    </a:ext>
                  </a:extLst>
                </p:cNvPr>
                <p:cNvSpPr txBox="1"/>
                <p:nvPr/>
              </p:nvSpPr>
              <p:spPr>
                <a:xfrm>
                  <a:off x="2759164" y="1633998"/>
                  <a:ext cx="462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EC8155E-54C5-55FA-CFC4-35F6092A8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9164" y="1633998"/>
                  <a:ext cx="46275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9054B2-72B2-A1F3-969F-77C2FC3C8734}"/>
                    </a:ext>
                  </a:extLst>
                </p:cNvPr>
                <p:cNvSpPr txBox="1"/>
                <p:nvPr/>
              </p:nvSpPr>
              <p:spPr>
                <a:xfrm>
                  <a:off x="2155327" y="1473068"/>
                  <a:ext cx="489236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9054B2-72B2-A1F3-969F-77C2FC3C87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5327" y="1473068"/>
                  <a:ext cx="489236" cy="391582"/>
                </a:xfrm>
                <a:prstGeom prst="rect">
                  <a:avLst/>
                </a:prstGeom>
                <a:blipFill>
                  <a:blip r:embed="rId4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원호 13">
              <a:extLst>
                <a:ext uri="{FF2B5EF4-FFF2-40B4-BE49-F238E27FC236}">
                  <a16:creationId xmlns:a16="http://schemas.microsoft.com/office/drawing/2014/main" id="{57B31A2E-CD0C-674A-8420-849FB6CB178F}"/>
                </a:ext>
              </a:extLst>
            </p:cNvPr>
            <p:cNvSpPr/>
            <p:nvPr/>
          </p:nvSpPr>
          <p:spPr>
            <a:xfrm>
              <a:off x="2350412" y="1800607"/>
              <a:ext cx="489236" cy="514213"/>
            </a:xfrm>
            <a:prstGeom prst="arc">
              <a:avLst>
                <a:gd name="adj1" fmla="val 11901238"/>
                <a:gd name="adj2" fmla="val 18564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C00F06C-C2CA-2562-B7D0-696FAFBA8354}"/>
                    </a:ext>
                  </a:extLst>
                </p:cNvPr>
                <p:cNvSpPr txBox="1"/>
                <p:nvPr/>
              </p:nvSpPr>
              <p:spPr>
                <a:xfrm>
                  <a:off x="2113211" y="2077527"/>
                  <a:ext cx="10165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C00F06C-C2CA-2562-B7D0-696FAFBA83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211" y="2077527"/>
                  <a:ext cx="101652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7CB2635-81E3-3112-8511-D023312D1AE5}"/>
                    </a:ext>
                  </a:extLst>
                </p:cNvPr>
                <p:cNvSpPr txBox="1"/>
                <p:nvPr/>
              </p:nvSpPr>
              <p:spPr>
                <a:xfrm>
                  <a:off x="2685545" y="1336997"/>
                  <a:ext cx="4369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7CB2635-81E3-3112-8511-D023312D1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5545" y="1336997"/>
                  <a:ext cx="43691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F0597F-9238-92C0-58FE-183F868792C9}"/>
                  </a:ext>
                </a:extLst>
              </p:cNvPr>
              <p:cNvSpPr txBox="1"/>
              <p:nvPr/>
            </p:nvSpPr>
            <p:spPr>
              <a:xfrm>
                <a:off x="2903574" y="1658089"/>
                <a:ext cx="2626985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1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ko-KR" alt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ko-KR" altLang="en-US" sz="1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ko-KR" sz="180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ko-KR" altLang="en-US" sz="1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F0597F-9238-92C0-58FE-183F86879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574" y="1658089"/>
                <a:ext cx="2626985" cy="7101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그림 22">
            <a:extLst>
              <a:ext uri="{FF2B5EF4-FFF2-40B4-BE49-F238E27FC236}">
                <a16:creationId xmlns:a16="http://schemas.microsoft.com/office/drawing/2014/main" id="{0DF96129-9C29-64B4-E2E8-55F6BF8128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t="14975" r="9742" b="14735"/>
          <a:stretch/>
        </p:blipFill>
        <p:spPr>
          <a:xfrm>
            <a:off x="10515265" y="264457"/>
            <a:ext cx="1073427" cy="938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E9B1242-2597-FF52-9A01-B1E48844E4F9}"/>
                  </a:ext>
                </a:extLst>
              </p:cNvPr>
              <p:cNvSpPr txBox="1"/>
              <p:nvPr/>
            </p:nvSpPr>
            <p:spPr>
              <a:xfrm>
                <a:off x="8761095" y="1798771"/>
                <a:ext cx="3065136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1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=(1−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80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)=(1−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E9B1242-2597-FF52-9A01-B1E48844E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095" y="1798771"/>
                <a:ext cx="3065136" cy="7101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그림 68">
            <a:extLst>
              <a:ext uri="{FF2B5EF4-FFF2-40B4-BE49-F238E27FC236}">
                <a16:creationId xmlns:a16="http://schemas.microsoft.com/office/drawing/2014/main" id="{ED49DB01-5A6D-43AB-F8A4-7B756AB8AA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06469"/>
            <a:ext cx="4467849" cy="2686425"/>
          </a:xfrm>
          <a:prstGeom prst="rect">
            <a:avLst/>
          </a:prstGeom>
        </p:spPr>
      </p:pic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5F18B748-0200-03B9-3451-CEE07842F452}"/>
              </a:ext>
            </a:extLst>
          </p:cNvPr>
          <p:cNvCxnSpPr>
            <a:cxnSpLocks/>
          </p:cNvCxnSpPr>
          <p:nvPr/>
        </p:nvCxnSpPr>
        <p:spPr>
          <a:xfrm>
            <a:off x="1602041" y="6092894"/>
            <a:ext cx="29157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그림 70">
            <a:extLst>
              <a:ext uri="{FF2B5EF4-FFF2-40B4-BE49-F238E27FC236}">
                <a16:creationId xmlns:a16="http://schemas.microsoft.com/office/drawing/2014/main" id="{053C3D48-DF5F-6E8D-02FE-97DAF3BAC0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51" y="3427660"/>
            <a:ext cx="4867954" cy="2667372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0DB56E-B6F5-0603-8884-CD0429B40D55}"/>
              </a:ext>
            </a:extLst>
          </p:cNvPr>
          <p:cNvGrpSpPr/>
          <p:nvPr/>
        </p:nvGrpSpPr>
        <p:grpSpPr>
          <a:xfrm>
            <a:off x="5663351" y="1633669"/>
            <a:ext cx="3840664" cy="1643969"/>
            <a:chOff x="5663351" y="1633669"/>
            <a:chExt cx="3840664" cy="1643969"/>
          </a:xfrm>
        </p:grpSpPr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171C2CEA-23A9-2FC1-0DE1-C009E1F2D6EE}"/>
                </a:ext>
              </a:extLst>
            </p:cNvPr>
            <p:cNvGrpSpPr/>
            <p:nvPr/>
          </p:nvGrpSpPr>
          <p:grpSpPr>
            <a:xfrm>
              <a:off x="5663351" y="1633669"/>
              <a:ext cx="3840664" cy="1643969"/>
              <a:chOff x="6096000" y="1504461"/>
              <a:chExt cx="3840664" cy="1643969"/>
            </a:xfrm>
          </p:grpSpPr>
          <p:cxnSp>
            <p:nvCxnSpPr>
              <p:cNvPr id="55" name="직선 연결선 54">
                <a:extLst>
                  <a:ext uri="{FF2B5EF4-FFF2-40B4-BE49-F238E27FC236}">
                    <a16:creationId xmlns:a16="http://schemas.microsoft.com/office/drawing/2014/main" id="{C7D27A7A-6EA2-164D-6360-8B4A77FF04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09232" y="1925539"/>
                <a:ext cx="1550504" cy="56653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6AC5B4BE-7846-5E39-CEC2-066EEAACDC5F}"/>
                  </a:ext>
                </a:extLst>
              </p:cNvPr>
              <p:cNvSpPr/>
              <p:nvPr/>
            </p:nvSpPr>
            <p:spPr>
              <a:xfrm>
                <a:off x="8110040" y="1875843"/>
                <a:ext cx="109331" cy="993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타원 56">
                <a:extLst>
                  <a:ext uri="{FF2B5EF4-FFF2-40B4-BE49-F238E27FC236}">
                    <a16:creationId xmlns:a16="http://schemas.microsoft.com/office/drawing/2014/main" id="{D3D57A71-8114-1052-BFD0-3BF492AF01B8}"/>
                  </a:ext>
                </a:extLst>
              </p:cNvPr>
              <p:cNvSpPr/>
              <p:nvPr/>
            </p:nvSpPr>
            <p:spPr>
              <a:xfrm>
                <a:off x="6599293" y="2422494"/>
                <a:ext cx="109331" cy="993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700E9268-AED4-4AF7-8EFF-A79088D453A3}"/>
                      </a:ext>
                    </a:extLst>
                  </p:cNvPr>
                  <p:cNvSpPr txBox="1"/>
                  <p:nvPr/>
                </p:nvSpPr>
                <p:spPr>
                  <a:xfrm>
                    <a:off x="6096000" y="2492069"/>
                    <a:ext cx="1016526" cy="3912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700E9268-AED4-4AF7-8EFF-A79088D453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0" y="2492069"/>
                    <a:ext cx="1016526" cy="39126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4371" b="-781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E0DE191B-A21B-375C-9752-8474C9FDC4AB}"/>
                      </a:ext>
                    </a:extLst>
                  </p:cNvPr>
                  <p:cNvSpPr txBox="1"/>
                  <p:nvPr/>
                </p:nvSpPr>
                <p:spPr>
                  <a:xfrm>
                    <a:off x="7711108" y="1504461"/>
                    <a:ext cx="1016526" cy="3912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E0DE191B-A21B-375C-9752-8474C9FDC4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11108" y="1504461"/>
                    <a:ext cx="1016526" cy="39126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3174" b="-781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F5EE7B41-A711-8864-801D-33C8D8FF9E50}"/>
                      </a:ext>
                    </a:extLst>
                  </p:cNvPr>
                  <p:cNvSpPr txBox="1"/>
                  <p:nvPr/>
                </p:nvSpPr>
                <p:spPr>
                  <a:xfrm>
                    <a:off x="7649627" y="2535460"/>
                    <a:ext cx="1792735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ko-KR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ko-KR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F5EE7B41-A711-8864-801D-33C8D8FF9E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49627" y="2535460"/>
                    <a:ext cx="1792735" cy="31245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721" t="-41176" r="-13265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1" name="직선 화살표 연결선 60">
                <a:extLst>
                  <a:ext uri="{FF2B5EF4-FFF2-40B4-BE49-F238E27FC236}">
                    <a16:creationId xmlns:a16="http://schemas.microsoft.com/office/drawing/2014/main" id="{3F4F2172-3668-819A-30B7-30350C8C60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9869" y="2193895"/>
                <a:ext cx="104250" cy="713296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F646A734-8EA9-A21A-DC62-70AF89C40F1F}"/>
                      </a:ext>
                    </a:extLst>
                  </p:cNvPr>
                  <p:cNvSpPr txBox="1"/>
                  <p:nvPr/>
                </p:nvSpPr>
                <p:spPr>
                  <a:xfrm>
                    <a:off x="7812300" y="2871431"/>
                    <a:ext cx="212436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(0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≤1)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F646A734-8EA9-A21A-DC62-70AF89C40F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2300" y="2871431"/>
                    <a:ext cx="2124364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874" r="-3161" b="-3695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7A462F31-69F1-9135-DCE3-19413E782C9C}"/>
                      </a:ext>
                    </a:extLst>
                  </p:cNvPr>
                  <p:cNvSpPr txBox="1"/>
                  <p:nvPr/>
                </p:nvSpPr>
                <p:spPr>
                  <a:xfrm>
                    <a:off x="6245288" y="2823696"/>
                    <a:ext cx="8173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7A462F31-69F1-9135-DCE3-19413E782C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5288" y="2823696"/>
                    <a:ext cx="817339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8209" r="-8209" b="-3695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3B85BE54-9215-2294-B93A-96B465BD5339}"/>
                      </a:ext>
                    </a:extLst>
                  </p:cNvPr>
                  <p:cNvSpPr txBox="1"/>
                  <p:nvPr/>
                </p:nvSpPr>
                <p:spPr>
                  <a:xfrm>
                    <a:off x="8215566" y="1871862"/>
                    <a:ext cx="8173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3B85BE54-9215-2294-B93A-96B465BD53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5566" y="1871862"/>
                    <a:ext cx="817339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8209" r="-8209" b="-3695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6D466265-6F77-935A-4E1E-294756B27DE5}"/>
                </a:ext>
              </a:extLst>
            </p:cNvPr>
            <p:cNvSpPr/>
            <p:nvPr/>
          </p:nvSpPr>
          <p:spPr>
            <a:xfrm>
              <a:off x="6845821" y="3032091"/>
              <a:ext cx="104250" cy="880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EE5911E9-47EC-66C3-C535-28250D6998A1}"/>
              </a:ext>
            </a:extLst>
          </p:cNvPr>
          <p:cNvCxnSpPr>
            <a:cxnSpLocks/>
          </p:cNvCxnSpPr>
          <p:nvPr/>
        </p:nvCxnSpPr>
        <p:spPr>
          <a:xfrm>
            <a:off x="7187161" y="6073223"/>
            <a:ext cx="19614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EB7DFC4-8094-D529-041C-711ACDBC6F79}"/>
                  </a:ext>
                </a:extLst>
              </p:cNvPr>
              <p:cNvSpPr txBox="1"/>
              <p:nvPr/>
            </p:nvSpPr>
            <p:spPr>
              <a:xfrm>
                <a:off x="2906882" y="2584325"/>
                <a:ext cx="2626985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1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altLang="ko-KR" sz="180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EB7DFC4-8094-D529-041C-711ACDBC6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82" y="2584325"/>
                <a:ext cx="2626985" cy="7101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화살표: 아래쪽 48">
            <a:extLst>
              <a:ext uri="{FF2B5EF4-FFF2-40B4-BE49-F238E27FC236}">
                <a16:creationId xmlns:a16="http://schemas.microsoft.com/office/drawing/2014/main" id="{D0B79E14-137D-F434-EE84-A2DBA02C9FE4}"/>
              </a:ext>
            </a:extLst>
          </p:cNvPr>
          <p:cNvSpPr/>
          <p:nvPr/>
        </p:nvSpPr>
        <p:spPr>
          <a:xfrm>
            <a:off x="4142822" y="2360899"/>
            <a:ext cx="159391" cy="27038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86DF93-67FF-B54D-CC6A-8E80F4DEC951}"/>
                  </a:ext>
                </a:extLst>
              </p:cNvPr>
              <p:cNvSpPr txBox="1"/>
              <p:nvPr/>
            </p:nvSpPr>
            <p:spPr>
              <a:xfrm>
                <a:off x="9201772" y="2777479"/>
                <a:ext cx="2626985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1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e>
                              <m:r>
                                <a:rPr lang="en-US" altLang="ko-KR" sz="180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86DF93-67FF-B54D-CC6A-8E80F4DEC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772" y="2777479"/>
                <a:ext cx="2626985" cy="71019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화살표: 아래쪽 50">
            <a:extLst>
              <a:ext uri="{FF2B5EF4-FFF2-40B4-BE49-F238E27FC236}">
                <a16:creationId xmlns:a16="http://schemas.microsoft.com/office/drawing/2014/main" id="{AD0384CB-0E62-305D-A480-D137F66B7451}"/>
              </a:ext>
            </a:extLst>
          </p:cNvPr>
          <p:cNvSpPr/>
          <p:nvPr/>
        </p:nvSpPr>
        <p:spPr>
          <a:xfrm>
            <a:off x="10291097" y="2476143"/>
            <a:ext cx="159391" cy="27038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3A776761-0C88-4AAE-6E9E-E17E418794CB}"/>
              </a:ext>
            </a:extLst>
          </p:cNvPr>
          <p:cNvSpPr/>
          <p:nvPr/>
        </p:nvSpPr>
        <p:spPr>
          <a:xfrm rot="20051534">
            <a:off x="3226904" y="2355574"/>
            <a:ext cx="5738191" cy="2146852"/>
          </a:xfrm>
          <a:prstGeom prst="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000" b="1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C31D72-FDE8-592D-0E79-F3EEEADB52CA}"/>
              </a:ext>
            </a:extLst>
          </p:cNvPr>
          <p:cNvSpPr txBox="1"/>
          <p:nvPr/>
        </p:nvSpPr>
        <p:spPr>
          <a:xfrm rot="20051534">
            <a:off x="3587848" y="2661849"/>
            <a:ext cx="4945585" cy="1388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b="1" dirty="0">
                <a:solidFill>
                  <a:schemeClr val="tx1"/>
                </a:solidFill>
              </a:rPr>
              <a:t>지금 당장 이해가 안 가도</a:t>
            </a:r>
            <a:endParaRPr lang="en-US" altLang="ko-KR" sz="30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b="1" dirty="0">
                <a:solidFill>
                  <a:schemeClr val="tx1"/>
                </a:solidFill>
              </a:rPr>
              <a:t>이후의 내용에 지장은 없음</a:t>
            </a:r>
            <a:r>
              <a:rPr lang="en-US" altLang="ko-KR" sz="3000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8159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7" grpId="0"/>
      <p:bldP spid="48" grpId="0"/>
      <p:bldP spid="49" grpId="0" animBg="1"/>
      <p:bldP spid="50" grpId="0"/>
      <p:bldP spid="51" grpId="0" animBg="1"/>
      <p:bldP spid="53" grpId="0" animBg="1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3. </a:t>
            </a:r>
            <a:r>
              <a:rPr lang="ko-KR" altLang="en-US" sz="2000" dirty="0">
                <a:solidFill>
                  <a:srgbClr val="343A40"/>
                </a:solidFill>
              </a:rPr>
              <a:t>원의 합집합 </a:t>
            </a:r>
            <a:r>
              <a:rPr lang="en-US" altLang="ko-KR" sz="2000" dirty="0">
                <a:solidFill>
                  <a:srgbClr val="343A40"/>
                </a:solidFill>
              </a:rPr>
              <a:t>– </a:t>
            </a:r>
            <a:r>
              <a:rPr lang="ko-KR" altLang="en-US" sz="2000" dirty="0">
                <a:solidFill>
                  <a:srgbClr val="343A40"/>
                </a:solidFill>
              </a:rPr>
              <a:t>그린 정리가 </a:t>
            </a:r>
            <a:r>
              <a:rPr lang="ko-KR" altLang="en-US" sz="2000" dirty="0" err="1">
                <a:solidFill>
                  <a:srgbClr val="343A40"/>
                </a:solidFill>
              </a:rPr>
              <a:t>뭐죠</a:t>
            </a:r>
            <a:r>
              <a:rPr lang="en-US" altLang="ko-KR" sz="2000" dirty="0">
                <a:solidFill>
                  <a:srgbClr val="343A40"/>
                </a:solidFill>
              </a:rPr>
              <a:t>?</a:t>
            </a:r>
            <a:endParaRPr lang="ko-KR" altLang="en-US" sz="2000" dirty="0">
              <a:solidFill>
                <a:srgbClr val="343A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A20B65D-3C98-4A3A-9749-AA04D0DE87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ko-KR" altLang="en-US" sz="1800" b="1" dirty="0"/>
                  <a:t>합집합의 경계는 어떻게</a:t>
                </a:r>
                <a:r>
                  <a:rPr lang="en-US" altLang="ko-KR" sz="1800" b="1" dirty="0"/>
                  <a:t>?</a:t>
                </a:r>
              </a:p>
              <a:p>
                <a:pPr marL="0" indent="0">
                  <a:buNone/>
                </a:pPr>
                <a:endParaRPr lang="en-US" altLang="ko-KR" sz="1800" b="1" dirty="0"/>
              </a:p>
              <a:p>
                <a:pPr marL="0" indent="0">
                  <a:buNone/>
                </a:pPr>
                <a:endParaRPr lang="en-US" altLang="ko-KR" sz="18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결국 </a:t>
                </a:r>
                <a:r>
                  <a:rPr lang="ko-KR" altLang="en-US" sz="1800" b="1" dirty="0"/>
                  <a:t>경계 </a:t>
                </a:r>
                <a:r>
                  <a:rPr lang="en-US" altLang="ko-KR" sz="1800" b="1" dirty="0"/>
                  <a:t>= </a:t>
                </a:r>
                <a:r>
                  <a:rPr lang="ko-KR" altLang="en-US" sz="1800" b="1" dirty="0">
                    <a:solidFill>
                      <a:srgbClr val="FF0000"/>
                    </a:solidFill>
                  </a:rPr>
                  <a:t>최외곽에 위치하는 호</a:t>
                </a:r>
                <a:r>
                  <a:rPr lang="ko-KR" altLang="en-US" sz="1800" b="1" dirty="0"/>
                  <a:t>의 집합 </a:t>
                </a:r>
                <a:r>
                  <a:rPr lang="en-US" altLang="ko-KR" sz="1800" b="1" dirty="0"/>
                  <a:t>= </a:t>
                </a:r>
                <a:r>
                  <a:rPr lang="ko-KR" altLang="en-US" sz="1800" b="1" dirty="0">
                    <a:solidFill>
                      <a:srgbClr val="FF0000"/>
                    </a:solidFill>
                  </a:rPr>
                  <a:t>나머지 원에 포함되지 않는 호</a:t>
                </a:r>
                <a:r>
                  <a:rPr lang="ko-KR" altLang="en-US" sz="1800" b="1" dirty="0"/>
                  <a:t>의 집합</a:t>
                </a:r>
                <a:endParaRPr lang="en-US" altLang="ko-KR" sz="18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즉 각각의 원에 대해</a:t>
                </a:r>
                <a:r>
                  <a:rPr lang="en-US" altLang="ko-KR" sz="1800" dirty="0"/>
                  <a:t>, </a:t>
                </a:r>
                <a:r>
                  <a:rPr lang="ko-KR" altLang="en-US" sz="1800" dirty="0"/>
                  <a:t>차례대로 다음의 과정을 거친다</a:t>
                </a:r>
                <a:r>
                  <a:rPr lang="en-US" altLang="ko-KR" sz="1800" dirty="0"/>
                  <a:t>.</a:t>
                </a:r>
                <a:br>
                  <a:rPr lang="en-US" altLang="ko-KR" sz="1800" dirty="0"/>
                </a:br>
                <a:r>
                  <a:rPr lang="en-US" altLang="ko-KR" sz="1600" dirty="0"/>
                  <a:t>1. </a:t>
                </a:r>
                <a:r>
                  <a:rPr lang="ko-KR" altLang="en-US" sz="1600" dirty="0"/>
                  <a:t>다른 원과 만나는 </a:t>
                </a:r>
                <a:r>
                  <a:rPr lang="ko-KR" altLang="en-US" sz="1600" dirty="0">
                    <a:solidFill>
                      <a:srgbClr val="7030A0"/>
                    </a:solidFill>
                  </a:rPr>
                  <a:t>교점</a:t>
                </a:r>
                <a:r>
                  <a:rPr lang="ko-KR" altLang="en-US" sz="1600" dirty="0"/>
                  <a:t>을 모두 구한다</a:t>
                </a:r>
                <a:r>
                  <a:rPr lang="en-US" altLang="ko-KR" sz="1600" dirty="0"/>
                  <a:t>. (</a:t>
                </a:r>
                <a:r>
                  <a:rPr lang="ko-KR" altLang="en-US" sz="1600" dirty="0"/>
                  <a:t>이웃한 교점이 하나의 곡선 구간</a:t>
                </a:r>
                <a:r>
                  <a:rPr lang="en-US" altLang="ko-KR" sz="1600" dirty="0"/>
                  <a:t>(</a:t>
                </a:r>
                <a:r>
                  <a:rPr lang="ko-KR" altLang="en-US" sz="1600" dirty="0"/>
                  <a:t>호</a:t>
                </a:r>
                <a:r>
                  <a:rPr lang="en-US" altLang="ko-KR" sz="1600" dirty="0"/>
                  <a:t>)</a:t>
                </a:r>
                <a:r>
                  <a:rPr lang="ko-KR" altLang="en-US" sz="1600" dirty="0"/>
                  <a:t>을 구성</a:t>
                </a:r>
                <a:r>
                  <a:rPr lang="en-US" altLang="ko-KR" sz="1600" dirty="0"/>
                  <a:t>)</a:t>
                </a:r>
                <a:br>
                  <a:rPr lang="en-US" altLang="ko-KR" sz="1600" dirty="0"/>
                </a:br>
                <a:r>
                  <a:rPr lang="en-US" altLang="ko-KR" sz="1600" dirty="0"/>
                  <a:t>2. </a:t>
                </a:r>
                <a:r>
                  <a:rPr lang="ko-KR" altLang="en-US" sz="1600" dirty="0"/>
                  <a:t>각 호가 나머지 원들에 포함되는지 검사하여</a:t>
                </a:r>
                <a:r>
                  <a:rPr lang="en-US" altLang="ko-KR" sz="1600" dirty="0"/>
                  <a:t>, </a:t>
                </a:r>
                <a:r>
                  <a:rPr lang="ko-KR" altLang="en-US" sz="1600" dirty="0">
                    <a:solidFill>
                      <a:srgbClr val="7030A0"/>
                    </a:solidFill>
                  </a:rPr>
                  <a:t>어떤 원에도 포함되지 않으면</a:t>
                </a:r>
                <a:r>
                  <a:rPr lang="ko-KR" altLang="en-US" sz="1600" dirty="0"/>
                  <a:t> 해당 구간의 적분 값을 더해준다</a:t>
                </a:r>
                <a:r>
                  <a:rPr lang="en-US" altLang="ko-KR" sz="1600" dirty="0"/>
                  <a:t>.</a:t>
                </a:r>
                <a:endParaRPr lang="en-US" altLang="ko-KR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두 원의 교점은</a:t>
                </a:r>
                <a:r>
                  <a:rPr lang="en-US" altLang="ko-KR" sz="1800" dirty="0"/>
                  <a:t>,</a:t>
                </a:r>
                <a:r>
                  <a:rPr lang="ko-KR" altLang="en-US" sz="1800" dirty="0"/>
                  <a:t> </a:t>
                </a:r>
                <a:r>
                  <a:rPr lang="ko-KR" altLang="en-US" sz="1800" b="1" dirty="0">
                    <a:solidFill>
                      <a:srgbClr val="00B050"/>
                    </a:solidFill>
                  </a:rPr>
                  <a:t>중심에서의 각도</a:t>
                </a:r>
                <a:r>
                  <a:rPr lang="ko-KR" altLang="en-US" sz="1800" dirty="0"/>
                  <a:t>만 구하면 된다</a:t>
                </a:r>
                <a:r>
                  <a:rPr lang="en-US" altLang="ko-KR" sz="1800" dirty="0"/>
                  <a:t>! (∵ </a:t>
                </a:r>
                <a:r>
                  <a:rPr lang="ko-KR" altLang="en-US" sz="1800" dirty="0"/>
                  <a:t>매개변수로 각도를 사용하기 때문</a:t>
                </a:r>
                <a:r>
                  <a:rPr lang="en-US" altLang="ko-KR" sz="1800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이때</a:t>
                </a:r>
                <a:r>
                  <a:rPr lang="en-US" altLang="ko-KR" sz="1800" dirty="0"/>
                  <a:t> </a:t>
                </a:r>
                <a:r>
                  <a:rPr lang="ko-KR" altLang="en-US" sz="1800" b="1" dirty="0">
                    <a:solidFill>
                      <a:srgbClr val="0070C0"/>
                    </a:solidFill>
                  </a:rPr>
                  <a:t>제</a:t>
                </a:r>
                <a:r>
                  <a:rPr lang="en-US" altLang="ko-KR" sz="1800" b="1" dirty="0">
                    <a:solidFill>
                      <a:srgbClr val="0070C0"/>
                    </a:solidFill>
                  </a:rPr>
                  <a:t>2</a:t>
                </a:r>
                <a:r>
                  <a:rPr lang="ko-KR" altLang="en-US" sz="1800" b="1" dirty="0">
                    <a:solidFill>
                      <a:srgbClr val="0070C0"/>
                    </a:solidFill>
                  </a:rPr>
                  <a:t>코사인 법칙</a:t>
                </a:r>
                <a:r>
                  <a:rPr lang="ko-KR" altLang="en-US" sz="1800" dirty="0"/>
                  <a:t>을 이용해서 구하는 것이 제일 간단</a:t>
                </a:r>
                <a:r>
                  <a:rPr lang="en-US" altLang="ko-KR" sz="1800" dirty="0"/>
                  <a:t>! → </a:t>
                </a:r>
                <a:r>
                  <a:rPr lang="ko-KR" altLang="en-US" sz="1800" dirty="0"/>
                  <a:t>스스로 구해 </a:t>
                </a:r>
                <a:r>
                  <a:rPr lang="ko-KR" altLang="en-US" sz="1800" dirty="0" err="1"/>
                  <a:t>보시길</a:t>
                </a:r>
                <a:r>
                  <a:rPr lang="en-US" altLang="ko-KR" sz="1800" dirty="0"/>
                  <a:t>…</a:t>
                </a:r>
                <a:r>
                  <a:rPr lang="ko-KR" altLang="en-US" sz="1800" dirty="0" err="1"/>
                  <a:t>ㅎ</a:t>
                </a:r>
                <a:endParaRPr lang="en-US" altLang="ko-KR" sz="1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ko-KR" altLang="en-US" sz="1800" dirty="0"/>
                  <a:t>개의 원</a:t>
                </a:r>
                <a:r>
                  <a:rPr lang="en-US" altLang="ko-KR" sz="1800" dirty="0"/>
                  <a:t>,</a:t>
                </a:r>
                <a:r>
                  <a:rPr lang="ko-KR" altLang="en-US" sz="1800" dirty="0"/>
                  <a:t> 각 원마다</a:t>
                </a:r>
                <a:r>
                  <a:rPr lang="en-US" altLang="ko-KR" sz="1800" dirty="0"/>
                  <a:t> </a:t>
                </a:r>
                <a:r>
                  <a:rPr lang="ko-KR" altLang="en-US" sz="1800" dirty="0"/>
                  <a:t>교점</a:t>
                </a:r>
                <a:r>
                  <a:rPr lang="en-US" altLang="ko-KR" sz="1800" dirty="0"/>
                  <a:t>(</a:t>
                </a:r>
                <a:r>
                  <a:rPr lang="ko-KR" altLang="en-US" sz="1800" dirty="0"/>
                  <a:t>구간</a:t>
                </a:r>
                <a:r>
                  <a:rPr lang="en-US" altLang="ko-KR" sz="1800" dirty="0"/>
                  <a:t>)</a:t>
                </a:r>
                <a:r>
                  <a:rPr lang="ko-KR" altLang="en-US" sz="1800" dirty="0"/>
                  <a:t>은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800" dirty="0"/>
                  <a:t>개</a:t>
                </a:r>
                <a:r>
                  <a:rPr lang="en-US" altLang="ko-KR" sz="1800" dirty="0"/>
                  <a:t>, </a:t>
                </a:r>
                <a:r>
                  <a:rPr lang="ko-KR" altLang="en-US" sz="1800" dirty="0"/>
                  <a:t>각 구간에 대해 포함 여부 검사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800" dirty="0"/>
                  <a:t> → </a:t>
                </a:r>
                <a:r>
                  <a:rPr lang="ko-KR" altLang="en-US" sz="1800" b="1" dirty="0"/>
                  <a:t>총 시간 복잡도</a:t>
                </a:r>
                <a:r>
                  <a:rPr lang="en-US" altLang="ko-KR" sz="1800" b="1" dirty="0"/>
                  <a:t> </a:t>
                </a:r>
                <a14:m>
                  <m:oMath xmlns:m="http://schemas.openxmlformats.org/officeDocument/2006/math">
                    <m:r>
                      <a:rPr lang="en-US" altLang="ko-K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ko-K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ko-KR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ko-KR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800" b="1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A20B65D-3C98-4A3A-9749-AA04D0DE87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  <a:blipFill>
                <a:blip r:embed="rId2"/>
                <a:stretch>
                  <a:fillRect l="-522" b="-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13</a:t>
            </a:fld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CB56717-7EFB-8CC8-6C8D-467F6FD3F08E}"/>
              </a:ext>
            </a:extLst>
          </p:cNvPr>
          <p:cNvGrpSpPr/>
          <p:nvPr/>
        </p:nvGrpSpPr>
        <p:grpSpPr>
          <a:xfrm>
            <a:off x="3508516" y="949912"/>
            <a:ext cx="2144026" cy="1739347"/>
            <a:chOff x="3687418" y="949912"/>
            <a:chExt cx="2144026" cy="1739347"/>
          </a:xfrm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31BFD8D7-7317-4F8E-25D4-66863BB613E7}"/>
                </a:ext>
              </a:extLst>
            </p:cNvPr>
            <p:cNvSpPr/>
            <p:nvPr/>
          </p:nvSpPr>
          <p:spPr>
            <a:xfrm>
              <a:off x="3687418" y="1248086"/>
              <a:ext cx="1070817" cy="1070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611F8845-11EE-0D08-A3F7-919A78BC75E2}"/>
                </a:ext>
              </a:extLst>
            </p:cNvPr>
            <p:cNvSpPr/>
            <p:nvPr/>
          </p:nvSpPr>
          <p:spPr>
            <a:xfrm>
              <a:off x="3973996" y="979731"/>
              <a:ext cx="1651552" cy="1709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2303160-8016-4F67-0114-096BAE3D97E3}"/>
                </a:ext>
              </a:extLst>
            </p:cNvPr>
            <p:cNvSpPr/>
            <p:nvPr/>
          </p:nvSpPr>
          <p:spPr>
            <a:xfrm>
              <a:off x="4573658" y="949912"/>
              <a:ext cx="1257786" cy="13406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FC9E906C-E5BE-6866-391E-0124A9126689}"/>
              </a:ext>
            </a:extLst>
          </p:cNvPr>
          <p:cNvSpPr/>
          <p:nvPr/>
        </p:nvSpPr>
        <p:spPr>
          <a:xfrm rot="16200000">
            <a:off x="5930875" y="1651538"/>
            <a:ext cx="163635" cy="365913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BAAB25F-36A4-B4C5-F729-69481F7AC00A}"/>
              </a:ext>
            </a:extLst>
          </p:cNvPr>
          <p:cNvGrpSpPr/>
          <p:nvPr/>
        </p:nvGrpSpPr>
        <p:grpSpPr>
          <a:xfrm>
            <a:off x="6430131" y="912109"/>
            <a:ext cx="2144026" cy="1742657"/>
            <a:chOff x="2643809" y="1510749"/>
            <a:chExt cx="2144026" cy="1742657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486C1B64-6B3C-7393-BD5C-C58B659AFEBA}"/>
                </a:ext>
              </a:extLst>
            </p:cNvPr>
            <p:cNvSpPr/>
            <p:nvPr/>
          </p:nvSpPr>
          <p:spPr>
            <a:xfrm>
              <a:off x="2643809" y="1808923"/>
              <a:ext cx="1070817" cy="1070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417F20AC-ECE5-9645-32D5-1D8965A4433C}"/>
                </a:ext>
              </a:extLst>
            </p:cNvPr>
            <p:cNvSpPr/>
            <p:nvPr/>
          </p:nvSpPr>
          <p:spPr>
            <a:xfrm>
              <a:off x="2930387" y="1540568"/>
              <a:ext cx="1651552" cy="1709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3497F685-D3C1-1845-596F-4CE3E406B2AF}"/>
                </a:ext>
              </a:extLst>
            </p:cNvPr>
            <p:cNvSpPr/>
            <p:nvPr/>
          </p:nvSpPr>
          <p:spPr>
            <a:xfrm>
              <a:off x="3530049" y="1510749"/>
              <a:ext cx="1257786" cy="13406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원호 16">
              <a:extLst>
                <a:ext uri="{FF2B5EF4-FFF2-40B4-BE49-F238E27FC236}">
                  <a16:creationId xmlns:a16="http://schemas.microsoft.com/office/drawing/2014/main" id="{76254036-D864-7D62-3A30-A53DC630F048}"/>
                </a:ext>
              </a:extLst>
            </p:cNvPr>
            <p:cNvSpPr/>
            <p:nvPr/>
          </p:nvSpPr>
          <p:spPr>
            <a:xfrm>
              <a:off x="2645590" y="1808922"/>
              <a:ext cx="1070817" cy="1070705"/>
            </a:xfrm>
            <a:prstGeom prst="arc">
              <a:avLst>
                <a:gd name="adj1" fmla="val 5943544"/>
                <a:gd name="adj2" fmla="val 1607124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원호 17">
              <a:extLst>
                <a:ext uri="{FF2B5EF4-FFF2-40B4-BE49-F238E27FC236}">
                  <a16:creationId xmlns:a16="http://schemas.microsoft.com/office/drawing/2014/main" id="{C64EFCE1-45C9-34B3-25CF-B429F38467E1}"/>
                </a:ext>
              </a:extLst>
            </p:cNvPr>
            <p:cNvSpPr/>
            <p:nvPr/>
          </p:nvSpPr>
          <p:spPr>
            <a:xfrm>
              <a:off x="2930387" y="1540568"/>
              <a:ext cx="1651552" cy="1709527"/>
            </a:xfrm>
            <a:prstGeom prst="arc">
              <a:avLst>
                <a:gd name="adj1" fmla="val 1540284"/>
                <a:gd name="adj2" fmla="val 8638499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원호 18">
              <a:extLst>
                <a:ext uri="{FF2B5EF4-FFF2-40B4-BE49-F238E27FC236}">
                  <a16:creationId xmlns:a16="http://schemas.microsoft.com/office/drawing/2014/main" id="{9A816E72-353B-5826-09E3-6F51E63E08FB}"/>
                </a:ext>
              </a:extLst>
            </p:cNvPr>
            <p:cNvSpPr/>
            <p:nvPr/>
          </p:nvSpPr>
          <p:spPr>
            <a:xfrm>
              <a:off x="2928606" y="1543879"/>
              <a:ext cx="1651552" cy="1709527"/>
            </a:xfrm>
            <a:prstGeom prst="arc">
              <a:avLst>
                <a:gd name="adj1" fmla="val 13415436"/>
                <a:gd name="adj2" fmla="val 16947396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원호 19">
              <a:extLst>
                <a:ext uri="{FF2B5EF4-FFF2-40B4-BE49-F238E27FC236}">
                  <a16:creationId xmlns:a16="http://schemas.microsoft.com/office/drawing/2014/main" id="{A6F054B3-C490-9C80-18D1-2E28B237138F}"/>
                </a:ext>
              </a:extLst>
            </p:cNvPr>
            <p:cNvSpPr/>
            <p:nvPr/>
          </p:nvSpPr>
          <p:spPr>
            <a:xfrm>
              <a:off x="3530049" y="1524872"/>
              <a:ext cx="1257786" cy="1340631"/>
            </a:xfrm>
            <a:prstGeom prst="arc">
              <a:avLst>
                <a:gd name="adj1" fmla="val 15013091"/>
                <a:gd name="adj2" fmla="val 3498588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16ACD9A-6FD9-CF5F-A1BE-C81AF01FE133}"/>
              </a:ext>
            </a:extLst>
          </p:cNvPr>
          <p:cNvGrpSpPr/>
          <p:nvPr/>
        </p:nvGrpSpPr>
        <p:grpSpPr>
          <a:xfrm>
            <a:off x="9035715" y="949912"/>
            <a:ext cx="2144026" cy="1739347"/>
            <a:chOff x="2358301" y="4019869"/>
            <a:chExt cx="2144026" cy="1739347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026C01F0-CD66-53E5-748A-ED698B9001DE}"/>
                </a:ext>
              </a:extLst>
            </p:cNvPr>
            <p:cNvSpPr/>
            <p:nvPr/>
          </p:nvSpPr>
          <p:spPr>
            <a:xfrm>
              <a:off x="2358301" y="4318043"/>
              <a:ext cx="1070817" cy="1070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6EE9E295-BFB5-81FB-D1B8-67A87016D9E6}"/>
                </a:ext>
              </a:extLst>
            </p:cNvPr>
            <p:cNvSpPr/>
            <p:nvPr/>
          </p:nvSpPr>
          <p:spPr>
            <a:xfrm>
              <a:off x="2644879" y="4049688"/>
              <a:ext cx="1651552" cy="1709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2E53B251-0687-EC39-1530-01D7E22F6948}"/>
                </a:ext>
              </a:extLst>
            </p:cNvPr>
            <p:cNvSpPr/>
            <p:nvPr/>
          </p:nvSpPr>
          <p:spPr>
            <a:xfrm>
              <a:off x="3244541" y="4019869"/>
              <a:ext cx="1257786" cy="13406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B63A93C7-34CB-943E-9F5A-4D75D8337A64}"/>
                </a:ext>
              </a:extLst>
            </p:cNvPr>
            <p:cNvSpPr/>
            <p:nvPr/>
          </p:nvSpPr>
          <p:spPr>
            <a:xfrm>
              <a:off x="2802836" y="4241337"/>
              <a:ext cx="151814" cy="15175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09B762AD-F221-0950-8A6D-E095167316B1}"/>
                </a:ext>
              </a:extLst>
            </p:cNvPr>
            <p:cNvSpPr/>
            <p:nvPr/>
          </p:nvSpPr>
          <p:spPr>
            <a:xfrm>
              <a:off x="3193774" y="4393737"/>
              <a:ext cx="151814" cy="15175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54D20E85-3D1F-B747-12C5-7FB9DC1220CE}"/>
                </a:ext>
              </a:extLst>
            </p:cNvPr>
            <p:cNvSpPr/>
            <p:nvPr/>
          </p:nvSpPr>
          <p:spPr>
            <a:xfrm>
              <a:off x="3293163" y="5019904"/>
              <a:ext cx="151814" cy="15175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40E55627-2A88-362F-6A5D-FA05720B0672}"/>
                </a:ext>
              </a:extLst>
            </p:cNvPr>
            <p:cNvSpPr/>
            <p:nvPr/>
          </p:nvSpPr>
          <p:spPr>
            <a:xfrm>
              <a:off x="2706758" y="5308138"/>
              <a:ext cx="151814" cy="15175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24F96F26-7AF3-DD4B-139D-CF7B58E4FFDA}"/>
              </a:ext>
            </a:extLst>
          </p:cNvPr>
          <p:cNvGrpSpPr/>
          <p:nvPr/>
        </p:nvGrpSpPr>
        <p:grpSpPr>
          <a:xfrm>
            <a:off x="9040780" y="949912"/>
            <a:ext cx="2145807" cy="1739347"/>
            <a:chOff x="6172761" y="3277250"/>
            <a:chExt cx="2145807" cy="1739347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7A1F7ACE-C514-2734-3C62-B1CDD0744F40}"/>
                </a:ext>
              </a:extLst>
            </p:cNvPr>
            <p:cNvSpPr/>
            <p:nvPr/>
          </p:nvSpPr>
          <p:spPr>
            <a:xfrm>
              <a:off x="6174542" y="3575424"/>
              <a:ext cx="1070817" cy="1070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05A0BD58-7C5F-C06B-C64F-E42F8FED35C9}"/>
                </a:ext>
              </a:extLst>
            </p:cNvPr>
            <p:cNvSpPr/>
            <p:nvPr/>
          </p:nvSpPr>
          <p:spPr>
            <a:xfrm>
              <a:off x="6461120" y="3307069"/>
              <a:ext cx="1651552" cy="1709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776924C9-AA93-A9B1-A205-856D83880E43}"/>
                </a:ext>
              </a:extLst>
            </p:cNvPr>
            <p:cNvSpPr/>
            <p:nvPr/>
          </p:nvSpPr>
          <p:spPr>
            <a:xfrm>
              <a:off x="7060782" y="3277250"/>
              <a:ext cx="1257786" cy="13406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원호 32">
              <a:extLst>
                <a:ext uri="{FF2B5EF4-FFF2-40B4-BE49-F238E27FC236}">
                  <a16:creationId xmlns:a16="http://schemas.microsoft.com/office/drawing/2014/main" id="{0916C92A-6C0F-F3DA-DF15-F3AC7993A8E7}"/>
                </a:ext>
              </a:extLst>
            </p:cNvPr>
            <p:cNvSpPr/>
            <p:nvPr/>
          </p:nvSpPr>
          <p:spPr>
            <a:xfrm>
              <a:off x="6176323" y="3575423"/>
              <a:ext cx="1070817" cy="1070705"/>
            </a:xfrm>
            <a:prstGeom prst="arc">
              <a:avLst>
                <a:gd name="adj1" fmla="val 5943544"/>
                <a:gd name="adj2" fmla="val 1607124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원호 33">
              <a:extLst>
                <a:ext uri="{FF2B5EF4-FFF2-40B4-BE49-F238E27FC236}">
                  <a16:creationId xmlns:a16="http://schemas.microsoft.com/office/drawing/2014/main" id="{112C4BF2-6779-05CF-2D86-1B3672E66287}"/>
                </a:ext>
              </a:extLst>
            </p:cNvPr>
            <p:cNvSpPr/>
            <p:nvPr/>
          </p:nvSpPr>
          <p:spPr>
            <a:xfrm>
              <a:off x="6172761" y="3575423"/>
              <a:ext cx="1070817" cy="1070705"/>
            </a:xfrm>
            <a:prstGeom prst="arc">
              <a:avLst>
                <a:gd name="adj1" fmla="val 1590460"/>
                <a:gd name="adj2" fmla="val 5975664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원호 34">
              <a:extLst>
                <a:ext uri="{FF2B5EF4-FFF2-40B4-BE49-F238E27FC236}">
                  <a16:creationId xmlns:a16="http://schemas.microsoft.com/office/drawing/2014/main" id="{51FF4832-03BF-B671-42AC-06D0369151F4}"/>
                </a:ext>
              </a:extLst>
            </p:cNvPr>
            <p:cNvSpPr/>
            <p:nvPr/>
          </p:nvSpPr>
          <p:spPr>
            <a:xfrm>
              <a:off x="6176323" y="3581546"/>
              <a:ext cx="1070817" cy="1070705"/>
            </a:xfrm>
            <a:prstGeom prst="arc">
              <a:avLst>
                <a:gd name="adj1" fmla="val 18911144"/>
                <a:gd name="adj2" fmla="val 1571307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원호 35">
              <a:extLst>
                <a:ext uri="{FF2B5EF4-FFF2-40B4-BE49-F238E27FC236}">
                  <a16:creationId xmlns:a16="http://schemas.microsoft.com/office/drawing/2014/main" id="{80C3FB19-4434-B153-AD91-922688052C97}"/>
                </a:ext>
              </a:extLst>
            </p:cNvPr>
            <p:cNvSpPr/>
            <p:nvPr/>
          </p:nvSpPr>
          <p:spPr>
            <a:xfrm>
              <a:off x="6176323" y="3577729"/>
              <a:ext cx="1070817" cy="1070705"/>
            </a:xfrm>
            <a:prstGeom prst="arc">
              <a:avLst>
                <a:gd name="adj1" fmla="val 16037140"/>
                <a:gd name="adj2" fmla="val 18761056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5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3. </a:t>
            </a:r>
            <a:r>
              <a:rPr lang="ko-KR" altLang="en-US" sz="2000" dirty="0">
                <a:solidFill>
                  <a:srgbClr val="343A40"/>
                </a:solidFill>
              </a:rPr>
              <a:t>원의 합집합 </a:t>
            </a:r>
            <a:r>
              <a:rPr lang="en-US" altLang="ko-KR" sz="2000" dirty="0">
                <a:solidFill>
                  <a:srgbClr val="343A40"/>
                </a:solidFill>
              </a:rPr>
              <a:t>– </a:t>
            </a:r>
            <a:r>
              <a:rPr lang="ko-KR" altLang="en-US" sz="2000" dirty="0">
                <a:solidFill>
                  <a:srgbClr val="343A40"/>
                </a:solidFill>
              </a:rPr>
              <a:t>그린 정리가 </a:t>
            </a:r>
            <a:r>
              <a:rPr lang="ko-KR" altLang="en-US" sz="2000" dirty="0" err="1">
                <a:solidFill>
                  <a:srgbClr val="343A40"/>
                </a:solidFill>
              </a:rPr>
              <a:t>뭐죠</a:t>
            </a:r>
            <a:r>
              <a:rPr lang="en-US" altLang="ko-KR" sz="2000" dirty="0">
                <a:solidFill>
                  <a:srgbClr val="343A40"/>
                </a:solidFill>
              </a:rPr>
              <a:t>?</a:t>
            </a:r>
            <a:endParaRPr lang="ko-KR" altLang="en-US" sz="2000" dirty="0">
              <a:solidFill>
                <a:srgbClr val="343A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A20B65D-3C98-4A3A-9749-AA04D0DE87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</p:spPr>
            <p:txBody>
              <a:bodyPr anchor="t"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그런데 </a:t>
                </a:r>
                <a:r>
                  <a:rPr lang="ko-KR" altLang="en-US" sz="1800" b="1" dirty="0">
                    <a:solidFill>
                      <a:srgbClr val="0070C0"/>
                    </a:solidFill>
                  </a:rPr>
                  <a:t>최적화</a:t>
                </a:r>
                <a:r>
                  <a:rPr lang="ko-KR" altLang="en-US" sz="1800" dirty="0"/>
                  <a:t>가 가능하다</a:t>
                </a:r>
                <a:r>
                  <a:rPr lang="en-US" altLang="ko-KR" sz="1800" dirty="0"/>
                  <a:t>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원을 수직선 </a:t>
                </a:r>
                <a:r>
                  <a:rPr lang="en-US" altLang="ko-KR" sz="1800" dirty="0">
                    <a:solidFill>
                      <a:srgbClr val="FF0000"/>
                    </a:solidFill>
                  </a:rPr>
                  <a:t>[0, 2π]</a:t>
                </a:r>
                <a:r>
                  <a:rPr lang="ko-KR" altLang="en-US" sz="1800" dirty="0">
                    <a:solidFill>
                      <a:srgbClr val="FF0000"/>
                    </a:solidFill>
                  </a:rPr>
                  <a:t>로 생각</a:t>
                </a:r>
                <a:r>
                  <a:rPr lang="ko-KR" altLang="en-US" sz="1800" dirty="0"/>
                  <a:t>하자</a:t>
                </a:r>
                <a:r>
                  <a:rPr lang="en-US" altLang="ko-KR" sz="1800" dirty="0"/>
                  <a:t>! (</a:t>
                </a:r>
                <a:r>
                  <a:rPr lang="ko-KR" altLang="en-US" sz="1800" dirty="0"/>
                  <a:t>각도 관점</a:t>
                </a:r>
                <a:r>
                  <a:rPr lang="en-US" altLang="ko-KR" sz="1800" dirty="0"/>
                  <a:t>, </a:t>
                </a:r>
                <a:r>
                  <a:rPr lang="ko-KR" altLang="en-US" sz="1800" dirty="0"/>
                  <a:t>기준은 양의 </a:t>
                </a:r>
                <a:r>
                  <a:rPr lang="en-US" altLang="ko-KR" sz="1800" dirty="0"/>
                  <a:t>x</a:t>
                </a:r>
                <a:r>
                  <a:rPr lang="ko-KR" altLang="en-US" sz="1800" dirty="0"/>
                  <a:t>축 방향</a:t>
                </a:r>
                <a:r>
                  <a:rPr lang="en-US" altLang="ko-KR" sz="1800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나머지 원에 포함되는 구간들을 </a:t>
                </a:r>
                <a:r>
                  <a:rPr lang="en-US" altLang="ko-KR" sz="1800" dirty="0">
                    <a:solidFill>
                      <a:srgbClr val="FF0000"/>
                    </a:solidFill>
                  </a:rPr>
                  <a:t>[</a:t>
                </a:r>
                <a:r>
                  <a:rPr lang="ko-KR" altLang="en-US" sz="1800" dirty="0">
                    <a:solidFill>
                      <a:srgbClr val="FF0000"/>
                    </a:solidFill>
                  </a:rPr>
                  <a:t>시작점</a:t>
                </a:r>
                <a:r>
                  <a:rPr lang="en-US" altLang="ko-KR" sz="1800" dirty="0">
                    <a:solidFill>
                      <a:srgbClr val="FF0000"/>
                    </a:solidFill>
                  </a:rPr>
                  <a:t>, </a:t>
                </a:r>
                <a:r>
                  <a:rPr lang="ko-KR" altLang="en-US" sz="1800" dirty="0">
                    <a:solidFill>
                      <a:srgbClr val="FF0000"/>
                    </a:solidFill>
                  </a:rPr>
                  <a:t>끝점</a:t>
                </a:r>
                <a:r>
                  <a:rPr lang="en-US" altLang="ko-KR" sz="1800" dirty="0">
                    <a:solidFill>
                      <a:srgbClr val="FF0000"/>
                    </a:solidFill>
                  </a:rPr>
                  <a:t>] </a:t>
                </a:r>
                <a:r>
                  <a:rPr lang="ko-KR" altLang="en-US" sz="1800" dirty="0">
                    <a:solidFill>
                      <a:srgbClr val="FF0000"/>
                    </a:solidFill>
                  </a:rPr>
                  <a:t>형태</a:t>
                </a:r>
                <a:r>
                  <a:rPr lang="ko-KR" altLang="en-US" sz="1800" dirty="0"/>
                  <a:t>로 배열에 저장</a:t>
                </a:r>
                <a:endParaRPr lang="en-US" altLang="ko-KR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구간들을 모두 </a:t>
                </a:r>
                <a:r>
                  <a:rPr lang="ko-KR" altLang="en-US" sz="1800" dirty="0">
                    <a:solidFill>
                      <a:srgbClr val="FF0000"/>
                    </a:solidFill>
                  </a:rPr>
                  <a:t>정렬</a:t>
                </a:r>
                <a:r>
                  <a:rPr lang="ko-KR" altLang="en-US" sz="1800" dirty="0"/>
                  <a:t>하고</a:t>
                </a:r>
                <a:r>
                  <a:rPr lang="en-US" altLang="ko-KR" sz="1800" dirty="0"/>
                  <a:t> 0</a:t>
                </a:r>
                <a:r>
                  <a:rPr lang="ko-KR" altLang="en-US" sz="1800" dirty="0"/>
                  <a:t>부터 </a:t>
                </a:r>
                <a:r>
                  <a:rPr lang="en-US" altLang="ko-KR" sz="1800" dirty="0"/>
                  <a:t>2π</a:t>
                </a:r>
                <a:r>
                  <a:rPr lang="ko-KR" altLang="en-US" sz="1800" dirty="0"/>
                  <a:t>까지 </a:t>
                </a:r>
                <a:r>
                  <a:rPr lang="en-US" altLang="ko-KR" sz="1800" dirty="0">
                    <a:solidFill>
                      <a:srgbClr val="FF0000"/>
                    </a:solidFill>
                  </a:rPr>
                  <a:t>sweeping</a:t>
                </a:r>
                <a:r>
                  <a:rPr lang="ko-KR" altLang="en-US" sz="1800" dirty="0"/>
                  <a:t>으로</a:t>
                </a:r>
                <a:br>
                  <a:rPr lang="en-US" altLang="ko-KR" sz="1800" dirty="0"/>
                </a:br>
                <a:r>
                  <a:rPr lang="ko-KR" altLang="en-US" sz="1800" dirty="0"/>
                  <a:t>포함되지 않는 각도 구간들 찾아서</a:t>
                </a:r>
                <a:r>
                  <a:rPr lang="en-US" altLang="ko-KR" sz="1800" dirty="0"/>
                  <a:t> </a:t>
                </a:r>
                <a:r>
                  <a:rPr lang="ko-KR" altLang="en-US" sz="1800" dirty="0"/>
                  <a:t>적분 값 계산</a:t>
                </a:r>
                <a:r>
                  <a:rPr lang="en-US" altLang="ko-KR" sz="1800" dirty="0"/>
                  <a:t>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7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ko-KR" sz="1800" b="1" dirty="0"/>
                  <a:t>Tip!</a:t>
                </a:r>
                <a:r>
                  <a:rPr lang="ko-KR" altLang="en-US" sz="1800" dirty="0"/>
                  <a:t> 이때 원 사이 포함 관계를 체크해 놓으면 커팅 가능</a:t>
                </a:r>
                <a:r>
                  <a:rPr lang="en-US" altLang="ko-KR" sz="1500" dirty="0"/>
                  <a:t> (ex. </a:t>
                </a:r>
                <a14:m>
                  <m:oMath xmlns:m="http://schemas.openxmlformats.org/officeDocument/2006/math">
                    <m:r>
                      <a:rPr lang="en-US" altLang="ko-KR" sz="1500" b="0" i="1" smtClean="0">
                        <a:latin typeface="Cambria Math" panose="02040503050406030204" pitchFamily="18" charset="0"/>
                      </a:rPr>
                      <m:t>𝑝𝑎𝑠𝑠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ko-KR" altLang="en-US" sz="1500" dirty="0"/>
                  <a:t> </a:t>
                </a:r>
                <a:r>
                  <a:rPr lang="en-US" altLang="ko-KR" sz="1500" dirty="0"/>
                  <a:t>:= </a:t>
                </a:r>
                <a14:m>
                  <m:oMath xmlns:m="http://schemas.openxmlformats.org/officeDocument/2006/math">
                    <m:r>
                      <a:rPr lang="en-US" altLang="ko-KR" sz="15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ko-KR" altLang="en-US" sz="1500" dirty="0"/>
                  <a:t>번째 원이 다른 원에 포함되는지</a:t>
                </a:r>
                <a:r>
                  <a:rPr lang="en-US" altLang="ko-KR" sz="1500" dirty="0"/>
                  <a:t>?)</a:t>
                </a:r>
                <a:br>
                  <a:rPr lang="en-US" altLang="ko-KR" sz="1500" dirty="0"/>
                </a:br>
                <a:r>
                  <a:rPr lang="en-US" altLang="ko-KR" sz="1500" dirty="0"/>
                  <a:t>                                                                                       → </a:t>
                </a:r>
                <a:r>
                  <a:rPr lang="ko-KR" altLang="en-US" sz="1500" dirty="0"/>
                  <a:t>자세한 것은 </a:t>
                </a:r>
                <a:r>
                  <a:rPr lang="ko-KR" altLang="en-US" sz="1500" dirty="0" err="1"/>
                  <a:t>알고스팟에서</a:t>
                </a:r>
                <a:r>
                  <a:rPr lang="ko-KR" altLang="en-US" sz="1500" dirty="0"/>
                  <a:t> 문제를 푼 뒤 제 코드를 확인해 보세요</a:t>
                </a:r>
                <a:r>
                  <a:rPr lang="en-US" altLang="ko-KR" sz="1500" dirty="0"/>
                  <a:t>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ko-KR" altLang="en-US" sz="1800" dirty="0"/>
                  <a:t>개의 원</a:t>
                </a:r>
                <a:r>
                  <a:rPr lang="en-US" altLang="ko-KR" sz="1800" dirty="0"/>
                  <a:t>,</a:t>
                </a:r>
                <a:r>
                  <a:rPr lang="ko-KR" altLang="en-US" sz="1800" dirty="0"/>
                  <a:t> 각 원마다</a:t>
                </a:r>
                <a:r>
                  <a:rPr lang="en-US" altLang="ko-KR" sz="1800" dirty="0"/>
                  <a:t>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800" dirty="0"/>
                  <a:t>개의 구간을 정렬</a:t>
                </a:r>
                <a:r>
                  <a:rPr lang="en-US" altLang="ko-KR" sz="1800" dirty="0"/>
                  <a:t>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80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altLang="ko-KR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800" dirty="0"/>
                  <a:t> </a:t>
                </a:r>
                <a:r>
                  <a:rPr lang="ko-KR" altLang="en-US" sz="1800" dirty="0"/>
                  <a:t>및 </a:t>
                </a:r>
                <a:r>
                  <a:rPr lang="ko-KR" altLang="en-US" sz="1800" dirty="0" err="1"/>
                  <a:t>스위핑</a:t>
                </a:r>
                <a:r>
                  <a:rPr lang="ko-KR" altLang="en-US" sz="1800" dirty="0"/>
                  <a:t>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800" dirty="0"/>
                  <a:t> → </a:t>
                </a:r>
                <a:r>
                  <a:rPr lang="ko-KR" altLang="en-US" sz="1800" b="1" dirty="0"/>
                  <a:t>총 시간 복잡도</a:t>
                </a:r>
                <a:r>
                  <a:rPr lang="en-US" altLang="ko-KR" sz="1800" b="1" dirty="0"/>
                  <a:t> </a:t>
                </a:r>
                <a14:m>
                  <m:oMath xmlns:m="http://schemas.openxmlformats.org/officeDocument/2006/math">
                    <m:r>
                      <a:rPr lang="en-US" altLang="ko-KR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ko-KR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ko-KR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unc>
                      <m:funcPr>
                        <m:ctrlPr>
                          <a:rPr lang="en-US" altLang="ko-KR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  <m:r>
                      <a:rPr lang="en-US" altLang="ko-KR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관련 문제</a:t>
                </a:r>
                <a:r>
                  <a:rPr lang="en-US" altLang="ko-KR" sz="1800" dirty="0"/>
                  <a:t>: </a:t>
                </a:r>
                <a:r>
                  <a:rPr lang="en-US" altLang="ko-KR" sz="1800" dirty="0">
                    <a:hlinkClick r:id="rId2"/>
                  </a:rPr>
                  <a:t>BOJ 10900. Lonely </a:t>
                </a:r>
                <a:r>
                  <a:rPr lang="en-US" altLang="ko-KR" sz="1800" dirty="0" err="1">
                    <a:hlinkClick r:id="rId2"/>
                  </a:rPr>
                  <a:t>mdic</a:t>
                </a:r>
                <a:r>
                  <a:rPr lang="en-US" altLang="ko-KR" sz="1800" dirty="0"/>
                  <a:t>(</a:t>
                </a:r>
                <a:r>
                  <a:rPr lang="en-US" altLang="ko-KR" sz="1800" b="1" dirty="0">
                    <a:solidFill>
                      <a:srgbClr val="41CAFF"/>
                    </a:solidFill>
                  </a:rPr>
                  <a:t>D1</a:t>
                </a:r>
                <a:r>
                  <a:rPr lang="en-US" altLang="ko-KR" sz="1800" dirty="0"/>
                  <a:t>), </a:t>
                </a:r>
                <a:r>
                  <a:rPr lang="en-US" altLang="ko-KR" sz="1800" dirty="0">
                    <a:hlinkClick r:id="rId3"/>
                  </a:rPr>
                  <a:t>BOJ</a:t>
                </a:r>
                <a:r>
                  <a:rPr lang="ko-KR" altLang="en-US" sz="1800" dirty="0">
                    <a:hlinkClick r:id="rId3"/>
                  </a:rPr>
                  <a:t> </a:t>
                </a:r>
                <a:r>
                  <a:rPr lang="en-US" altLang="ko-KR" sz="1800" dirty="0">
                    <a:hlinkClick r:id="rId3"/>
                  </a:rPr>
                  <a:t>17804. Knocked Ink</a:t>
                </a:r>
                <a:r>
                  <a:rPr lang="en-US" altLang="ko-KR" sz="1800" dirty="0"/>
                  <a:t>(</a:t>
                </a:r>
                <a:r>
                  <a:rPr lang="en-US" altLang="ko-KR" sz="1800" b="1" dirty="0">
                    <a:solidFill>
                      <a:srgbClr val="41CAFF"/>
                    </a:solidFill>
                  </a:rPr>
                  <a:t>D1</a:t>
                </a:r>
                <a:r>
                  <a:rPr lang="en-US" altLang="ko-KR" sz="1800" dirty="0"/>
                  <a:t>)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A20B65D-3C98-4A3A-9749-AA04D0DE87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  <a:blipFill>
                <a:blip r:embed="rId4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14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D21AB29-E2AA-FB68-290C-4ABC031E3B2F}"/>
              </a:ext>
            </a:extLst>
          </p:cNvPr>
          <p:cNvGrpSpPr/>
          <p:nvPr/>
        </p:nvGrpSpPr>
        <p:grpSpPr>
          <a:xfrm>
            <a:off x="9042561" y="949912"/>
            <a:ext cx="2144026" cy="1739347"/>
            <a:chOff x="9042561" y="949912"/>
            <a:chExt cx="2144026" cy="1739347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32DF4F52-5171-61CB-E34F-B8B4746D5946}"/>
                </a:ext>
              </a:extLst>
            </p:cNvPr>
            <p:cNvSpPr/>
            <p:nvPr/>
          </p:nvSpPr>
          <p:spPr>
            <a:xfrm>
              <a:off x="9042561" y="1248086"/>
              <a:ext cx="1070817" cy="1070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7671F024-4B02-2C1C-D8F9-61ACF55D92CF}"/>
                </a:ext>
              </a:extLst>
            </p:cNvPr>
            <p:cNvSpPr/>
            <p:nvPr/>
          </p:nvSpPr>
          <p:spPr>
            <a:xfrm>
              <a:off x="9329139" y="979731"/>
              <a:ext cx="1651552" cy="1709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AC38CD7C-5385-A74A-83FF-43E34F353B09}"/>
                </a:ext>
              </a:extLst>
            </p:cNvPr>
            <p:cNvSpPr/>
            <p:nvPr/>
          </p:nvSpPr>
          <p:spPr>
            <a:xfrm>
              <a:off x="9928801" y="949912"/>
              <a:ext cx="1257786" cy="13406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A44B0FD4-B578-7DFC-39D9-2FC89AFBA0DF}"/>
              </a:ext>
            </a:extLst>
          </p:cNvPr>
          <p:cNvCxnSpPr>
            <a:cxnSpLocks/>
          </p:cNvCxnSpPr>
          <p:nvPr/>
        </p:nvCxnSpPr>
        <p:spPr>
          <a:xfrm>
            <a:off x="8535033" y="3508510"/>
            <a:ext cx="27875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75F42A9-CC33-EF1D-6C78-5063502E56E2}"/>
              </a:ext>
            </a:extLst>
          </p:cNvPr>
          <p:cNvSpPr txBox="1"/>
          <p:nvPr/>
        </p:nvSpPr>
        <p:spPr>
          <a:xfrm>
            <a:off x="8376175" y="350851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0</a:t>
            </a:r>
            <a:endParaRPr lang="ko-KR" alt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DBDBAC-941E-6A6A-3364-033CB98416B3}"/>
              </a:ext>
            </a:extLst>
          </p:cNvPr>
          <p:cNvSpPr txBox="1"/>
          <p:nvPr/>
        </p:nvSpPr>
        <p:spPr>
          <a:xfrm>
            <a:off x="11083561" y="350851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</a:t>
            </a:r>
            <a:r>
              <a:rPr lang="el-GR" altLang="ko-KR" b="1" dirty="0"/>
              <a:t>π</a:t>
            </a:r>
            <a:endParaRPr lang="ko-KR" altLang="en-US" b="1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EAA41FA-D51C-479A-FC04-A6BDCCEB68F8}"/>
              </a:ext>
            </a:extLst>
          </p:cNvPr>
          <p:cNvGrpSpPr/>
          <p:nvPr/>
        </p:nvGrpSpPr>
        <p:grpSpPr>
          <a:xfrm>
            <a:off x="8610600" y="949912"/>
            <a:ext cx="2575987" cy="1739347"/>
            <a:chOff x="8610600" y="949912"/>
            <a:chExt cx="2575987" cy="1739347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1AB5737F-C1F6-6135-986E-5ED8E782E3B6}"/>
                </a:ext>
              </a:extLst>
            </p:cNvPr>
            <p:cNvSpPr/>
            <p:nvPr/>
          </p:nvSpPr>
          <p:spPr>
            <a:xfrm>
              <a:off x="9042561" y="1248086"/>
              <a:ext cx="1070817" cy="1070705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FDDFFB9F-C65B-89E4-EC65-BD5D0DEFFB6E}"/>
                </a:ext>
              </a:extLst>
            </p:cNvPr>
            <p:cNvSpPr/>
            <p:nvPr/>
          </p:nvSpPr>
          <p:spPr>
            <a:xfrm>
              <a:off x="9329139" y="979731"/>
              <a:ext cx="1651552" cy="1709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F94CD8AF-3D72-595F-A120-77A85016162D}"/>
                </a:ext>
              </a:extLst>
            </p:cNvPr>
            <p:cNvSpPr/>
            <p:nvPr/>
          </p:nvSpPr>
          <p:spPr>
            <a:xfrm>
              <a:off x="9928801" y="949912"/>
              <a:ext cx="1257786" cy="13406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7BC973AE-1078-D13A-CEFC-A185491055AF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00" y="1798982"/>
              <a:ext cx="233766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808F9A83-D08A-5396-DE92-94644ECD6A11}"/>
              </a:ext>
            </a:extLst>
          </p:cNvPr>
          <p:cNvGrpSpPr/>
          <p:nvPr/>
        </p:nvGrpSpPr>
        <p:grpSpPr>
          <a:xfrm>
            <a:off x="8610600" y="955610"/>
            <a:ext cx="2575987" cy="1739347"/>
            <a:chOff x="8610600" y="949912"/>
            <a:chExt cx="2575987" cy="1739347"/>
          </a:xfrm>
        </p:grpSpPr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653E642D-44A7-6DB0-32C0-7F7F25EC005A}"/>
                </a:ext>
              </a:extLst>
            </p:cNvPr>
            <p:cNvSpPr/>
            <p:nvPr/>
          </p:nvSpPr>
          <p:spPr>
            <a:xfrm>
              <a:off x="9042561" y="1248086"/>
              <a:ext cx="1070817" cy="1070705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C2F43D8D-E1E9-C6FA-9447-5B6F278F6970}"/>
                </a:ext>
              </a:extLst>
            </p:cNvPr>
            <p:cNvSpPr/>
            <p:nvPr/>
          </p:nvSpPr>
          <p:spPr>
            <a:xfrm>
              <a:off x="9329139" y="979731"/>
              <a:ext cx="1651552" cy="1709528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2645599F-9941-324D-E3BF-90CE16616257}"/>
                </a:ext>
              </a:extLst>
            </p:cNvPr>
            <p:cNvSpPr/>
            <p:nvPr/>
          </p:nvSpPr>
          <p:spPr>
            <a:xfrm>
              <a:off x="9928801" y="949912"/>
              <a:ext cx="1257786" cy="13406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원호 39">
              <a:extLst>
                <a:ext uri="{FF2B5EF4-FFF2-40B4-BE49-F238E27FC236}">
                  <a16:creationId xmlns:a16="http://schemas.microsoft.com/office/drawing/2014/main" id="{B8A25746-8B02-C838-1B31-83A56522408C}"/>
                </a:ext>
              </a:extLst>
            </p:cNvPr>
            <p:cNvSpPr/>
            <p:nvPr/>
          </p:nvSpPr>
          <p:spPr>
            <a:xfrm>
              <a:off x="9044342" y="1254208"/>
              <a:ext cx="1070817" cy="1070705"/>
            </a:xfrm>
            <a:prstGeom prst="arc">
              <a:avLst>
                <a:gd name="adj1" fmla="val 18911144"/>
                <a:gd name="adj2" fmla="val 1571307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원호 40">
              <a:extLst>
                <a:ext uri="{FF2B5EF4-FFF2-40B4-BE49-F238E27FC236}">
                  <a16:creationId xmlns:a16="http://schemas.microsoft.com/office/drawing/2014/main" id="{D49B21ED-C193-5317-8A1E-55180777BD93}"/>
                </a:ext>
              </a:extLst>
            </p:cNvPr>
            <p:cNvSpPr/>
            <p:nvPr/>
          </p:nvSpPr>
          <p:spPr>
            <a:xfrm>
              <a:off x="9044342" y="1250391"/>
              <a:ext cx="1070817" cy="1070705"/>
            </a:xfrm>
            <a:prstGeom prst="arc">
              <a:avLst>
                <a:gd name="adj1" fmla="val 16037140"/>
                <a:gd name="adj2" fmla="val 18761056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원호 41">
              <a:extLst>
                <a:ext uri="{FF2B5EF4-FFF2-40B4-BE49-F238E27FC236}">
                  <a16:creationId xmlns:a16="http://schemas.microsoft.com/office/drawing/2014/main" id="{F8FAD4F4-D6A1-9A2F-2FA5-C44A4CBB26EE}"/>
                </a:ext>
              </a:extLst>
            </p:cNvPr>
            <p:cNvSpPr/>
            <p:nvPr/>
          </p:nvSpPr>
          <p:spPr>
            <a:xfrm>
              <a:off x="9050719" y="1258024"/>
              <a:ext cx="1070817" cy="1070705"/>
            </a:xfrm>
            <a:prstGeom prst="arc">
              <a:avLst>
                <a:gd name="adj1" fmla="val 16018714"/>
                <a:gd name="adj2" fmla="val 6300907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7C617587-8AFD-D39E-E1E6-BCC919D0EA52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00" y="1798982"/>
              <a:ext cx="233766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5581CDFA-D3D9-C755-FF6E-2B8B0235DA4E}"/>
              </a:ext>
            </a:extLst>
          </p:cNvPr>
          <p:cNvGrpSpPr/>
          <p:nvPr/>
        </p:nvGrpSpPr>
        <p:grpSpPr>
          <a:xfrm>
            <a:off x="8522171" y="3243467"/>
            <a:ext cx="2794554" cy="0"/>
            <a:chOff x="8522171" y="3243467"/>
            <a:chExt cx="2794554" cy="0"/>
          </a:xfrm>
        </p:grpSpPr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2D5D0CD9-7ED2-CE24-5CEE-C4AA3471B0C9}"/>
                </a:ext>
              </a:extLst>
            </p:cNvPr>
            <p:cNvCxnSpPr>
              <a:cxnSpLocks/>
            </p:cNvCxnSpPr>
            <p:nvPr/>
          </p:nvCxnSpPr>
          <p:spPr>
            <a:xfrm>
              <a:off x="8522171" y="3243467"/>
              <a:ext cx="976715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5109EDB4-B1E9-A44E-97CA-150A35806FC6}"/>
                </a:ext>
              </a:extLst>
            </p:cNvPr>
            <p:cNvCxnSpPr>
              <a:cxnSpLocks/>
            </p:cNvCxnSpPr>
            <p:nvPr/>
          </p:nvCxnSpPr>
          <p:spPr>
            <a:xfrm>
              <a:off x="10532557" y="3243467"/>
              <a:ext cx="78416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9B80857A-E1D1-E48E-09D3-3631CA3C2FF2}"/>
              </a:ext>
            </a:extLst>
          </p:cNvPr>
          <p:cNvGrpSpPr/>
          <p:nvPr/>
        </p:nvGrpSpPr>
        <p:grpSpPr>
          <a:xfrm>
            <a:off x="8610600" y="949912"/>
            <a:ext cx="2575987" cy="1739347"/>
            <a:chOff x="8610600" y="949912"/>
            <a:chExt cx="2575987" cy="1739347"/>
          </a:xfrm>
        </p:grpSpPr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B46212D3-94D9-9FCC-9E52-9E67033BE390}"/>
                </a:ext>
              </a:extLst>
            </p:cNvPr>
            <p:cNvSpPr/>
            <p:nvPr/>
          </p:nvSpPr>
          <p:spPr>
            <a:xfrm>
              <a:off x="9042561" y="1248086"/>
              <a:ext cx="1070817" cy="1070705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82F800D1-5DE6-8E2C-A94D-8B5BF9F178B9}"/>
                </a:ext>
              </a:extLst>
            </p:cNvPr>
            <p:cNvSpPr/>
            <p:nvPr/>
          </p:nvSpPr>
          <p:spPr>
            <a:xfrm>
              <a:off x="9329139" y="979731"/>
              <a:ext cx="1651552" cy="1709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2CBAD661-43A2-969B-A7D5-6831DD71FF9B}"/>
                </a:ext>
              </a:extLst>
            </p:cNvPr>
            <p:cNvSpPr/>
            <p:nvPr/>
          </p:nvSpPr>
          <p:spPr>
            <a:xfrm>
              <a:off x="9928801" y="949912"/>
              <a:ext cx="1257786" cy="1340631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원호 50">
              <a:extLst>
                <a:ext uri="{FF2B5EF4-FFF2-40B4-BE49-F238E27FC236}">
                  <a16:creationId xmlns:a16="http://schemas.microsoft.com/office/drawing/2014/main" id="{C6547705-1E61-8531-FD05-90893AF3E461}"/>
                </a:ext>
              </a:extLst>
            </p:cNvPr>
            <p:cNvSpPr/>
            <p:nvPr/>
          </p:nvSpPr>
          <p:spPr>
            <a:xfrm>
              <a:off x="9044342" y="1254208"/>
              <a:ext cx="1070817" cy="1070705"/>
            </a:xfrm>
            <a:prstGeom prst="arc">
              <a:avLst>
                <a:gd name="adj1" fmla="val 18911144"/>
                <a:gd name="adj2" fmla="val 1629573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F77849CD-F22B-CE3D-667E-8A63AA3FA4F3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00" y="1798982"/>
              <a:ext cx="233766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206DC218-985C-2D5A-E2FC-75FA686A28FD}"/>
              </a:ext>
            </a:extLst>
          </p:cNvPr>
          <p:cNvGrpSpPr/>
          <p:nvPr/>
        </p:nvGrpSpPr>
        <p:grpSpPr>
          <a:xfrm>
            <a:off x="8522171" y="2978883"/>
            <a:ext cx="2784854" cy="0"/>
            <a:chOff x="8522171" y="2978883"/>
            <a:chExt cx="2784854" cy="0"/>
          </a:xfrm>
        </p:grpSpPr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30B6F185-A8F1-5033-7BA1-BF42AFCA4129}"/>
                </a:ext>
              </a:extLst>
            </p:cNvPr>
            <p:cNvCxnSpPr>
              <a:cxnSpLocks/>
            </p:cNvCxnSpPr>
            <p:nvPr/>
          </p:nvCxnSpPr>
          <p:spPr>
            <a:xfrm>
              <a:off x="8522171" y="2978883"/>
              <a:ext cx="244142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DE10F90B-A3FC-F0C9-E986-53E51739E1E9}"/>
                </a:ext>
              </a:extLst>
            </p:cNvPr>
            <p:cNvCxnSpPr>
              <a:cxnSpLocks/>
            </p:cNvCxnSpPr>
            <p:nvPr/>
          </p:nvCxnSpPr>
          <p:spPr>
            <a:xfrm>
              <a:off x="10948265" y="2978883"/>
              <a:ext cx="35876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B56BDF50-AF1E-938A-1C17-F5B82CD4FA4C}"/>
              </a:ext>
            </a:extLst>
          </p:cNvPr>
          <p:cNvGrpSpPr/>
          <p:nvPr/>
        </p:nvGrpSpPr>
        <p:grpSpPr>
          <a:xfrm>
            <a:off x="8602091" y="949912"/>
            <a:ext cx="2575987" cy="1739347"/>
            <a:chOff x="8610600" y="949912"/>
            <a:chExt cx="2575987" cy="1739347"/>
          </a:xfrm>
        </p:grpSpPr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8C0164CA-61B4-9F9D-19DA-487F6147152A}"/>
                </a:ext>
              </a:extLst>
            </p:cNvPr>
            <p:cNvSpPr/>
            <p:nvPr/>
          </p:nvSpPr>
          <p:spPr>
            <a:xfrm>
              <a:off x="9042561" y="1248086"/>
              <a:ext cx="1070817" cy="1070705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AC2A3DFC-0C2F-2006-4B82-535F26F32ACC}"/>
                </a:ext>
              </a:extLst>
            </p:cNvPr>
            <p:cNvSpPr/>
            <p:nvPr/>
          </p:nvSpPr>
          <p:spPr>
            <a:xfrm>
              <a:off x="9329139" y="979731"/>
              <a:ext cx="1651552" cy="1709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77DE7572-19D4-9EE7-1509-1C4F0EB48448}"/>
                </a:ext>
              </a:extLst>
            </p:cNvPr>
            <p:cNvSpPr/>
            <p:nvPr/>
          </p:nvSpPr>
          <p:spPr>
            <a:xfrm>
              <a:off x="9928801" y="949912"/>
              <a:ext cx="1257786" cy="13406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6C213C99-4C4D-830C-8DF4-4A10E5EA70CD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00" y="1798982"/>
              <a:ext cx="233766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원호 60">
              <a:extLst>
                <a:ext uri="{FF2B5EF4-FFF2-40B4-BE49-F238E27FC236}">
                  <a16:creationId xmlns:a16="http://schemas.microsoft.com/office/drawing/2014/main" id="{EA7D9214-BB5B-FA17-3269-7192934F92DB}"/>
                </a:ext>
              </a:extLst>
            </p:cNvPr>
            <p:cNvSpPr/>
            <p:nvPr/>
          </p:nvSpPr>
          <p:spPr>
            <a:xfrm>
              <a:off x="9044342" y="1248085"/>
              <a:ext cx="1070817" cy="1070705"/>
            </a:xfrm>
            <a:prstGeom prst="arc">
              <a:avLst>
                <a:gd name="adj1" fmla="val 5943544"/>
                <a:gd name="adj2" fmla="val 1607124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2FE420D8-3A99-BE26-8DA8-2F55B28D72E0}"/>
              </a:ext>
            </a:extLst>
          </p:cNvPr>
          <p:cNvGrpSpPr/>
          <p:nvPr/>
        </p:nvGrpSpPr>
        <p:grpSpPr>
          <a:xfrm>
            <a:off x="9498886" y="2928728"/>
            <a:ext cx="1033671" cy="904001"/>
            <a:chOff x="9498886" y="2928728"/>
            <a:chExt cx="1033671" cy="904001"/>
          </a:xfrm>
        </p:grpSpPr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5107C583-B2B2-A737-6173-241062445461}"/>
                </a:ext>
              </a:extLst>
            </p:cNvPr>
            <p:cNvCxnSpPr>
              <a:cxnSpLocks/>
            </p:cNvCxnSpPr>
            <p:nvPr/>
          </p:nvCxnSpPr>
          <p:spPr>
            <a:xfrm>
              <a:off x="9498886" y="2928728"/>
              <a:ext cx="0" cy="90400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F24E9301-A94D-5FD7-C7F0-73F92B75F105}"/>
                </a:ext>
              </a:extLst>
            </p:cNvPr>
            <p:cNvCxnSpPr>
              <a:cxnSpLocks/>
            </p:cNvCxnSpPr>
            <p:nvPr/>
          </p:nvCxnSpPr>
          <p:spPr>
            <a:xfrm>
              <a:off x="10532557" y="2928728"/>
              <a:ext cx="0" cy="90400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BF1064B4-6A0F-4DFA-A835-3EEDE81A6EAB}"/>
                </a:ext>
              </a:extLst>
            </p:cNvPr>
            <p:cNvCxnSpPr>
              <a:cxnSpLocks/>
            </p:cNvCxnSpPr>
            <p:nvPr/>
          </p:nvCxnSpPr>
          <p:spPr>
            <a:xfrm>
              <a:off x="9498886" y="3832729"/>
              <a:ext cx="103367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E4F61F75-087A-9A90-6651-EDFF4B7D3720}"/>
              </a:ext>
            </a:extLst>
          </p:cNvPr>
          <p:cNvGrpSpPr/>
          <p:nvPr/>
        </p:nvGrpSpPr>
        <p:grpSpPr>
          <a:xfrm>
            <a:off x="8610600" y="875115"/>
            <a:ext cx="2575987" cy="1814144"/>
            <a:chOff x="8610600" y="875115"/>
            <a:chExt cx="2575987" cy="1814144"/>
          </a:xfrm>
        </p:grpSpPr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CC639640-ACD8-F150-FA40-678F3B7C291F}"/>
                </a:ext>
              </a:extLst>
            </p:cNvPr>
            <p:cNvSpPr/>
            <p:nvPr/>
          </p:nvSpPr>
          <p:spPr>
            <a:xfrm>
              <a:off x="9042561" y="1248086"/>
              <a:ext cx="1070817" cy="1070705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>
              <a:extLst>
                <a:ext uri="{FF2B5EF4-FFF2-40B4-BE49-F238E27FC236}">
                  <a16:creationId xmlns:a16="http://schemas.microsoft.com/office/drawing/2014/main" id="{694E975D-8808-91D2-5D97-B493974359DE}"/>
                </a:ext>
              </a:extLst>
            </p:cNvPr>
            <p:cNvSpPr/>
            <p:nvPr/>
          </p:nvSpPr>
          <p:spPr>
            <a:xfrm>
              <a:off x="9329139" y="979731"/>
              <a:ext cx="1651552" cy="1709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31A523E8-E8EA-F92C-C20D-3856E78CC8B3}"/>
                </a:ext>
              </a:extLst>
            </p:cNvPr>
            <p:cNvSpPr/>
            <p:nvPr/>
          </p:nvSpPr>
          <p:spPr>
            <a:xfrm>
              <a:off x="9928801" y="949912"/>
              <a:ext cx="1257786" cy="13406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0" name="직선 연결선 69">
              <a:extLst>
                <a:ext uri="{FF2B5EF4-FFF2-40B4-BE49-F238E27FC236}">
                  <a16:creationId xmlns:a16="http://schemas.microsoft.com/office/drawing/2014/main" id="{DB85530E-AA2E-EEC5-D64F-FEDAD3A20B74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00" y="1798982"/>
              <a:ext cx="233766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원호 70">
              <a:extLst>
                <a:ext uri="{FF2B5EF4-FFF2-40B4-BE49-F238E27FC236}">
                  <a16:creationId xmlns:a16="http://schemas.microsoft.com/office/drawing/2014/main" id="{259B69C9-1E63-37D0-1598-5817FCF9A4D2}"/>
                </a:ext>
              </a:extLst>
            </p:cNvPr>
            <p:cNvSpPr/>
            <p:nvPr/>
          </p:nvSpPr>
          <p:spPr>
            <a:xfrm>
              <a:off x="9044342" y="1248085"/>
              <a:ext cx="1070817" cy="1070705"/>
            </a:xfrm>
            <a:prstGeom prst="arc">
              <a:avLst>
                <a:gd name="adj1" fmla="val 5943544"/>
                <a:gd name="adj2" fmla="val 1607124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C3A00DC-01D0-BCDD-2740-B3A9173FB39C}"/>
                    </a:ext>
                  </a:extLst>
                </p:cNvPr>
                <p:cNvSpPr txBox="1"/>
                <p:nvPr/>
              </p:nvSpPr>
              <p:spPr>
                <a:xfrm>
                  <a:off x="9266982" y="875115"/>
                  <a:ext cx="462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C3A00DC-01D0-BCDD-2740-B3A9173FB3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6982" y="875115"/>
                  <a:ext cx="462755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87795E68-D76E-7A5A-224C-012EEE184B2C}"/>
                    </a:ext>
                  </a:extLst>
                </p:cNvPr>
                <p:cNvSpPr txBox="1"/>
                <p:nvPr/>
              </p:nvSpPr>
              <p:spPr>
                <a:xfrm>
                  <a:off x="9165366" y="2249895"/>
                  <a:ext cx="489236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87795E68-D76E-7A5A-224C-012EEE184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5366" y="2249895"/>
                  <a:ext cx="489236" cy="391582"/>
                </a:xfrm>
                <a:prstGeom prst="rect">
                  <a:avLst/>
                </a:prstGeom>
                <a:blipFill>
                  <a:blip r:embed="rId6"/>
                  <a:stretch>
                    <a:fillRect b="-1093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7F9A9163-E245-9CEB-BE95-D0F25EE9C094}"/>
              </a:ext>
            </a:extLst>
          </p:cNvPr>
          <p:cNvGrpSpPr/>
          <p:nvPr/>
        </p:nvGrpSpPr>
        <p:grpSpPr>
          <a:xfrm>
            <a:off x="9254833" y="3788873"/>
            <a:ext cx="1512966" cy="404048"/>
            <a:chOff x="9254833" y="3788873"/>
            <a:chExt cx="1512966" cy="404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3D2A086F-EF1A-9C7E-3902-9EC3FCCD503E}"/>
                    </a:ext>
                  </a:extLst>
                </p:cNvPr>
                <p:cNvSpPr txBox="1"/>
                <p:nvPr/>
              </p:nvSpPr>
              <p:spPr>
                <a:xfrm>
                  <a:off x="9254833" y="3788873"/>
                  <a:ext cx="462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3D2A086F-EF1A-9C7E-3902-9EC3FCCD5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4833" y="3788873"/>
                  <a:ext cx="46275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BA73B9BC-8B69-ED31-1A3F-5DDA46A9FD20}"/>
                    </a:ext>
                  </a:extLst>
                </p:cNvPr>
                <p:cNvSpPr txBox="1"/>
                <p:nvPr/>
              </p:nvSpPr>
              <p:spPr>
                <a:xfrm>
                  <a:off x="10278563" y="3801339"/>
                  <a:ext cx="489236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BA73B9BC-8B69-ED31-1A3F-5DDA46A9F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8563" y="3801339"/>
                  <a:ext cx="489236" cy="391582"/>
                </a:xfrm>
                <a:prstGeom prst="rect">
                  <a:avLst/>
                </a:prstGeom>
                <a:blipFill>
                  <a:blip r:embed="rId8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9" name="그림 78">
            <a:extLst>
              <a:ext uri="{FF2B5EF4-FFF2-40B4-BE49-F238E27FC236}">
                <a16:creationId xmlns:a16="http://schemas.microsoft.com/office/drawing/2014/main" id="{F5FAC440-13C1-23D5-CC6C-9D634A6AB3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04" y="2015304"/>
            <a:ext cx="3390476" cy="3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3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3. </a:t>
            </a:r>
            <a:r>
              <a:rPr lang="ko-KR" altLang="en-US" sz="2000" dirty="0">
                <a:solidFill>
                  <a:srgbClr val="343A40"/>
                </a:solidFill>
              </a:rPr>
              <a:t>원의 합집합 </a:t>
            </a:r>
            <a:r>
              <a:rPr lang="en-US" altLang="ko-KR" sz="2000" dirty="0">
                <a:solidFill>
                  <a:srgbClr val="343A40"/>
                </a:solidFill>
              </a:rPr>
              <a:t>– </a:t>
            </a:r>
            <a:r>
              <a:rPr lang="ko-KR" altLang="en-US" sz="2000" dirty="0">
                <a:solidFill>
                  <a:srgbClr val="343A40"/>
                </a:solidFill>
              </a:rPr>
              <a:t>그린 정리가 </a:t>
            </a:r>
            <a:r>
              <a:rPr lang="ko-KR" altLang="en-US" sz="2000" dirty="0" err="1">
                <a:solidFill>
                  <a:srgbClr val="343A40"/>
                </a:solidFill>
              </a:rPr>
              <a:t>뭐죠</a:t>
            </a:r>
            <a:r>
              <a:rPr lang="en-US" altLang="ko-KR" sz="2000" dirty="0">
                <a:solidFill>
                  <a:srgbClr val="343A40"/>
                </a:solidFill>
              </a:rPr>
              <a:t>?</a:t>
            </a:r>
            <a:endParaRPr lang="ko-KR" altLang="en-US" sz="2000" dirty="0">
              <a:solidFill>
                <a:srgbClr val="343A4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20B65D-3C98-4A3A-9749-AA04D0DE8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588"/>
            <a:ext cx="10515600" cy="505837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ko-KR" altLang="en-US" sz="2200" b="1" dirty="0"/>
              <a:t>본 문제로 돌아와서</a:t>
            </a:r>
            <a:r>
              <a:rPr lang="en-US" altLang="ko-KR" sz="2200" b="1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2200" dirty="0"/>
              <a:t>But, </a:t>
            </a:r>
            <a:r>
              <a:rPr lang="ko-KR" altLang="en-US" sz="2200" dirty="0"/>
              <a:t>문제에서 원하는 것</a:t>
            </a:r>
            <a:r>
              <a:rPr lang="en-US" altLang="ko-KR" sz="2200" dirty="0"/>
              <a:t>: </a:t>
            </a:r>
            <a:r>
              <a:rPr lang="ko-KR" altLang="en-US" sz="2200" dirty="0"/>
              <a:t>합집합이 아닌 각 색종이들이 </a:t>
            </a:r>
            <a:r>
              <a:rPr lang="en-US" altLang="ko-KR" sz="2200" b="1" dirty="0">
                <a:solidFill>
                  <a:srgbClr val="00B050"/>
                </a:solidFill>
              </a:rPr>
              <a:t>“</a:t>
            </a:r>
            <a:r>
              <a:rPr lang="ko-KR" altLang="en-US" sz="2200" b="1" dirty="0">
                <a:solidFill>
                  <a:srgbClr val="00B050"/>
                </a:solidFill>
              </a:rPr>
              <a:t>보이는 부분</a:t>
            </a:r>
            <a:r>
              <a:rPr lang="en-US" altLang="ko-KR" sz="2200" b="1" dirty="0">
                <a:solidFill>
                  <a:srgbClr val="00B050"/>
                </a:solidFill>
              </a:rPr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이거</a:t>
            </a:r>
            <a:r>
              <a:rPr lang="en-US" altLang="ko-KR" sz="2200" dirty="0"/>
              <a:t> </a:t>
            </a:r>
            <a:r>
              <a:rPr lang="ko-KR" altLang="en-US" sz="2200" dirty="0"/>
              <a:t>경계를 다 계산한다고</a:t>
            </a:r>
            <a:r>
              <a:rPr lang="en-US" altLang="ko-KR" sz="220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합집합과는 다르게</a:t>
            </a:r>
            <a:r>
              <a:rPr lang="en-US" altLang="ko-KR" sz="2200" dirty="0"/>
              <a:t>, </a:t>
            </a:r>
            <a:r>
              <a:rPr lang="ko-KR" altLang="en-US" sz="2200" b="1" dirty="0">
                <a:solidFill>
                  <a:srgbClr val="FF0000"/>
                </a:solidFill>
              </a:rPr>
              <a:t>경계를 간단하게 구할 수가 없다</a:t>
            </a:r>
            <a:r>
              <a:rPr lang="en-US" altLang="ko-KR" sz="2200" b="1" dirty="0">
                <a:solidFill>
                  <a:srgbClr val="FF0000"/>
                </a:solidFill>
              </a:rPr>
              <a:t>!</a:t>
            </a:r>
            <a:r>
              <a:rPr lang="en-US" altLang="ko-KR" sz="1500" dirty="0"/>
              <a:t> (</a:t>
            </a:r>
            <a:r>
              <a:rPr lang="ko-KR" altLang="en-US" sz="1500" dirty="0"/>
              <a:t>교점 계산</a:t>
            </a:r>
            <a:r>
              <a:rPr lang="en-US" altLang="ko-KR" sz="1500" dirty="0"/>
              <a:t>, </a:t>
            </a:r>
            <a:r>
              <a:rPr lang="ko-KR" altLang="en-US" sz="1500" dirty="0"/>
              <a:t>포함 여부 판정</a:t>
            </a:r>
            <a:r>
              <a:rPr lang="en-US" altLang="ko-KR" sz="1500" dirty="0"/>
              <a:t>…)</a:t>
            </a:r>
            <a:endParaRPr lang="en-US" altLang="ko-KR" sz="2200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게다가 하나의 도형이 </a:t>
            </a:r>
            <a:r>
              <a:rPr lang="ko-KR" altLang="en-US" sz="2200" b="1" dirty="0">
                <a:solidFill>
                  <a:srgbClr val="FF0000"/>
                </a:solidFill>
              </a:rPr>
              <a:t>파편화</a:t>
            </a:r>
            <a:r>
              <a:rPr lang="ko-KR" altLang="en-US" sz="2200" dirty="0"/>
              <a:t>되어 수많은 부분으로 나뉠 수도 있음</a:t>
            </a:r>
            <a:r>
              <a:rPr lang="en-US" altLang="ko-KR" sz="2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심지어 이걸 전체 한 번이 아니라 </a:t>
            </a:r>
            <a:r>
              <a:rPr lang="ko-KR" altLang="en-US" sz="2200" b="1" dirty="0">
                <a:solidFill>
                  <a:srgbClr val="FF0000"/>
                </a:solidFill>
              </a:rPr>
              <a:t>입력이 들어올 때마다</a:t>
            </a:r>
            <a:r>
              <a:rPr lang="ko-KR" altLang="en-US" sz="2200" dirty="0"/>
              <a:t> 해야 됨</a:t>
            </a: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시간 복잡도 터지고 구현도 막막</a:t>
            </a:r>
            <a:r>
              <a:rPr lang="en-US" altLang="ko-KR" sz="2200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여담으로 </a:t>
            </a:r>
            <a:r>
              <a:rPr lang="en-US" altLang="ko-KR" sz="2200" dirty="0"/>
              <a:t>2020</a:t>
            </a:r>
            <a:r>
              <a:rPr lang="ko-KR" altLang="en-US" sz="2200" dirty="0"/>
              <a:t>년 때 여기에서 포기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398039-81D8-4025-FBB3-36678F7D2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76" y="949912"/>
            <a:ext cx="1514475" cy="152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D7C0F9-15FE-F29D-B1EA-737B3D3E3F09}"/>
              </a:ext>
            </a:extLst>
          </p:cNvPr>
          <p:cNvSpPr txBox="1"/>
          <p:nvPr/>
        </p:nvSpPr>
        <p:spPr>
          <a:xfrm>
            <a:off x="9748760" y="2530188"/>
            <a:ext cx="1273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hlinkClick r:id="rId3"/>
              </a:rPr>
              <a:t>출처</a:t>
            </a:r>
            <a:r>
              <a:rPr lang="en-US" altLang="ko-KR" sz="1000" b="1" dirty="0">
                <a:hlinkClick r:id="rId3"/>
              </a:rPr>
              <a:t>: PS </a:t>
            </a:r>
            <a:r>
              <a:rPr lang="ko-KR" altLang="en-US" sz="1000" b="1" dirty="0">
                <a:hlinkClick r:id="rId3"/>
              </a:rPr>
              <a:t>갤러리 글</a:t>
            </a:r>
            <a:endParaRPr lang="ko-KR" altLang="en-US" sz="1000" b="1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F3A5B53-421E-0585-5FB4-7CC6FEDBD40A}"/>
              </a:ext>
            </a:extLst>
          </p:cNvPr>
          <p:cNvGrpSpPr/>
          <p:nvPr/>
        </p:nvGrpSpPr>
        <p:grpSpPr>
          <a:xfrm>
            <a:off x="9636465" y="3058699"/>
            <a:ext cx="1517423" cy="1810563"/>
            <a:chOff x="3162649" y="989901"/>
            <a:chExt cx="1517423" cy="1810563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98066E77-BE1C-9C87-1C77-57883304E881}"/>
                </a:ext>
              </a:extLst>
            </p:cNvPr>
            <p:cNvSpPr/>
            <p:nvPr/>
          </p:nvSpPr>
          <p:spPr>
            <a:xfrm>
              <a:off x="3212983" y="1208015"/>
              <a:ext cx="1310501" cy="1245954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6CE04C1A-843F-9342-1A3B-7D79895C4E7B}"/>
                </a:ext>
              </a:extLst>
            </p:cNvPr>
            <p:cNvSpPr/>
            <p:nvPr/>
          </p:nvSpPr>
          <p:spPr>
            <a:xfrm>
              <a:off x="3162649" y="989901"/>
              <a:ext cx="1517423" cy="124595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82F1127B-F05C-262E-207C-7E7501D542E7}"/>
                </a:ext>
              </a:extLst>
            </p:cNvPr>
            <p:cNvSpPr/>
            <p:nvPr/>
          </p:nvSpPr>
          <p:spPr>
            <a:xfrm rot="1634693">
              <a:off x="3593197" y="1107471"/>
              <a:ext cx="758710" cy="1692993"/>
            </a:xfrm>
            <a:prstGeom prst="triangle">
              <a:avLst>
                <a:gd name="adj" fmla="val 96154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776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3. </a:t>
            </a:r>
            <a:r>
              <a:rPr lang="ko-KR" altLang="en-US" sz="2000" dirty="0">
                <a:solidFill>
                  <a:srgbClr val="343A40"/>
                </a:solidFill>
              </a:rPr>
              <a:t>원의 합집합 </a:t>
            </a:r>
            <a:r>
              <a:rPr lang="en-US" altLang="ko-KR" sz="2000" dirty="0">
                <a:solidFill>
                  <a:srgbClr val="343A40"/>
                </a:solidFill>
              </a:rPr>
              <a:t>– </a:t>
            </a:r>
            <a:r>
              <a:rPr lang="ko-KR" altLang="en-US" sz="2000" dirty="0">
                <a:solidFill>
                  <a:srgbClr val="343A40"/>
                </a:solidFill>
              </a:rPr>
              <a:t>그린 정리가 </a:t>
            </a:r>
            <a:r>
              <a:rPr lang="ko-KR" altLang="en-US" sz="2000" dirty="0" err="1">
                <a:solidFill>
                  <a:srgbClr val="343A40"/>
                </a:solidFill>
              </a:rPr>
              <a:t>뭐죠</a:t>
            </a:r>
            <a:r>
              <a:rPr lang="en-US" altLang="ko-KR" sz="2000" dirty="0">
                <a:solidFill>
                  <a:srgbClr val="343A40"/>
                </a:solidFill>
              </a:rPr>
              <a:t>?</a:t>
            </a:r>
            <a:endParaRPr lang="ko-KR" altLang="en-US" sz="2000" dirty="0">
              <a:solidFill>
                <a:srgbClr val="343A4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16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FD7EF3B-2F85-0BE6-41D5-F861904AD8A6}"/>
              </a:ext>
            </a:extLst>
          </p:cNvPr>
          <p:cNvGrpSpPr/>
          <p:nvPr/>
        </p:nvGrpSpPr>
        <p:grpSpPr>
          <a:xfrm>
            <a:off x="4831110" y="583786"/>
            <a:ext cx="6522690" cy="1840327"/>
            <a:chOff x="863846" y="3596379"/>
            <a:chExt cx="6522690" cy="1840327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CEFB2055-4378-D5AB-2801-8275CA8B9407}"/>
                </a:ext>
              </a:extLst>
            </p:cNvPr>
            <p:cNvSpPr/>
            <p:nvPr/>
          </p:nvSpPr>
          <p:spPr>
            <a:xfrm>
              <a:off x="1137057" y="4462671"/>
              <a:ext cx="952500" cy="954157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FD8592F3-C143-A367-110C-80C4CB4F109F}"/>
                </a:ext>
              </a:extLst>
            </p:cNvPr>
            <p:cNvSpPr/>
            <p:nvPr/>
          </p:nvSpPr>
          <p:spPr>
            <a:xfrm>
              <a:off x="1375182" y="3985589"/>
              <a:ext cx="952500" cy="95415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31836181-1480-BEF6-CA89-763BF920CE29}"/>
                </a:ext>
              </a:extLst>
            </p:cNvPr>
            <p:cNvSpPr/>
            <p:nvPr/>
          </p:nvSpPr>
          <p:spPr>
            <a:xfrm>
              <a:off x="1613307" y="4462669"/>
              <a:ext cx="952500" cy="95415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3F2315-1636-CE6B-B112-DA3C2F2BA2D8}"/>
                </a:ext>
              </a:extLst>
            </p:cNvPr>
            <p:cNvSpPr txBox="1"/>
            <p:nvPr/>
          </p:nvSpPr>
          <p:spPr>
            <a:xfrm>
              <a:off x="863846" y="5067373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/>
                <a:t>A</a:t>
              </a:r>
              <a:endParaRPr lang="ko-KR" altLang="en-US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6DB3DF-E297-AC9D-E1CD-56BACAC015F5}"/>
                </a:ext>
              </a:extLst>
            </p:cNvPr>
            <p:cNvSpPr txBox="1"/>
            <p:nvPr/>
          </p:nvSpPr>
          <p:spPr>
            <a:xfrm>
              <a:off x="2492448" y="5067373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/>
                <a:t>B</a:t>
              </a:r>
              <a:endParaRPr lang="ko-KR" altLang="en-US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4D4996-F4B8-0216-4DFB-FB2DA7784FBE}"/>
                </a:ext>
              </a:extLst>
            </p:cNvPr>
            <p:cNvSpPr txBox="1"/>
            <p:nvPr/>
          </p:nvSpPr>
          <p:spPr>
            <a:xfrm>
              <a:off x="1678147" y="3596379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/>
                <a:t>C</a:t>
              </a:r>
              <a:endParaRPr lang="ko-KR" altLang="en-US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D7BAF2-B20C-68DA-4B8A-EA59BA1C34E7}"/>
                </a:ext>
              </a:extLst>
            </p:cNvPr>
            <p:cNvSpPr txBox="1"/>
            <p:nvPr/>
          </p:nvSpPr>
          <p:spPr>
            <a:xfrm>
              <a:off x="2864646" y="4154918"/>
              <a:ext cx="59634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500" b="1" dirty="0"/>
                <a:t>=</a:t>
              </a:r>
              <a:endParaRPr lang="ko-KR" altLang="en-US" sz="4500" b="1" dirty="0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77B8572E-4043-5443-B6B6-4CAF1FB776E6}"/>
                </a:ext>
              </a:extLst>
            </p:cNvPr>
            <p:cNvSpPr/>
            <p:nvPr/>
          </p:nvSpPr>
          <p:spPr>
            <a:xfrm>
              <a:off x="3684682" y="4482549"/>
              <a:ext cx="952500" cy="954157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D825CBDA-49AA-9A7B-B48A-589ADCF2605A}"/>
                </a:ext>
              </a:extLst>
            </p:cNvPr>
            <p:cNvSpPr/>
            <p:nvPr/>
          </p:nvSpPr>
          <p:spPr>
            <a:xfrm>
              <a:off x="3922807" y="4005467"/>
              <a:ext cx="952500" cy="954159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F3CB6838-3159-8D91-B0B8-7AA46FFEFF42}"/>
                </a:ext>
              </a:extLst>
            </p:cNvPr>
            <p:cNvSpPr/>
            <p:nvPr/>
          </p:nvSpPr>
          <p:spPr>
            <a:xfrm>
              <a:off x="4160932" y="4482547"/>
              <a:ext cx="952500" cy="954158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DE86A0-80EC-5F71-BF1D-CAD4563D2B45}"/>
                </a:ext>
              </a:extLst>
            </p:cNvPr>
            <p:cNvSpPr txBox="1"/>
            <p:nvPr/>
          </p:nvSpPr>
          <p:spPr>
            <a:xfrm>
              <a:off x="5353050" y="4154918"/>
              <a:ext cx="138895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500" b="1" dirty="0"/>
                <a:t>-</a:t>
              </a:r>
              <a:endParaRPr lang="ko-KR" altLang="en-US" sz="4500" b="1" dirty="0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13671EA7-24FB-E5B8-013E-2743538CCD9A}"/>
                </a:ext>
              </a:extLst>
            </p:cNvPr>
            <p:cNvSpPr/>
            <p:nvPr/>
          </p:nvSpPr>
          <p:spPr>
            <a:xfrm>
              <a:off x="6195911" y="4005467"/>
              <a:ext cx="952500" cy="954159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665D25C0-61DD-6235-42D7-25783B00A827}"/>
                </a:ext>
              </a:extLst>
            </p:cNvPr>
            <p:cNvSpPr/>
            <p:nvPr/>
          </p:nvSpPr>
          <p:spPr>
            <a:xfrm>
              <a:off x="6434036" y="4482547"/>
              <a:ext cx="952500" cy="954158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내용 개체 틀 2">
                <a:extLst>
                  <a:ext uri="{FF2B5EF4-FFF2-40B4-BE49-F238E27FC236}">
                    <a16:creationId xmlns:a16="http://schemas.microsoft.com/office/drawing/2014/main" id="{1AFBC76F-E2A3-57C3-3132-0312E3A14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endParaRPr lang="en-US" altLang="ko-KR" sz="500" b="1" dirty="0"/>
              </a:p>
              <a:p>
                <a:pPr marL="0" indent="0">
                  <a:buNone/>
                </a:pPr>
                <a:r>
                  <a:rPr lang="ko-KR" altLang="en-US" sz="2200" b="1" dirty="0"/>
                  <a:t>해답은</a:t>
                </a:r>
                <a:r>
                  <a:rPr lang="en-US" altLang="ko-KR" sz="2200" b="1" dirty="0"/>
                  <a:t>…</a:t>
                </a:r>
              </a:p>
              <a:p>
                <a:pPr marL="0" indent="0">
                  <a:buNone/>
                </a:pPr>
                <a:endParaRPr lang="en-US" altLang="ko-KR" sz="3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집합으로 생각해 본다면</a:t>
                </a:r>
                <a:r>
                  <a:rPr lang="en-US" altLang="ko-KR" sz="1800" dirty="0"/>
                  <a:t>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각 색종이들의 </a:t>
                </a:r>
                <a:r>
                  <a:rPr lang="en-US" altLang="ko-KR" sz="1800" b="1" dirty="0"/>
                  <a:t>“</a:t>
                </a:r>
                <a:r>
                  <a:rPr lang="ko-KR" altLang="en-US" sz="1800" b="1" dirty="0"/>
                  <a:t>보이는</a:t>
                </a:r>
                <a:r>
                  <a:rPr lang="en-US" altLang="ko-KR" sz="1800" b="1" dirty="0"/>
                  <a:t>(= </a:t>
                </a:r>
                <a:r>
                  <a:rPr lang="ko-KR" altLang="en-US" sz="1800" b="1" dirty="0"/>
                  <a:t>가려지지 않은</a:t>
                </a:r>
                <a:r>
                  <a:rPr lang="en-US" altLang="ko-KR" sz="1800" b="1" dirty="0"/>
                  <a:t>)</a:t>
                </a:r>
                <a:r>
                  <a:rPr lang="ko-KR" altLang="en-US" sz="1800" b="1" dirty="0"/>
                  <a:t> 부분</a:t>
                </a:r>
                <a:r>
                  <a:rPr lang="en-US" altLang="ko-KR" sz="1800" b="1" dirty="0"/>
                  <a:t>”</a:t>
                </a:r>
                <a:r>
                  <a:rPr lang="en-US" altLang="ko-KR" sz="1800" dirty="0"/>
                  <a:t> → </a:t>
                </a:r>
                <a:r>
                  <a:rPr lang="ko-KR" altLang="en-US" sz="1800" b="1" dirty="0" err="1">
                    <a:solidFill>
                      <a:srgbClr val="FF0000"/>
                    </a:solidFill>
                  </a:rPr>
                  <a:t>차집합</a:t>
                </a:r>
                <a:r>
                  <a:rPr lang="en-US" altLang="ko-KR" sz="1800" b="1" dirty="0">
                    <a:solidFill>
                      <a:srgbClr val="FF0000"/>
                    </a:solidFill>
                  </a:rPr>
                  <a:t>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ko-KR" sz="1800" dirty="0"/>
                  <a:t> → </a:t>
                </a:r>
                <a:r>
                  <a:rPr lang="ko-KR" altLang="en-US" sz="1800" dirty="0"/>
                  <a:t>즉</a:t>
                </a:r>
                <a:r>
                  <a:rPr lang="en-US" altLang="ko-KR" sz="1800" dirty="0"/>
                  <a:t>, </a:t>
                </a:r>
                <a:r>
                  <a:rPr lang="ko-KR" altLang="en-US" sz="1800" b="1" dirty="0" err="1">
                    <a:solidFill>
                      <a:srgbClr val="0070C0"/>
                    </a:solidFill>
                  </a:rPr>
                  <a:t>차집합</a:t>
                </a:r>
                <a:r>
                  <a:rPr lang="ko-KR" altLang="en-US" sz="1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ko-KR" sz="1800" b="1" dirty="0">
                    <a:solidFill>
                      <a:srgbClr val="0070C0"/>
                    </a:solidFill>
                  </a:rPr>
                  <a:t>= </a:t>
                </a:r>
                <a:r>
                  <a:rPr lang="ko-KR" altLang="en-US" sz="1800" b="1" dirty="0">
                    <a:solidFill>
                      <a:srgbClr val="0070C0"/>
                    </a:solidFill>
                  </a:rPr>
                  <a:t>전체 합집합 </a:t>
                </a:r>
                <a:r>
                  <a:rPr lang="en-US" altLang="ko-KR" sz="1800" b="1" dirty="0">
                    <a:solidFill>
                      <a:srgbClr val="0070C0"/>
                    </a:solidFill>
                  </a:rPr>
                  <a:t>– </a:t>
                </a:r>
                <a:r>
                  <a:rPr lang="ko-KR" altLang="en-US" sz="1800" b="1" dirty="0">
                    <a:solidFill>
                      <a:srgbClr val="0070C0"/>
                    </a:solidFill>
                  </a:rPr>
                  <a:t>자신을 제외한 합집합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800" dirty="0"/>
                  <a:t> :=</a:t>
                </a:r>
                <a:r>
                  <a:rPr lang="ko-KR" altLang="en-US" sz="1800" dirty="0"/>
                  <a:t>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ko-KR" altLang="en-US" sz="1800" dirty="0"/>
                  <a:t>번째부터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ko-KR" altLang="en-US" sz="1800" dirty="0"/>
                  <a:t>번째까지의 색종이 합집합의 넓이 </a:t>
                </a:r>
                <a:r>
                  <a:rPr lang="en-US" altLang="ko-KR" sz="1800" dirty="0"/>
                  <a:t>(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ko-KR" altLang="en-US" sz="1800" i="1">
                        <a:latin typeface="Cambria Math" panose="02040503050406030204" pitchFamily="18" charset="0"/>
                      </a:rPr>
                      <m:t>이</m:t>
                    </m:r>
                  </m:oMath>
                </a14:m>
                <a:r>
                  <a:rPr lang="ko-KR" altLang="en-US" sz="1800" dirty="0"/>
                  <a:t>면 </a:t>
                </a:r>
                <a:r>
                  <a:rPr lang="en-US" altLang="ko-KR" sz="1800" dirty="0"/>
                  <a:t>0)</a:t>
                </a:r>
                <a:br>
                  <a:rPr lang="en-US" altLang="ko-KR" sz="1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800" dirty="0"/>
                  <a:t> :=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ko-KR" altLang="en-US" sz="1800" dirty="0"/>
                  <a:t>번째 색종이까지 붙였을 때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ko-KR" altLang="en-US" sz="1800" dirty="0"/>
                  <a:t>번째 색종이의 보이는 면적</a:t>
                </a:r>
                <a:endParaRPr lang="en-US" altLang="ko-KR" sz="1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ko-K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ko-K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ko-K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ko-KR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ko-K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ko-K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ko-K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ko-KR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ko-K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ko-K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ko-K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ko-K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altLang="ko-KR" sz="2200" b="1" dirty="0">
                  <a:solidFill>
                    <a:srgbClr val="FF000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따라서 일단 </a:t>
                </a:r>
                <a:r>
                  <a:rPr lang="ko-KR" altLang="en-US" sz="1800" dirty="0">
                    <a:solidFill>
                      <a:srgbClr val="FF0000"/>
                    </a:solidFill>
                  </a:rPr>
                  <a:t>합집합들을 구하고 차를 계산</a:t>
                </a:r>
                <a:r>
                  <a:rPr lang="ko-KR" altLang="en-US" sz="1800" dirty="0"/>
                  <a:t>하면 된다</a:t>
                </a:r>
                <a:r>
                  <a:rPr lang="en-US" altLang="ko-KR" sz="1800" dirty="0"/>
                  <a:t>!</a:t>
                </a:r>
              </a:p>
            </p:txBody>
          </p:sp>
        </mc:Choice>
        <mc:Fallback xmlns="">
          <p:sp>
            <p:nvSpPr>
              <p:cNvPr id="30" name="내용 개체 틀 2">
                <a:extLst>
                  <a:ext uri="{FF2B5EF4-FFF2-40B4-BE49-F238E27FC236}">
                    <a16:creationId xmlns:a16="http://schemas.microsoft.com/office/drawing/2014/main" id="{1AFBC76F-E2A3-57C3-3132-0312E3A14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  <a:blipFill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8070ACC0-0682-110E-B5DF-D284B3F2F9AE}"/>
              </a:ext>
            </a:extLst>
          </p:cNvPr>
          <p:cNvSpPr txBox="1"/>
          <p:nvPr/>
        </p:nvSpPr>
        <p:spPr>
          <a:xfrm>
            <a:off x="6831910" y="1142325"/>
            <a:ext cx="5963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500" b="1" dirty="0"/>
              <a:t>=</a:t>
            </a:r>
            <a:endParaRPr lang="ko-KR" altLang="en-US" sz="4500" b="1" dirty="0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39923C5B-5634-A61C-225F-CBEDAD6EB2D8}"/>
              </a:ext>
            </a:extLst>
          </p:cNvPr>
          <p:cNvSpPr/>
          <p:nvPr/>
        </p:nvSpPr>
        <p:spPr>
          <a:xfrm>
            <a:off x="7786221" y="1000244"/>
            <a:ext cx="1310501" cy="1245954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E0DEE4-DB6A-1A4D-70B1-2F3AF841C814}"/>
                  </a:ext>
                </a:extLst>
              </p:cNvPr>
              <p:cNvSpPr txBox="1"/>
              <p:nvPr/>
            </p:nvSpPr>
            <p:spPr>
              <a:xfrm>
                <a:off x="8021009" y="4164496"/>
                <a:ext cx="1476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1</a:t>
                </a:r>
                <a:r>
                  <a:rPr lang="ko-KR" altLang="en-US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번 색종이</a:t>
                </a:r>
                <a:r>
                  <a:rPr lang="en-US" altLang="ko-KR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나눔스퀘어" panose="020B0600000101010101" pitchFamily="50" charset="-127"/>
                      </a:rPr>
                      <m:t>1</m:t>
                    </m:r>
                  </m:oMath>
                </a14:m>
                <a:endParaRPr lang="ko-KR" altLang="en-US" dirty="0"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E0DEE4-DB6A-1A4D-70B1-2F3AF841C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09" y="4164496"/>
                <a:ext cx="1476686" cy="369332"/>
              </a:xfrm>
              <a:prstGeom prst="rect">
                <a:avLst/>
              </a:prstGeom>
              <a:blipFill>
                <a:blip r:embed="rId3"/>
                <a:stretch>
                  <a:fillRect l="-3719" t="-6557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타원 36">
            <a:extLst>
              <a:ext uri="{FF2B5EF4-FFF2-40B4-BE49-F238E27FC236}">
                <a16:creationId xmlns:a16="http://schemas.microsoft.com/office/drawing/2014/main" id="{8A29DF27-5FDA-5231-FD9C-04D5D91A3AA9}"/>
              </a:ext>
            </a:extLst>
          </p:cNvPr>
          <p:cNvSpPr/>
          <p:nvPr/>
        </p:nvSpPr>
        <p:spPr>
          <a:xfrm>
            <a:off x="5206766" y="899315"/>
            <a:ext cx="1310501" cy="1245954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이등변 삼각형 37">
            <a:extLst>
              <a:ext uri="{FF2B5EF4-FFF2-40B4-BE49-F238E27FC236}">
                <a16:creationId xmlns:a16="http://schemas.microsoft.com/office/drawing/2014/main" id="{D4027EC8-9E06-6833-1EB0-9382AEFDC91F}"/>
              </a:ext>
            </a:extLst>
          </p:cNvPr>
          <p:cNvSpPr/>
          <p:nvPr/>
        </p:nvSpPr>
        <p:spPr>
          <a:xfrm>
            <a:off x="5156432" y="681201"/>
            <a:ext cx="1517423" cy="124595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B02AF4-73FF-5A67-5F52-90B52A46AD76}"/>
              </a:ext>
            </a:extLst>
          </p:cNvPr>
          <p:cNvSpPr txBox="1"/>
          <p:nvPr/>
        </p:nvSpPr>
        <p:spPr>
          <a:xfrm>
            <a:off x="9320314" y="1142325"/>
            <a:ext cx="13889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500" b="1" dirty="0"/>
              <a:t>-</a:t>
            </a:r>
            <a:endParaRPr lang="ko-KR" altLang="en-US" sz="4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9B8832-A2B3-D3E1-46CA-D2F8F6FF58C1}"/>
                  </a:ext>
                </a:extLst>
              </p:cNvPr>
              <p:cNvSpPr txBox="1"/>
              <p:nvPr/>
            </p:nvSpPr>
            <p:spPr>
              <a:xfrm>
                <a:off x="8021009" y="4164496"/>
                <a:ext cx="2268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1</a:t>
                </a:r>
                <a:r>
                  <a:rPr lang="ko-KR" altLang="en-US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번 색종이</a:t>
                </a:r>
                <a:r>
                  <a:rPr lang="en-US" altLang="ko-KR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나눔스퀘어" panose="020B0600000101010101" pitchFamily="50" charset="-127"/>
                      </a:rPr>
                      <m:t>1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∪2−2</m:t>
                    </m:r>
                  </m:oMath>
                </a14:m>
                <a:endParaRPr lang="ko-KR" altLang="en-US" dirty="0"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9B8832-A2B3-D3E1-46CA-D2F8F6FF5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09" y="4164496"/>
                <a:ext cx="2268570" cy="369332"/>
              </a:xfrm>
              <a:prstGeom prst="rect">
                <a:avLst/>
              </a:prstGeom>
              <a:blipFill>
                <a:blip r:embed="rId4"/>
                <a:stretch>
                  <a:fillRect l="-2419" t="-6557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D608113-DEB4-F191-3DA9-12FCDB4B8E9E}"/>
                  </a:ext>
                </a:extLst>
              </p:cNvPr>
              <p:cNvSpPr txBox="1"/>
              <p:nvPr/>
            </p:nvSpPr>
            <p:spPr>
              <a:xfrm>
                <a:off x="8021008" y="4638196"/>
                <a:ext cx="1476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2</a:t>
                </a:r>
                <a:r>
                  <a:rPr lang="ko-KR" altLang="en-US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번 색종이</a:t>
                </a:r>
                <a:r>
                  <a:rPr lang="en-US" altLang="ko-KR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나눔스퀘어" panose="020B0600000101010101" pitchFamily="50" charset="-127"/>
                      </a:rPr>
                      <m:t>2</m:t>
                    </m:r>
                  </m:oMath>
                </a14:m>
                <a:endParaRPr lang="ko-KR" altLang="en-US" dirty="0"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D608113-DEB4-F191-3DA9-12FCDB4B8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08" y="4638196"/>
                <a:ext cx="1476686" cy="369332"/>
              </a:xfrm>
              <a:prstGeom prst="rect">
                <a:avLst/>
              </a:prstGeom>
              <a:blipFill>
                <a:blip r:embed="rId5"/>
                <a:stretch>
                  <a:fillRect l="-3719" t="-8333" b="-2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그룹 41">
            <a:extLst>
              <a:ext uri="{FF2B5EF4-FFF2-40B4-BE49-F238E27FC236}">
                <a16:creationId xmlns:a16="http://schemas.microsoft.com/office/drawing/2014/main" id="{F6EED814-C442-2EA0-96EA-136CE1E33B0D}"/>
              </a:ext>
            </a:extLst>
          </p:cNvPr>
          <p:cNvGrpSpPr/>
          <p:nvPr/>
        </p:nvGrpSpPr>
        <p:grpSpPr>
          <a:xfrm>
            <a:off x="7651946" y="681201"/>
            <a:ext cx="1517423" cy="1464068"/>
            <a:chOff x="7651946" y="681201"/>
            <a:chExt cx="1517423" cy="1464068"/>
          </a:xfrm>
        </p:grpSpPr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2D2E7BD6-F62A-98FE-E9FE-A0406CD9ADEE}"/>
                </a:ext>
              </a:extLst>
            </p:cNvPr>
            <p:cNvSpPr/>
            <p:nvPr/>
          </p:nvSpPr>
          <p:spPr>
            <a:xfrm>
              <a:off x="7702280" y="899315"/>
              <a:ext cx="1310501" cy="12459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CC2B5E63-705E-94B4-52EC-D4FEAE07CBCD}"/>
                </a:ext>
              </a:extLst>
            </p:cNvPr>
            <p:cNvSpPr/>
            <p:nvPr/>
          </p:nvSpPr>
          <p:spPr>
            <a:xfrm>
              <a:off x="7651946" y="681201"/>
              <a:ext cx="1517423" cy="1245954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이등변 삼각형 44">
            <a:extLst>
              <a:ext uri="{FF2B5EF4-FFF2-40B4-BE49-F238E27FC236}">
                <a16:creationId xmlns:a16="http://schemas.microsoft.com/office/drawing/2014/main" id="{742FC628-FEBA-E167-71EF-18B16A721899}"/>
              </a:ext>
            </a:extLst>
          </p:cNvPr>
          <p:cNvSpPr/>
          <p:nvPr/>
        </p:nvSpPr>
        <p:spPr>
          <a:xfrm>
            <a:off x="9950555" y="681201"/>
            <a:ext cx="1517423" cy="124595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이등변 삼각형 45">
            <a:extLst>
              <a:ext uri="{FF2B5EF4-FFF2-40B4-BE49-F238E27FC236}">
                <a16:creationId xmlns:a16="http://schemas.microsoft.com/office/drawing/2014/main" id="{32DFC81C-E644-78C9-306C-E2F371D1CEF2}"/>
              </a:ext>
            </a:extLst>
          </p:cNvPr>
          <p:cNvSpPr/>
          <p:nvPr/>
        </p:nvSpPr>
        <p:spPr>
          <a:xfrm>
            <a:off x="7647637" y="681201"/>
            <a:ext cx="1517423" cy="124595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이등변 삼각형 46">
            <a:extLst>
              <a:ext uri="{FF2B5EF4-FFF2-40B4-BE49-F238E27FC236}">
                <a16:creationId xmlns:a16="http://schemas.microsoft.com/office/drawing/2014/main" id="{CA14E831-E743-B0D4-C7AD-11F6926DE5E5}"/>
              </a:ext>
            </a:extLst>
          </p:cNvPr>
          <p:cNvSpPr/>
          <p:nvPr/>
        </p:nvSpPr>
        <p:spPr>
          <a:xfrm rot="1634693">
            <a:off x="5586980" y="798771"/>
            <a:ext cx="758710" cy="1692993"/>
          </a:xfrm>
          <a:prstGeom prst="triangle">
            <a:avLst>
              <a:gd name="adj" fmla="val 9615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32060F8-FCDB-FDFA-C255-4345EFF48DB6}"/>
                  </a:ext>
                </a:extLst>
              </p:cNvPr>
              <p:cNvSpPr txBox="1"/>
              <p:nvPr/>
            </p:nvSpPr>
            <p:spPr>
              <a:xfrm>
                <a:off x="8021009" y="4164496"/>
                <a:ext cx="3044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1</a:t>
                </a:r>
                <a:r>
                  <a:rPr lang="ko-KR" altLang="en-US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번 색종이</a:t>
                </a:r>
                <a:r>
                  <a:rPr lang="en-US" altLang="ko-KR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나눔스퀘어" panose="020B0600000101010101" pitchFamily="50" charset="-127"/>
                      </a:rPr>
                      <m:t>1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∪2∪3−2∪3</m:t>
                    </m:r>
                  </m:oMath>
                </a14:m>
                <a:endParaRPr lang="ko-KR" altLang="en-US" dirty="0"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32060F8-FCDB-FDFA-C255-4345EFF48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09" y="4164496"/>
                <a:ext cx="3044423" cy="369332"/>
              </a:xfrm>
              <a:prstGeom prst="rect">
                <a:avLst/>
              </a:prstGeom>
              <a:blipFill>
                <a:blip r:embed="rId6"/>
                <a:stretch>
                  <a:fillRect l="-1804" t="-6557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76B16B4-D22B-E3E6-3B45-39B9630CAD57}"/>
                  </a:ext>
                </a:extLst>
              </p:cNvPr>
              <p:cNvSpPr txBox="1"/>
              <p:nvPr/>
            </p:nvSpPr>
            <p:spPr>
              <a:xfrm>
                <a:off x="8021008" y="4638196"/>
                <a:ext cx="2268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2</a:t>
                </a:r>
                <a:r>
                  <a:rPr lang="ko-KR" altLang="en-US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번 색종이</a:t>
                </a:r>
                <a:r>
                  <a:rPr lang="en-US" altLang="ko-KR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2∪3−3</m:t>
                    </m:r>
                  </m:oMath>
                </a14:m>
                <a:endParaRPr lang="ko-KR" altLang="en-US" dirty="0"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76B16B4-D22B-E3E6-3B45-39B9630CA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08" y="4638196"/>
                <a:ext cx="2268570" cy="369332"/>
              </a:xfrm>
              <a:prstGeom prst="rect">
                <a:avLst/>
              </a:prstGeom>
              <a:blipFill>
                <a:blip r:embed="rId7"/>
                <a:stretch>
                  <a:fillRect l="-2419" t="-8333" b="-2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EE7C87-14F2-EE80-B87E-8E4F509B34B4}"/>
                  </a:ext>
                </a:extLst>
              </p:cNvPr>
              <p:cNvSpPr txBox="1"/>
              <p:nvPr/>
            </p:nvSpPr>
            <p:spPr>
              <a:xfrm>
                <a:off x="8021008" y="5111896"/>
                <a:ext cx="1476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3</a:t>
                </a:r>
                <a:r>
                  <a:rPr lang="ko-KR" altLang="en-US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번 색종이</a:t>
                </a:r>
                <a:r>
                  <a:rPr lang="en-US" altLang="ko-KR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나눔스퀘어" panose="020B0600000101010101" pitchFamily="50" charset="-127"/>
                      </a:rPr>
                      <m:t>3</m:t>
                    </m:r>
                  </m:oMath>
                </a14:m>
                <a:endParaRPr lang="ko-KR" altLang="en-US" dirty="0"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EE7C87-14F2-EE80-B87E-8E4F509B3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08" y="5111896"/>
                <a:ext cx="1476686" cy="369332"/>
              </a:xfrm>
              <a:prstGeom prst="rect">
                <a:avLst/>
              </a:prstGeom>
              <a:blipFill>
                <a:blip r:embed="rId8"/>
                <a:stretch>
                  <a:fillRect l="-3719" t="-8333" b="-2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358D5079-66ED-12C8-6FD7-6EADB527862E}"/>
              </a:ext>
            </a:extLst>
          </p:cNvPr>
          <p:cNvSpPr txBox="1"/>
          <p:nvPr/>
        </p:nvSpPr>
        <p:spPr>
          <a:xfrm>
            <a:off x="9320314" y="1142325"/>
            <a:ext cx="13889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500" b="1" dirty="0"/>
              <a:t>-</a:t>
            </a:r>
            <a:endParaRPr lang="ko-KR" altLang="en-US" sz="4500" b="1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0EC0CFEE-9597-B1F7-C495-0DBD6EB2DABB}"/>
              </a:ext>
            </a:extLst>
          </p:cNvPr>
          <p:cNvGrpSpPr/>
          <p:nvPr/>
        </p:nvGrpSpPr>
        <p:grpSpPr>
          <a:xfrm>
            <a:off x="7606939" y="681199"/>
            <a:ext cx="1517423" cy="1810563"/>
            <a:chOff x="7606939" y="681199"/>
            <a:chExt cx="1517423" cy="1810563"/>
          </a:xfrm>
        </p:grpSpPr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34344D66-01A5-AB15-4D42-47D895A336BE}"/>
                </a:ext>
              </a:extLst>
            </p:cNvPr>
            <p:cNvSpPr/>
            <p:nvPr/>
          </p:nvSpPr>
          <p:spPr>
            <a:xfrm>
              <a:off x="7657273" y="899313"/>
              <a:ext cx="1310501" cy="12459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4EDB2D1E-28C4-6708-E84E-1B5741AE1C02}"/>
                </a:ext>
              </a:extLst>
            </p:cNvPr>
            <p:cNvSpPr/>
            <p:nvPr/>
          </p:nvSpPr>
          <p:spPr>
            <a:xfrm>
              <a:off x="7606939" y="681199"/>
              <a:ext cx="1517423" cy="1245954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이등변 삼각형 54">
              <a:extLst>
                <a:ext uri="{FF2B5EF4-FFF2-40B4-BE49-F238E27FC236}">
                  <a16:creationId xmlns:a16="http://schemas.microsoft.com/office/drawing/2014/main" id="{21F8B146-F1C8-E971-95AE-74FA71C3294C}"/>
                </a:ext>
              </a:extLst>
            </p:cNvPr>
            <p:cNvSpPr/>
            <p:nvPr/>
          </p:nvSpPr>
          <p:spPr>
            <a:xfrm rot="1634693">
              <a:off x="8037487" y="798769"/>
              <a:ext cx="758710" cy="1692993"/>
            </a:xfrm>
            <a:prstGeom prst="triangle">
              <a:avLst>
                <a:gd name="adj" fmla="val 96154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F2D7CE66-546F-AAD3-7F6C-3A252C5B6B05}"/>
              </a:ext>
            </a:extLst>
          </p:cNvPr>
          <p:cNvGrpSpPr/>
          <p:nvPr/>
        </p:nvGrpSpPr>
        <p:grpSpPr>
          <a:xfrm>
            <a:off x="9819107" y="681199"/>
            <a:ext cx="1517423" cy="1810563"/>
            <a:chOff x="9819107" y="681199"/>
            <a:chExt cx="1517423" cy="1810563"/>
          </a:xfrm>
        </p:grpSpPr>
        <p:sp>
          <p:nvSpPr>
            <p:cNvPr id="57" name="이등변 삼각형 56">
              <a:extLst>
                <a:ext uri="{FF2B5EF4-FFF2-40B4-BE49-F238E27FC236}">
                  <a16:creationId xmlns:a16="http://schemas.microsoft.com/office/drawing/2014/main" id="{BABEB005-DF34-6328-D29D-86991F826445}"/>
                </a:ext>
              </a:extLst>
            </p:cNvPr>
            <p:cNvSpPr/>
            <p:nvPr/>
          </p:nvSpPr>
          <p:spPr>
            <a:xfrm>
              <a:off x="9819107" y="681199"/>
              <a:ext cx="1517423" cy="1245954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>
              <a:extLst>
                <a:ext uri="{FF2B5EF4-FFF2-40B4-BE49-F238E27FC236}">
                  <a16:creationId xmlns:a16="http://schemas.microsoft.com/office/drawing/2014/main" id="{95DEE97B-13FF-A90F-175E-6853DFF15AE9}"/>
                </a:ext>
              </a:extLst>
            </p:cNvPr>
            <p:cNvSpPr/>
            <p:nvPr/>
          </p:nvSpPr>
          <p:spPr>
            <a:xfrm rot="1634693">
              <a:off x="10249655" y="798769"/>
              <a:ext cx="758710" cy="1692993"/>
            </a:xfrm>
            <a:prstGeom prst="triangle">
              <a:avLst>
                <a:gd name="adj" fmla="val 96154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B65C8EC4-C3E5-661F-642F-0AA4B47AB27C}"/>
              </a:ext>
            </a:extLst>
          </p:cNvPr>
          <p:cNvSpPr txBox="1"/>
          <p:nvPr/>
        </p:nvSpPr>
        <p:spPr>
          <a:xfrm>
            <a:off x="9311680" y="1142325"/>
            <a:ext cx="13889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500" b="1" dirty="0"/>
              <a:t>-</a:t>
            </a:r>
            <a:endParaRPr lang="ko-KR" altLang="en-US" sz="4500" b="1" dirty="0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F91D6A00-B0AD-DB18-41A1-C427BD034152}"/>
              </a:ext>
            </a:extLst>
          </p:cNvPr>
          <p:cNvGrpSpPr/>
          <p:nvPr/>
        </p:nvGrpSpPr>
        <p:grpSpPr>
          <a:xfrm>
            <a:off x="7598305" y="681199"/>
            <a:ext cx="1517423" cy="1810563"/>
            <a:chOff x="7598305" y="681199"/>
            <a:chExt cx="1517423" cy="1810563"/>
          </a:xfrm>
        </p:grpSpPr>
        <p:sp>
          <p:nvSpPr>
            <p:cNvPr id="61" name="이등변 삼각형 60">
              <a:extLst>
                <a:ext uri="{FF2B5EF4-FFF2-40B4-BE49-F238E27FC236}">
                  <a16:creationId xmlns:a16="http://schemas.microsoft.com/office/drawing/2014/main" id="{24D02CF8-6562-0B2F-48B5-9006C15668DA}"/>
                </a:ext>
              </a:extLst>
            </p:cNvPr>
            <p:cNvSpPr/>
            <p:nvPr/>
          </p:nvSpPr>
          <p:spPr>
            <a:xfrm>
              <a:off x="7598305" y="681199"/>
              <a:ext cx="1517423" cy="124595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이등변 삼각형 61">
              <a:extLst>
                <a:ext uri="{FF2B5EF4-FFF2-40B4-BE49-F238E27FC236}">
                  <a16:creationId xmlns:a16="http://schemas.microsoft.com/office/drawing/2014/main" id="{E2B8E305-D758-78CB-4442-512210A2E321}"/>
                </a:ext>
              </a:extLst>
            </p:cNvPr>
            <p:cNvSpPr/>
            <p:nvPr/>
          </p:nvSpPr>
          <p:spPr>
            <a:xfrm rot="1634693">
              <a:off x="8028853" y="798769"/>
              <a:ext cx="758710" cy="1692993"/>
            </a:xfrm>
            <a:prstGeom prst="triangle">
              <a:avLst>
                <a:gd name="adj" fmla="val 96154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3" name="이등변 삼각형 62">
            <a:extLst>
              <a:ext uri="{FF2B5EF4-FFF2-40B4-BE49-F238E27FC236}">
                <a16:creationId xmlns:a16="http://schemas.microsoft.com/office/drawing/2014/main" id="{C12EC857-83C3-7514-EE87-DF86161B623B}"/>
              </a:ext>
            </a:extLst>
          </p:cNvPr>
          <p:cNvSpPr/>
          <p:nvPr/>
        </p:nvSpPr>
        <p:spPr>
          <a:xfrm rot="1634693">
            <a:off x="10241021" y="798769"/>
            <a:ext cx="758710" cy="1692993"/>
          </a:xfrm>
          <a:prstGeom prst="triangle">
            <a:avLst>
              <a:gd name="adj" fmla="val 9615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이등변 삼각형 63">
            <a:extLst>
              <a:ext uri="{FF2B5EF4-FFF2-40B4-BE49-F238E27FC236}">
                <a16:creationId xmlns:a16="http://schemas.microsoft.com/office/drawing/2014/main" id="{F22C7B59-56E8-3DEF-5837-4DD26773CDB0}"/>
              </a:ext>
            </a:extLst>
          </p:cNvPr>
          <p:cNvSpPr/>
          <p:nvPr/>
        </p:nvSpPr>
        <p:spPr>
          <a:xfrm rot="1634693">
            <a:off x="8025663" y="798769"/>
            <a:ext cx="758710" cy="1692993"/>
          </a:xfrm>
          <a:prstGeom prst="triangle">
            <a:avLst>
              <a:gd name="adj" fmla="val 9615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E3260122-52E4-89F5-8012-62552FCA9F43}"/>
              </a:ext>
            </a:extLst>
          </p:cNvPr>
          <p:cNvGrpSpPr/>
          <p:nvPr/>
        </p:nvGrpSpPr>
        <p:grpSpPr>
          <a:xfrm>
            <a:off x="5910835" y="3887617"/>
            <a:ext cx="1517423" cy="1810563"/>
            <a:chOff x="3162649" y="989901"/>
            <a:chExt cx="1517423" cy="1810563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AF2B02AB-D20F-9AA3-B459-0AEA0C14BF12}"/>
                </a:ext>
              </a:extLst>
            </p:cNvPr>
            <p:cNvSpPr/>
            <p:nvPr/>
          </p:nvSpPr>
          <p:spPr>
            <a:xfrm>
              <a:off x="3212983" y="1208015"/>
              <a:ext cx="1310501" cy="1245954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이등변 삼각형 66">
              <a:extLst>
                <a:ext uri="{FF2B5EF4-FFF2-40B4-BE49-F238E27FC236}">
                  <a16:creationId xmlns:a16="http://schemas.microsoft.com/office/drawing/2014/main" id="{D67A9BA6-CA21-8AE9-7F2B-FCECBCC9D655}"/>
                </a:ext>
              </a:extLst>
            </p:cNvPr>
            <p:cNvSpPr/>
            <p:nvPr/>
          </p:nvSpPr>
          <p:spPr>
            <a:xfrm>
              <a:off x="3162649" y="989901"/>
              <a:ext cx="1517423" cy="124595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이등변 삼각형 67">
              <a:extLst>
                <a:ext uri="{FF2B5EF4-FFF2-40B4-BE49-F238E27FC236}">
                  <a16:creationId xmlns:a16="http://schemas.microsoft.com/office/drawing/2014/main" id="{E1F04A55-7E54-B0AC-DAF6-931525B28295}"/>
                </a:ext>
              </a:extLst>
            </p:cNvPr>
            <p:cNvSpPr/>
            <p:nvPr/>
          </p:nvSpPr>
          <p:spPr>
            <a:xfrm rot="1634693">
              <a:off x="3593197" y="1107471"/>
              <a:ext cx="758710" cy="1692993"/>
            </a:xfrm>
            <a:prstGeom prst="triangle">
              <a:avLst>
                <a:gd name="adj" fmla="val 96154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0" name="그림 69">
            <a:extLst>
              <a:ext uri="{FF2B5EF4-FFF2-40B4-BE49-F238E27FC236}">
                <a16:creationId xmlns:a16="http://schemas.microsoft.com/office/drawing/2014/main" id="{FF4A0292-D955-5B02-AFE4-7C611A6E32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5045" y="2664184"/>
            <a:ext cx="6901909" cy="23381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00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7" grpId="0" animBg="1"/>
      <p:bldP spid="38" grpId="0" animBg="1"/>
      <p:bldP spid="39" grpId="0"/>
      <p:bldP spid="39" grpId="1"/>
      <p:bldP spid="40" grpId="0"/>
      <p:bldP spid="40" grpId="1"/>
      <p:bldP spid="41" grpId="0"/>
      <p:bldP spid="45" grpId="0" animBg="1"/>
      <p:bldP spid="45" grpId="1" animBg="1"/>
      <p:bldP spid="46" grpId="0" animBg="1"/>
      <p:bldP spid="47" grpId="0" animBg="1"/>
      <p:bldP spid="48" grpId="0"/>
      <p:bldP spid="49" grpId="0"/>
      <p:bldP spid="50" grpId="0"/>
      <p:bldP spid="51" grpId="0"/>
      <p:bldP spid="51" grpId="1"/>
      <p:bldP spid="59" grpId="0"/>
      <p:bldP spid="59" grpId="1"/>
      <p:bldP spid="63" grpId="0" animBg="1"/>
      <p:bldP spid="63" grpId="1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3. </a:t>
            </a:r>
            <a:r>
              <a:rPr lang="ko-KR" altLang="en-US" sz="2000" dirty="0">
                <a:solidFill>
                  <a:srgbClr val="343A40"/>
                </a:solidFill>
              </a:rPr>
              <a:t>원의 합집합 </a:t>
            </a:r>
            <a:r>
              <a:rPr lang="en-US" altLang="ko-KR" sz="2000" dirty="0">
                <a:solidFill>
                  <a:srgbClr val="343A40"/>
                </a:solidFill>
              </a:rPr>
              <a:t>– </a:t>
            </a:r>
            <a:r>
              <a:rPr lang="ko-KR" altLang="en-US" sz="2000" dirty="0">
                <a:solidFill>
                  <a:srgbClr val="343A40"/>
                </a:solidFill>
              </a:rPr>
              <a:t>그린 정리가 </a:t>
            </a:r>
            <a:r>
              <a:rPr lang="ko-KR" altLang="en-US" sz="2000" dirty="0" err="1">
                <a:solidFill>
                  <a:srgbClr val="343A40"/>
                </a:solidFill>
              </a:rPr>
              <a:t>뭐죠</a:t>
            </a:r>
            <a:r>
              <a:rPr lang="en-US" altLang="ko-KR" sz="2000" dirty="0">
                <a:solidFill>
                  <a:srgbClr val="343A40"/>
                </a:solidFill>
              </a:rPr>
              <a:t>?</a:t>
            </a:r>
            <a:endParaRPr lang="ko-KR" altLang="en-US" sz="2000" dirty="0">
              <a:solidFill>
                <a:srgbClr val="343A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A20B65D-3C98-4A3A-9749-AA04D0DE87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ko-KR" altLang="en-US" sz="2500" b="1" dirty="0"/>
                  <a:t>중간 정리</a:t>
                </a:r>
                <a:endParaRPr lang="en-US" altLang="ko-KR" sz="25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2200" b="1" dirty="0">
                    <a:solidFill>
                      <a:srgbClr val="0070C0"/>
                    </a:solidFill>
                  </a:rPr>
                  <a:t>그린 정리</a:t>
                </a:r>
                <a:r>
                  <a:rPr lang="en-US" altLang="ko-KR" sz="2200" dirty="0"/>
                  <a:t>: </a:t>
                </a:r>
                <a:r>
                  <a:rPr lang="ko-KR" altLang="en-US" sz="2200" dirty="0"/>
                  <a:t>영역 내부의 이중 적분 </a:t>
                </a:r>
                <a:r>
                  <a:rPr lang="en-US" altLang="ko-KR" sz="2200" dirty="0"/>
                  <a:t>=</a:t>
                </a:r>
                <a:r>
                  <a:rPr lang="ko-KR" altLang="en-US" sz="2200" dirty="0"/>
                  <a:t> 영역 경계에서의 </a:t>
                </a:r>
                <a:r>
                  <a:rPr lang="ko-KR" altLang="en-US" sz="2200" b="1" dirty="0">
                    <a:solidFill>
                      <a:srgbClr val="FF0000"/>
                    </a:solidFill>
                  </a:rPr>
                  <a:t>반시계 방향</a:t>
                </a:r>
                <a:r>
                  <a:rPr lang="ko-KR" altLang="en-US" sz="2200" dirty="0"/>
                  <a:t> </a:t>
                </a:r>
                <a:r>
                  <a:rPr lang="ko-KR" altLang="en-US" sz="2200" dirty="0" err="1"/>
                  <a:t>선적분</a:t>
                </a:r>
                <a:endParaRPr lang="en-US" altLang="ko-KR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2200" dirty="0"/>
                  <a:t>영역의 넓이도 사실 이중 적분 </a:t>
                </a:r>
                <a:r>
                  <a:rPr lang="en-US" altLang="ko-KR" sz="2200" dirty="0"/>
                  <a:t>→ </a:t>
                </a:r>
                <a:r>
                  <a:rPr lang="ko-KR" altLang="en-US" sz="2200" dirty="0"/>
                  <a:t>영역의 </a:t>
                </a:r>
                <a:r>
                  <a:rPr lang="ko-KR" altLang="en-US" sz="2200" b="1" dirty="0">
                    <a:solidFill>
                      <a:srgbClr val="FF0000"/>
                    </a:solidFill>
                  </a:rPr>
                  <a:t>경계를 이루는 곡선들의 정보</a:t>
                </a:r>
                <a:r>
                  <a:rPr lang="ko-KR" altLang="en-US" sz="2200" dirty="0"/>
                  <a:t>를 구하면 된다</a:t>
                </a:r>
                <a:r>
                  <a:rPr lang="en-US" altLang="ko-KR" sz="2200" dirty="0"/>
                  <a:t>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2200" dirty="0"/>
                  <a:t>색종이 문제에서 구하는 것은 사실 도형들의 </a:t>
                </a:r>
                <a:r>
                  <a:rPr lang="ko-KR" altLang="en-US" sz="2200" b="1" dirty="0" err="1">
                    <a:solidFill>
                      <a:srgbClr val="FF0000"/>
                    </a:solidFill>
                  </a:rPr>
                  <a:t>차집합</a:t>
                </a:r>
                <a:endParaRPr lang="en-US" altLang="ko-KR" sz="2200" b="1" dirty="0">
                  <a:solidFill>
                    <a:srgbClr val="FF000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2200" dirty="0"/>
                  <a:t>차집합은 </a:t>
                </a:r>
                <a:r>
                  <a:rPr lang="ko-KR" altLang="en-US" sz="2200" b="1" dirty="0">
                    <a:solidFill>
                      <a:srgbClr val="FF0000"/>
                    </a:solidFill>
                  </a:rPr>
                  <a:t>합집합 간의 차</a:t>
                </a:r>
                <a:r>
                  <a:rPr lang="ko-KR" altLang="en-US" sz="2200" dirty="0"/>
                  <a:t>로 계산 가능</a:t>
                </a:r>
                <a:r>
                  <a:rPr lang="en-US" altLang="ko-KR" sz="2200" dirty="0"/>
                  <a:t>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2200" dirty="0"/>
                  <a:t>즉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ko-K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ko-KR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2200" dirty="0"/>
                  <a:t>개의 합집합을 계산할 수 있으면 된다</a:t>
                </a:r>
                <a:r>
                  <a:rPr lang="en-US" altLang="ko-KR" sz="2200" dirty="0"/>
                  <a:t>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2200" dirty="0"/>
                  <a:t>이때 합집합 </a:t>
                </a:r>
                <a:r>
                  <a:rPr lang="en-US" altLang="ko-KR" sz="2200" dirty="0"/>
                  <a:t>1</a:t>
                </a:r>
                <a:r>
                  <a:rPr lang="ko-KR" altLang="en-US" sz="2200" dirty="0"/>
                  <a:t>번 구하는 데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ko-K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unc>
                      <m:funcPr>
                        <m:ctrlPr>
                          <a:rPr lang="en-US" altLang="ko-K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  <m:r>
                      <a:rPr lang="en-US" altLang="ko-KR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200" dirty="0"/>
                  <a:t> → </a:t>
                </a:r>
                <a:r>
                  <a:rPr lang="ko-KR" altLang="en-US" sz="2400" b="1" dirty="0"/>
                  <a:t>총 시간 복잡도</a:t>
                </a:r>
                <a:r>
                  <a:rPr lang="en-US" altLang="ko-KR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ko-K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ko-K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func>
                      <m:funcPr>
                        <m:ctrlPr>
                          <a:rPr lang="en-US" altLang="ko-K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  <m:r>
                      <a:rPr lang="en-US" altLang="ko-K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4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A20B65D-3C98-4A3A-9749-AA04D0DE87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68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064647-BAA7-4AB4-941C-1B932630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그린 정리를 이용해 넓이 계산</a:t>
            </a:r>
            <a:br>
              <a:rPr lang="en-US" altLang="ko-KR" sz="2200" dirty="0"/>
            </a:br>
            <a:endParaRPr lang="en-US" altLang="ko-KR" sz="2200" dirty="0"/>
          </a:p>
          <a:p>
            <a:pPr marL="0" indent="0">
              <a:buNone/>
            </a:pP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교차 경우 처리</a:t>
            </a:r>
            <a:br>
              <a:rPr lang="en-US" altLang="ko-KR" sz="2200" dirty="0"/>
            </a:br>
            <a:endParaRPr lang="en-US" altLang="ko-KR" sz="2200" dirty="0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308EF4FC-070D-5EC6-F7D3-BFE0B71B401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189" indent="-457189" algn="l" defTabSz="914377" rtl="0" eaLnBrk="1" latin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1pPr>
            <a:lvl2pPr marL="800080" indent="-342891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2pPr>
            <a:lvl3pPr marL="1257269" indent="-342891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3pPr>
            <a:lvl4pPr marL="1657309" indent="-285744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4pPr>
            <a:lvl5pPr marL="2114498" indent="-285744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5pPr>
            <a:lvl6pPr marL="2514537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br>
              <a:rPr lang="en-US" altLang="ko-KR" sz="2200" dirty="0"/>
            </a:br>
            <a:r>
              <a:rPr lang="en-US" altLang="ko-KR" sz="2200" dirty="0"/>
              <a:t>→ </a:t>
            </a:r>
            <a:r>
              <a:rPr lang="ko-KR" altLang="en-US" sz="2200" dirty="0"/>
              <a:t>문제 상황을 좀 더 단순화</a:t>
            </a:r>
            <a:r>
              <a:rPr lang="en-US" altLang="ko-KR" sz="2200" dirty="0"/>
              <a:t>!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br>
              <a:rPr lang="en-US" altLang="ko-KR" sz="2200" dirty="0"/>
            </a:br>
            <a:r>
              <a:rPr lang="en-US" altLang="ko-KR" sz="2200" dirty="0"/>
              <a:t>→ NGD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A9739A6-4CDE-4DEC-887C-991DB44DBB1B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34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1882CF-2D77-4CAC-B55A-D4F0189B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2. </a:t>
            </a:r>
            <a:r>
              <a:rPr lang="ko-KR" altLang="en-US" sz="3600" dirty="0">
                <a:solidFill>
                  <a:schemeClr val="bg1"/>
                </a:solidFill>
              </a:rPr>
              <a:t>문제 분석</a:t>
            </a:r>
            <a:r>
              <a:rPr lang="en-US" altLang="ko-KR" sz="3600" dirty="0">
                <a:solidFill>
                  <a:schemeClr val="bg1"/>
                </a:solidFill>
              </a:rPr>
              <a:t>: </a:t>
            </a:r>
            <a:r>
              <a:rPr lang="ko-KR" altLang="en-US" sz="3600" dirty="0">
                <a:solidFill>
                  <a:schemeClr val="bg1"/>
                </a:solidFill>
              </a:rPr>
              <a:t>무엇이 필요한가</a:t>
            </a:r>
            <a:r>
              <a:rPr lang="en-US" altLang="ko-KR" sz="3600" dirty="0">
                <a:solidFill>
                  <a:schemeClr val="bg1"/>
                </a:solidFill>
              </a:rPr>
              <a:t>?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8522EC-E7FC-4AE2-8C25-8A29BC8F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5E6AA7D-D3F1-4CDB-DF14-22182BDE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51" y="2158635"/>
            <a:ext cx="6134249" cy="3613002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462171EA-90F8-D9D1-92C8-706F4C85EF04}"/>
              </a:ext>
            </a:extLst>
          </p:cNvPr>
          <p:cNvCxnSpPr>
            <a:cxnSpLocks/>
          </p:cNvCxnSpPr>
          <p:nvPr/>
        </p:nvCxnSpPr>
        <p:spPr>
          <a:xfrm>
            <a:off x="6254994" y="4043950"/>
            <a:ext cx="31871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85A7DF08-7C14-D20A-3171-1BBB319633E3}"/>
              </a:ext>
            </a:extLst>
          </p:cNvPr>
          <p:cNvCxnSpPr>
            <a:cxnSpLocks/>
          </p:cNvCxnSpPr>
          <p:nvPr/>
        </p:nvCxnSpPr>
        <p:spPr>
          <a:xfrm>
            <a:off x="7444409" y="3450917"/>
            <a:ext cx="1928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11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0665FE17-3EC3-A824-FE94-3F05AED7B8C6}"/>
              </a:ext>
            </a:extLst>
          </p:cNvPr>
          <p:cNvSpPr/>
          <p:nvPr/>
        </p:nvSpPr>
        <p:spPr>
          <a:xfrm>
            <a:off x="7508147" y="2828089"/>
            <a:ext cx="2910848" cy="2431808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A9739A6-4CDE-4DEC-887C-991DB44DBB1B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34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1882CF-2D77-4CAC-B55A-D4F0189B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600" dirty="0">
                <a:solidFill>
                  <a:schemeClr val="bg1"/>
                </a:solidFill>
              </a:rPr>
              <a:t>넌 누구인데</a:t>
            </a:r>
            <a:r>
              <a:rPr lang="en-US" altLang="ko-KR" sz="3600" dirty="0">
                <a:solidFill>
                  <a:schemeClr val="bg1"/>
                </a:solidFill>
              </a:rPr>
              <a:t>?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064647-BAA7-4AB4-941C-1B932630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anchor="ctr">
            <a:normAutofit/>
          </a:bodyPr>
          <a:lstStyle/>
          <a:p>
            <a:pPr marL="0" indent="0">
              <a:buNone/>
            </a:pPr>
            <a:r>
              <a:rPr lang="ko-KR" altLang="en-US" sz="2500" b="1" dirty="0"/>
              <a:t>대충 약력</a:t>
            </a:r>
            <a:endParaRPr lang="en-US" altLang="ko-KR" sz="25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학사경고 </a:t>
            </a:r>
            <a:r>
              <a:rPr lang="en-US" altLang="ko-KR" sz="2200" dirty="0"/>
              <a:t>1</a:t>
            </a:r>
            <a:r>
              <a:rPr lang="ko-KR" altLang="en-US" sz="2200" dirty="0"/>
              <a:t>회 보유</a:t>
            </a:r>
            <a:r>
              <a:rPr lang="ko-KR" altLang="en-US" sz="1500" dirty="0"/>
              <a:t> </a:t>
            </a:r>
            <a:r>
              <a:rPr lang="en-US" altLang="ko-KR" sz="1500" dirty="0"/>
              <a:t>(</a:t>
            </a:r>
            <a:r>
              <a:rPr lang="ko-KR" altLang="en-US" sz="1500" dirty="0"/>
              <a:t>업보 청산 예정</a:t>
            </a:r>
            <a:r>
              <a:rPr lang="en-US" altLang="ko-KR" sz="1500" dirty="0"/>
              <a:t>)</a:t>
            </a: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육군 병장 만기전역</a:t>
            </a:r>
            <a:r>
              <a:rPr lang="ko-KR" altLang="en-US" sz="1500" dirty="0"/>
              <a:t> </a:t>
            </a:r>
            <a:r>
              <a:rPr lang="en-US" altLang="ko-KR" sz="1500" dirty="0"/>
              <a:t>(</a:t>
            </a:r>
            <a:r>
              <a:rPr lang="ko-KR" altLang="en-US" sz="1500" dirty="0"/>
              <a:t>인생 최고 업적</a:t>
            </a:r>
            <a:r>
              <a:rPr lang="en-US" altLang="ko-KR" sz="15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2200" dirty="0"/>
              <a:t>Yun</a:t>
            </a:r>
            <a:r>
              <a:rPr lang="ko-KR" altLang="en-US" sz="2200" dirty="0"/>
              <a:t>에게 </a:t>
            </a:r>
            <a:r>
              <a:rPr lang="en-US" altLang="ko-KR" sz="2200" dirty="0"/>
              <a:t>10</a:t>
            </a:r>
            <a:r>
              <a:rPr lang="ko-KR" altLang="en-US" sz="2200" dirty="0"/>
              <a:t>회 이상의 폭언 경험</a:t>
            </a:r>
            <a:r>
              <a:rPr lang="en-US" altLang="ko-KR" sz="1500" dirty="0"/>
              <a:t> (</a:t>
            </a:r>
            <a:r>
              <a:rPr lang="ko-KR" altLang="en-US" sz="1500" dirty="0"/>
              <a:t>업계 포상</a:t>
            </a:r>
            <a:r>
              <a:rPr lang="en-US" altLang="ko-KR" sz="15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계절학기 일본어 </a:t>
            </a:r>
            <a:r>
              <a:rPr lang="en-US" altLang="ko-KR" sz="2200" dirty="0"/>
              <a:t>A+</a:t>
            </a:r>
            <a:r>
              <a:rPr lang="en-US" altLang="ko-KR" sz="1500" dirty="0"/>
              <a:t> (3</a:t>
            </a:r>
            <a:r>
              <a:rPr lang="ko-KR" altLang="en-US" sz="1500" dirty="0"/>
              <a:t>년 </a:t>
            </a:r>
            <a:r>
              <a:rPr lang="en-US" altLang="ko-KR" sz="1500" dirty="0"/>
              <a:t>6</a:t>
            </a:r>
            <a:r>
              <a:rPr lang="ko-KR" altLang="en-US" sz="1500" dirty="0"/>
              <a:t>개월 만에</a:t>
            </a:r>
            <a:r>
              <a:rPr lang="en-US" altLang="ko-KR" sz="1500" dirty="0"/>
              <a:t>…)</a:t>
            </a: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2200" dirty="0"/>
              <a:t>UCPC 2022 </a:t>
            </a:r>
            <a:r>
              <a:rPr lang="ko-KR" altLang="en-US" sz="2200" dirty="0"/>
              <a:t>본선 </a:t>
            </a:r>
            <a:r>
              <a:rPr lang="en-US" altLang="ko-KR" sz="2200" dirty="0"/>
              <a:t>1</a:t>
            </a:r>
            <a:r>
              <a:rPr lang="ko-KR" altLang="en-US" sz="2200" dirty="0"/>
              <a:t>등</a:t>
            </a:r>
            <a:r>
              <a:rPr lang="ko-KR" altLang="en-US" sz="1500" dirty="0"/>
              <a:t> </a:t>
            </a:r>
            <a:r>
              <a:rPr lang="en-US" altLang="ko-KR" sz="1500" dirty="0"/>
              <a:t>(</a:t>
            </a:r>
            <a:r>
              <a:rPr lang="ko-KR" altLang="en-US" sz="1500" dirty="0"/>
              <a:t>뒤에서</a:t>
            </a:r>
            <a:r>
              <a:rPr lang="en-US" altLang="ko-KR" sz="1500" dirty="0"/>
              <a:t>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8522EC-E7FC-4AE2-8C25-8A29BC8F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1</a:t>
            </a:fld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07EBF35-4A6E-067B-599C-569112786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608" y="2294084"/>
            <a:ext cx="923925" cy="11906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5401E6A-2959-7DB0-E313-DF59333B2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34" y="4645534"/>
            <a:ext cx="962025" cy="12287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E7571A9-90A1-0656-51CE-019E175E2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632" y="4641057"/>
            <a:ext cx="1228725" cy="122872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2A5FE14-31CB-412F-4AC9-1F7716A658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95" y="3825093"/>
            <a:ext cx="1066949" cy="13241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96CAF5B-702C-5DCC-04AC-6152066AD3D5}"/>
              </a:ext>
            </a:extLst>
          </p:cNvPr>
          <p:cNvSpPr txBox="1"/>
          <p:nvPr/>
        </p:nvSpPr>
        <p:spPr>
          <a:xfrm>
            <a:off x="8319803" y="5623560"/>
            <a:ext cx="12875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3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대충 </a:t>
            </a:r>
            <a:r>
              <a:rPr lang="ko-KR" altLang="en-US" sz="13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십덕</a:t>
            </a:r>
            <a:r>
              <a:rPr lang="ko-KR" altLang="en-US" sz="13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3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프사</a:t>
            </a:r>
            <a:endParaRPr lang="en-US" altLang="ko-KR" sz="13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en-US" altLang="ko-KR" sz="13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3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누군진</a:t>
            </a:r>
            <a:r>
              <a:rPr lang="ko-KR" altLang="en-US" sz="13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잘 모름</a:t>
            </a:r>
            <a:r>
              <a:rPr lang="en-US" altLang="ko-KR" sz="13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13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773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E081531F-8485-0C67-CF43-F6DA5F24F155}"/>
              </a:ext>
            </a:extLst>
          </p:cNvPr>
          <p:cNvSpPr txBox="1">
            <a:spLocks/>
          </p:cNvSpPr>
          <p:nvPr/>
        </p:nvSpPr>
        <p:spPr>
          <a:xfrm>
            <a:off x="838200" y="18256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189" indent="-457189" algn="l" defTabSz="914377" rtl="0" eaLnBrk="1" latin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1pPr>
            <a:lvl2pPr marL="800080" indent="-342891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2pPr>
            <a:lvl3pPr marL="1257269" indent="-342891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3pPr>
            <a:lvl4pPr marL="1657309" indent="-285744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4pPr>
            <a:lvl5pPr marL="2114498" indent="-285744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5pPr>
            <a:lvl6pPr marL="2514537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ko-KR" altLang="en-US" sz="2500" b="1" dirty="0"/>
              <a:t>원 </a:t>
            </a:r>
            <a:r>
              <a:rPr lang="en-US" altLang="ko-KR" sz="2500" b="1" dirty="0"/>
              <a:t>– </a:t>
            </a:r>
            <a:r>
              <a:rPr lang="ko-KR" altLang="en-US" sz="2500" b="1" dirty="0"/>
              <a:t>원</a:t>
            </a:r>
            <a:r>
              <a:rPr lang="ko-KR" altLang="en-US" sz="2500" dirty="0"/>
              <a:t> </a:t>
            </a:r>
            <a:r>
              <a:rPr lang="en-US" altLang="ko-KR" sz="2500" dirty="0"/>
              <a:t>(</a:t>
            </a:r>
            <a:r>
              <a:rPr lang="ko-KR" altLang="en-US" sz="2500" dirty="0"/>
              <a:t>난이도</a:t>
            </a:r>
            <a:r>
              <a:rPr lang="en-US" altLang="ko-KR" sz="2500" dirty="0"/>
              <a:t>: </a:t>
            </a:r>
            <a:r>
              <a:rPr lang="ko-KR" altLang="en-US" sz="2500" dirty="0"/>
              <a:t>중</a:t>
            </a:r>
            <a:r>
              <a:rPr lang="en-US" altLang="ko-KR" sz="2500" dirty="0"/>
              <a:t>)</a:t>
            </a:r>
            <a:r>
              <a:rPr lang="en-US" altLang="ko-KR" sz="2200" dirty="0"/>
              <a:t> → </a:t>
            </a:r>
            <a:r>
              <a:rPr lang="ko-KR" altLang="en-US" sz="2200" dirty="0"/>
              <a:t>이미 원의 합집합 때 설명</a:t>
            </a:r>
            <a:r>
              <a:rPr lang="en-US" altLang="ko-KR" sz="2200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sz="2500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500" b="1" dirty="0"/>
              <a:t>삼각형 </a:t>
            </a:r>
            <a:r>
              <a:rPr lang="en-US" altLang="ko-KR" sz="2500" b="1" dirty="0"/>
              <a:t>– </a:t>
            </a:r>
            <a:r>
              <a:rPr lang="ko-KR" altLang="en-US" sz="2500" b="1" dirty="0"/>
              <a:t>삼각형</a:t>
            </a:r>
            <a:r>
              <a:rPr lang="ko-KR" altLang="en-US" sz="2500" dirty="0"/>
              <a:t> </a:t>
            </a:r>
            <a:r>
              <a:rPr lang="en-US" altLang="ko-KR" sz="2500" dirty="0"/>
              <a:t>(</a:t>
            </a:r>
            <a:r>
              <a:rPr lang="ko-KR" altLang="en-US" sz="2500" dirty="0"/>
              <a:t>난이도</a:t>
            </a:r>
            <a:r>
              <a:rPr lang="en-US" altLang="ko-KR" sz="2500" dirty="0"/>
              <a:t>: </a:t>
            </a:r>
            <a:r>
              <a:rPr lang="ko-KR" altLang="en-US" sz="2500" dirty="0" err="1"/>
              <a:t>ㅗㅗㅗㅗㅗㅗㅗ</a:t>
            </a:r>
            <a:r>
              <a:rPr lang="en-US" altLang="ko-KR" sz="2500" dirty="0"/>
              <a:t>)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064647-BAA7-4AB4-941C-1B932630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sz="2500" b="1" dirty="0"/>
              <a:t>원 </a:t>
            </a:r>
            <a:r>
              <a:rPr lang="en-US" altLang="ko-KR" sz="2500" b="1" dirty="0"/>
              <a:t>– </a:t>
            </a:r>
            <a:r>
              <a:rPr lang="ko-KR" altLang="en-US" sz="2500" b="1" dirty="0"/>
              <a:t>원</a:t>
            </a:r>
            <a:r>
              <a:rPr lang="ko-KR" altLang="en-US" sz="2500" dirty="0"/>
              <a:t> </a:t>
            </a:r>
            <a:r>
              <a:rPr lang="en-US" altLang="ko-KR" sz="2500" dirty="0"/>
              <a:t>(</a:t>
            </a:r>
            <a:r>
              <a:rPr lang="ko-KR" altLang="en-US" sz="2500" dirty="0"/>
              <a:t>난이도</a:t>
            </a:r>
            <a:r>
              <a:rPr lang="en-US" altLang="ko-KR" sz="2500" dirty="0"/>
              <a:t>: </a:t>
            </a:r>
            <a:r>
              <a:rPr lang="ko-KR" altLang="en-US" sz="2500" dirty="0"/>
              <a:t>중</a:t>
            </a:r>
            <a:r>
              <a:rPr lang="en-US" altLang="ko-KR" sz="2500" dirty="0"/>
              <a:t>)</a:t>
            </a: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500" b="1" dirty="0"/>
              <a:t>원 </a:t>
            </a:r>
            <a:r>
              <a:rPr lang="en-US" altLang="ko-KR" sz="2500" b="1" dirty="0"/>
              <a:t>– </a:t>
            </a:r>
            <a:r>
              <a:rPr lang="ko-KR" altLang="en-US" sz="2500" b="1" dirty="0"/>
              <a:t>삼각형 </a:t>
            </a:r>
            <a:r>
              <a:rPr lang="en-US" altLang="ko-KR" sz="2500" b="1" dirty="0"/>
              <a:t>/ </a:t>
            </a:r>
            <a:r>
              <a:rPr lang="ko-KR" altLang="en-US" sz="2500" b="1" dirty="0"/>
              <a:t>삼각형 </a:t>
            </a:r>
            <a:r>
              <a:rPr lang="en-US" altLang="ko-KR" sz="2500" b="1" dirty="0"/>
              <a:t>– </a:t>
            </a:r>
            <a:r>
              <a:rPr lang="ko-KR" altLang="en-US" sz="2500" b="1" dirty="0"/>
              <a:t>원</a:t>
            </a:r>
            <a:r>
              <a:rPr lang="ko-KR" altLang="en-US" sz="2500" dirty="0"/>
              <a:t> </a:t>
            </a:r>
            <a:r>
              <a:rPr lang="en-US" altLang="ko-KR" sz="2500" dirty="0"/>
              <a:t>(</a:t>
            </a:r>
            <a:r>
              <a:rPr lang="ko-KR" altLang="en-US" sz="2500" dirty="0"/>
              <a:t>난이도</a:t>
            </a:r>
            <a:r>
              <a:rPr lang="en-US" altLang="ko-KR" sz="2500" dirty="0"/>
              <a:t>: </a:t>
            </a:r>
            <a:r>
              <a:rPr lang="ko-KR" altLang="en-US" sz="2500" dirty="0"/>
              <a:t>중상</a:t>
            </a:r>
            <a:r>
              <a:rPr lang="en-US" altLang="ko-KR" sz="25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500" b="1" dirty="0"/>
              <a:t>삼각형 </a:t>
            </a:r>
            <a:r>
              <a:rPr lang="en-US" altLang="ko-KR" sz="2500" b="1" dirty="0"/>
              <a:t>– </a:t>
            </a:r>
            <a:r>
              <a:rPr lang="ko-KR" altLang="en-US" sz="2500" b="1" dirty="0"/>
              <a:t>삼각형</a:t>
            </a:r>
            <a:r>
              <a:rPr lang="ko-KR" altLang="en-US" sz="2500" dirty="0"/>
              <a:t> </a:t>
            </a:r>
            <a:r>
              <a:rPr lang="en-US" altLang="ko-KR" sz="2500" dirty="0"/>
              <a:t>(</a:t>
            </a:r>
            <a:r>
              <a:rPr lang="ko-KR" altLang="en-US" sz="2500" dirty="0"/>
              <a:t>난이도</a:t>
            </a:r>
            <a:r>
              <a:rPr lang="en-US" altLang="ko-KR" sz="2500" dirty="0"/>
              <a:t>: ★ ★ ★ ★ ★ ★ ★)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A9739A6-4CDE-4DEC-887C-991DB44DBB1B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34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1882CF-2D77-4CAC-B55A-D4F0189B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4. </a:t>
            </a:r>
            <a:r>
              <a:rPr lang="ko-KR" altLang="en-US" sz="3600" dirty="0">
                <a:solidFill>
                  <a:schemeClr val="bg1"/>
                </a:solidFill>
              </a:rPr>
              <a:t>교차 판정</a:t>
            </a:r>
            <a:r>
              <a:rPr lang="en-US" altLang="ko-KR" sz="3600" dirty="0">
                <a:solidFill>
                  <a:schemeClr val="bg1"/>
                </a:solidFill>
              </a:rPr>
              <a:t>, </a:t>
            </a:r>
            <a:r>
              <a:rPr lang="ko-KR" altLang="en-US" sz="3600" dirty="0">
                <a:solidFill>
                  <a:schemeClr val="bg1"/>
                </a:solidFill>
              </a:rPr>
              <a:t>원과 삼각형 </a:t>
            </a:r>
            <a:r>
              <a:rPr lang="en-US" altLang="ko-KR" sz="3600" dirty="0">
                <a:solidFill>
                  <a:schemeClr val="bg1"/>
                </a:solidFill>
              </a:rPr>
              <a:t>– tag: </a:t>
            </a:r>
            <a:r>
              <a:rPr lang="en-US" altLang="ko-KR" sz="3600" dirty="0" err="1">
                <a:solidFill>
                  <a:schemeClr val="bg1"/>
                </a:solidFill>
              </a:rPr>
              <a:t>case_work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8522EC-E7FC-4AE2-8C25-8A29BC8F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19</a:t>
            </a:fld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3B1D8B1-942D-B541-DC7D-D6E2F2BC6F16}"/>
              </a:ext>
            </a:extLst>
          </p:cNvPr>
          <p:cNvGrpSpPr/>
          <p:nvPr/>
        </p:nvGrpSpPr>
        <p:grpSpPr>
          <a:xfrm>
            <a:off x="9766869" y="4595812"/>
            <a:ext cx="1206754" cy="1409355"/>
            <a:chOff x="7580454" y="3248914"/>
            <a:chExt cx="1517423" cy="1810563"/>
          </a:xfrm>
        </p:grpSpPr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BF756E3A-77DC-F5CF-22A7-8E7603536A3C}"/>
                </a:ext>
              </a:extLst>
            </p:cNvPr>
            <p:cNvSpPr/>
            <p:nvPr/>
          </p:nvSpPr>
          <p:spPr>
            <a:xfrm>
              <a:off x="7580454" y="3248914"/>
              <a:ext cx="1517423" cy="124595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8C364D71-71D9-AC64-53E6-CF78B54E768A}"/>
                </a:ext>
              </a:extLst>
            </p:cNvPr>
            <p:cNvSpPr/>
            <p:nvPr/>
          </p:nvSpPr>
          <p:spPr>
            <a:xfrm rot="1634693">
              <a:off x="8011002" y="3366484"/>
              <a:ext cx="758710" cy="1692993"/>
            </a:xfrm>
            <a:prstGeom prst="triangle">
              <a:avLst>
                <a:gd name="adj" fmla="val 96154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D52F6103-B82C-8440-E2AF-C6F8AFA375CF}"/>
              </a:ext>
            </a:extLst>
          </p:cNvPr>
          <p:cNvGrpSpPr/>
          <p:nvPr/>
        </p:nvGrpSpPr>
        <p:grpSpPr>
          <a:xfrm>
            <a:off x="8560115" y="3400543"/>
            <a:ext cx="1206754" cy="1245954"/>
            <a:chOff x="9788865" y="3211099"/>
            <a:chExt cx="1517423" cy="1464068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37223AF9-C72B-A51D-3B50-4917E48B7D46}"/>
                </a:ext>
              </a:extLst>
            </p:cNvPr>
            <p:cNvSpPr/>
            <p:nvPr/>
          </p:nvSpPr>
          <p:spPr>
            <a:xfrm>
              <a:off x="9839199" y="3429213"/>
              <a:ext cx="1310501" cy="1245954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01381737-0720-992A-EC59-B0FA37C6FEB7}"/>
                </a:ext>
              </a:extLst>
            </p:cNvPr>
            <p:cNvSpPr/>
            <p:nvPr/>
          </p:nvSpPr>
          <p:spPr>
            <a:xfrm>
              <a:off x="9788865" y="3211099"/>
              <a:ext cx="1517423" cy="124595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EC5DBD5E-E06C-CC20-5BA9-134A76AC8E52}"/>
              </a:ext>
            </a:extLst>
          </p:cNvPr>
          <p:cNvGrpSpPr/>
          <p:nvPr/>
        </p:nvGrpSpPr>
        <p:grpSpPr>
          <a:xfrm>
            <a:off x="7354914" y="2194892"/>
            <a:ext cx="1497580" cy="1070714"/>
            <a:chOff x="9526816" y="2329829"/>
            <a:chExt cx="1497580" cy="1070714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65FAD43D-ADA8-22FA-2A5B-A512F930B0A5}"/>
                </a:ext>
              </a:extLst>
            </p:cNvPr>
            <p:cNvSpPr/>
            <p:nvPr/>
          </p:nvSpPr>
          <p:spPr>
            <a:xfrm>
              <a:off x="9526816" y="2340209"/>
              <a:ext cx="1042196" cy="1060334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75971BB0-EF1C-7250-5261-D0F045CA9F74}"/>
                </a:ext>
              </a:extLst>
            </p:cNvPr>
            <p:cNvSpPr/>
            <p:nvPr/>
          </p:nvSpPr>
          <p:spPr>
            <a:xfrm>
              <a:off x="9982200" y="2329829"/>
              <a:ext cx="1042196" cy="106033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705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7D5AB6A-BC56-6093-A272-8CA40C4C031E}"/>
              </a:ext>
            </a:extLst>
          </p:cNvPr>
          <p:cNvSpPr txBox="1"/>
          <p:nvPr/>
        </p:nvSpPr>
        <p:spPr>
          <a:xfrm rot="18883729">
            <a:off x="10291299" y="3327222"/>
            <a:ext cx="5052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/>
              <a:t>←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08BF0E-7FE2-C068-7765-5D78ECADF3D4}"/>
              </a:ext>
            </a:extLst>
          </p:cNvPr>
          <p:cNvSpPr txBox="1"/>
          <p:nvPr/>
        </p:nvSpPr>
        <p:spPr>
          <a:xfrm rot="17854713">
            <a:off x="9883669" y="600843"/>
            <a:ext cx="5052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/>
              <a:t>←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F8C2B7D0-AA26-CAB2-C0F6-668C2F7B9192}"/>
              </a:ext>
            </a:extLst>
          </p:cNvPr>
          <p:cNvSpPr/>
          <p:nvPr/>
        </p:nvSpPr>
        <p:spPr>
          <a:xfrm>
            <a:off x="9127877" y="1421296"/>
            <a:ext cx="1842193" cy="1792935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4. </a:t>
            </a:r>
            <a:r>
              <a:rPr lang="ko-KR" altLang="en-US" sz="2000" dirty="0">
                <a:solidFill>
                  <a:srgbClr val="343A40"/>
                </a:solidFill>
              </a:rPr>
              <a:t>교차 판정</a:t>
            </a:r>
            <a:r>
              <a:rPr lang="en-US" altLang="ko-KR" sz="2000" dirty="0">
                <a:solidFill>
                  <a:srgbClr val="343A40"/>
                </a:solidFill>
              </a:rPr>
              <a:t>, </a:t>
            </a:r>
            <a:r>
              <a:rPr lang="ko-KR" altLang="en-US" sz="2000" dirty="0">
                <a:solidFill>
                  <a:srgbClr val="343A40"/>
                </a:solidFill>
              </a:rPr>
              <a:t>원과 삼각형 </a:t>
            </a:r>
            <a:r>
              <a:rPr lang="en-US" altLang="ko-KR" sz="2000" dirty="0">
                <a:solidFill>
                  <a:srgbClr val="343A40"/>
                </a:solidFill>
              </a:rPr>
              <a:t>– tag: </a:t>
            </a:r>
            <a:r>
              <a:rPr lang="en-US" altLang="ko-KR" sz="2000" dirty="0" err="1">
                <a:solidFill>
                  <a:srgbClr val="343A40"/>
                </a:solidFill>
              </a:rPr>
              <a:t>case_work</a:t>
            </a:r>
            <a:endParaRPr lang="ko-KR" altLang="en-US" sz="2000" dirty="0">
              <a:solidFill>
                <a:srgbClr val="343A4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20B65D-3C98-4A3A-9749-AA04D0DE8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588"/>
            <a:ext cx="10515600" cy="505837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ko-KR" altLang="en-US" sz="2200" b="1" dirty="0"/>
              <a:t>원 </a:t>
            </a:r>
            <a:r>
              <a:rPr lang="en-US" altLang="ko-KR" sz="2200" b="1" dirty="0"/>
              <a:t>– </a:t>
            </a:r>
            <a:r>
              <a:rPr lang="ko-KR" altLang="en-US" sz="2200" b="1" dirty="0"/>
              <a:t>삼각형 </a:t>
            </a:r>
            <a:r>
              <a:rPr lang="en-US" altLang="ko-KR" sz="2200" b="1" dirty="0"/>
              <a:t>/ </a:t>
            </a:r>
            <a:r>
              <a:rPr lang="ko-KR" altLang="en-US" sz="2200" b="1" dirty="0"/>
              <a:t>삼각형 </a:t>
            </a:r>
            <a:r>
              <a:rPr lang="en-US" altLang="ko-KR" sz="2200" b="1" dirty="0"/>
              <a:t>– </a:t>
            </a:r>
            <a:r>
              <a:rPr lang="ko-KR" altLang="en-US" sz="2200" b="1" dirty="0"/>
              <a:t>원</a:t>
            </a:r>
            <a:endParaRPr lang="en-US" altLang="ko-KR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dirty="0"/>
              <a:t>기본적인 틀은 원</a:t>
            </a:r>
            <a:r>
              <a:rPr lang="en-US" altLang="ko-KR" sz="1800" dirty="0"/>
              <a:t>-</a:t>
            </a:r>
            <a:r>
              <a:rPr lang="ko-KR" altLang="en-US" sz="1800" dirty="0"/>
              <a:t>원과 유사</a:t>
            </a:r>
            <a:r>
              <a:rPr lang="en-US" altLang="ko-KR" sz="1800" dirty="0"/>
              <a:t>!</a:t>
            </a:r>
            <a:br>
              <a:rPr lang="en-US" altLang="ko-KR" sz="1800" dirty="0"/>
            </a:br>
            <a:r>
              <a:rPr lang="en-US" altLang="ko-KR" sz="1800" dirty="0"/>
              <a:t>→ </a:t>
            </a:r>
            <a:r>
              <a:rPr lang="ko-KR" altLang="en-US" sz="1800" dirty="0"/>
              <a:t>나머지 도형에 </a:t>
            </a:r>
            <a:r>
              <a:rPr lang="ko-KR" altLang="en-US" sz="1800" dirty="0">
                <a:solidFill>
                  <a:srgbClr val="7030A0"/>
                </a:solidFill>
              </a:rPr>
              <a:t>포함되는 구간</a:t>
            </a:r>
            <a:r>
              <a:rPr lang="ko-KR" altLang="en-US" sz="1800" dirty="0"/>
              <a:t>을 모두 구하고 </a:t>
            </a:r>
            <a:r>
              <a:rPr lang="ko-KR" altLang="en-US" sz="1800" b="1" dirty="0">
                <a:solidFill>
                  <a:srgbClr val="FF0000"/>
                </a:solidFill>
              </a:rPr>
              <a:t>정렬 후 </a:t>
            </a:r>
            <a:r>
              <a:rPr lang="ko-KR" altLang="en-US" sz="1800" b="1" dirty="0" err="1">
                <a:solidFill>
                  <a:srgbClr val="FF0000"/>
                </a:solidFill>
              </a:rPr>
              <a:t>스위핑</a:t>
            </a:r>
            <a:r>
              <a:rPr lang="en-US" altLang="ko-KR" sz="1800" b="1" dirty="0">
                <a:solidFill>
                  <a:srgbClr val="FF0000"/>
                </a:solidFill>
              </a:rPr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dirty="0"/>
              <a:t>삼각형 꼭짓점 중 원 외부에 있는 점에서 시작 </a:t>
            </a:r>
            <a:r>
              <a:rPr lang="en-US" altLang="ko-KR" sz="1800" dirty="0"/>
              <a:t>→ </a:t>
            </a:r>
            <a:r>
              <a:rPr lang="ko-KR" altLang="en-US" sz="1800" b="1" dirty="0"/>
              <a:t>점 </a:t>
            </a:r>
            <a:r>
              <a:rPr lang="en-US" altLang="ko-KR" sz="1800" b="1" dirty="0"/>
              <a:t>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dirty="0"/>
              <a:t>만약 그런 점이 없다면 서로 포함 관계이므로 모든 구간이 포함됨</a:t>
            </a:r>
            <a:endParaRPr lang="en-US" altLang="ko-KR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dirty="0"/>
              <a:t>점 </a:t>
            </a:r>
            <a:r>
              <a:rPr lang="en-US" altLang="ko-KR" sz="1800" dirty="0"/>
              <a:t>P</a:t>
            </a:r>
            <a:r>
              <a:rPr lang="ko-KR" altLang="en-US" sz="1800" dirty="0"/>
              <a:t>에서 </a:t>
            </a:r>
            <a:r>
              <a:rPr lang="ko-KR" altLang="en-US" sz="1800" b="1" dirty="0">
                <a:solidFill>
                  <a:srgbClr val="FFC000"/>
                </a:solidFill>
              </a:rPr>
              <a:t>반시계 방향</a:t>
            </a:r>
            <a:r>
              <a:rPr lang="ko-KR" altLang="en-US" sz="1800" dirty="0"/>
              <a:t>으로 돌며 원과의 </a:t>
            </a:r>
            <a:r>
              <a:rPr lang="ko-KR" altLang="en-US" sz="1800" b="1" dirty="0">
                <a:solidFill>
                  <a:srgbClr val="FF0000"/>
                </a:solidFill>
              </a:rPr>
              <a:t>교점</a:t>
            </a:r>
            <a:r>
              <a:rPr lang="ko-KR" altLang="en-US" sz="1800" dirty="0"/>
              <a:t> 체크 </a:t>
            </a:r>
            <a:r>
              <a:rPr lang="en-US" altLang="ko-KR" sz="1800" dirty="0"/>
              <a:t>(</a:t>
            </a:r>
            <a:r>
              <a:rPr lang="ko-KR" altLang="en-US" sz="1800" dirty="0"/>
              <a:t>교점은 최대 </a:t>
            </a:r>
            <a:r>
              <a:rPr lang="en-US" altLang="ko-KR" sz="1800" dirty="0"/>
              <a:t>2</a:t>
            </a:r>
            <a:r>
              <a:rPr lang="ko-KR" altLang="en-US" sz="1800" dirty="0"/>
              <a:t>개</a:t>
            </a:r>
            <a:r>
              <a:rPr lang="en-US" altLang="ko-KR" sz="1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dirty="0"/>
              <a:t>교점 하나 생길 때마다 </a:t>
            </a:r>
            <a:r>
              <a:rPr lang="ko-KR" altLang="en-US" sz="1800" dirty="0">
                <a:solidFill>
                  <a:srgbClr val="00B0F0"/>
                </a:solidFill>
              </a:rPr>
              <a:t>내</a:t>
            </a:r>
            <a:r>
              <a:rPr lang="en-US" altLang="ko-KR" sz="1800" dirty="0">
                <a:solidFill>
                  <a:srgbClr val="00B0F0"/>
                </a:solidFill>
              </a:rPr>
              <a:t>/</a:t>
            </a:r>
            <a:r>
              <a:rPr lang="ko-KR" altLang="en-US" sz="1800" dirty="0">
                <a:solidFill>
                  <a:srgbClr val="00B0F0"/>
                </a:solidFill>
              </a:rPr>
              <a:t>외부가 바뀐다</a:t>
            </a:r>
            <a:r>
              <a:rPr lang="en-US" altLang="ko-KR" sz="1800" dirty="0">
                <a:solidFill>
                  <a:srgbClr val="00B0F0"/>
                </a:solidFill>
              </a:rPr>
              <a:t>!</a:t>
            </a:r>
            <a:r>
              <a:rPr lang="en-US" altLang="ko-KR" sz="1800" dirty="0"/>
              <a:t> (</a:t>
            </a:r>
            <a:r>
              <a:rPr lang="ko-KR" altLang="en-US" sz="1800" dirty="0"/>
              <a:t>접점 제외</a:t>
            </a:r>
            <a:r>
              <a:rPr lang="en-US" altLang="ko-KR" sz="1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b="1" dirty="0">
                <a:solidFill>
                  <a:srgbClr val="0070C0"/>
                </a:solidFill>
              </a:rPr>
              <a:t>원</a:t>
            </a:r>
            <a:r>
              <a:rPr lang="en-US" altLang="ko-KR" sz="1800" dirty="0"/>
              <a:t>: </a:t>
            </a:r>
            <a:r>
              <a:rPr lang="ko-KR" altLang="en-US" sz="1800" dirty="0">
                <a:solidFill>
                  <a:srgbClr val="0070C0"/>
                </a:solidFill>
              </a:rPr>
              <a:t>내부 </a:t>
            </a:r>
            <a:r>
              <a:rPr lang="en-US" altLang="ko-KR" sz="1800" dirty="0">
                <a:solidFill>
                  <a:srgbClr val="0070C0"/>
                </a:solidFill>
              </a:rPr>
              <a:t>→ </a:t>
            </a:r>
            <a:r>
              <a:rPr lang="ko-KR" altLang="en-US" sz="1800" dirty="0">
                <a:solidFill>
                  <a:srgbClr val="0070C0"/>
                </a:solidFill>
              </a:rPr>
              <a:t>외부 </a:t>
            </a:r>
            <a:r>
              <a:rPr lang="en-US" altLang="ko-KR" sz="1800" dirty="0">
                <a:solidFill>
                  <a:srgbClr val="0070C0"/>
                </a:solidFill>
              </a:rPr>
              <a:t>→ </a:t>
            </a:r>
            <a:r>
              <a:rPr lang="ko-KR" altLang="en-US" sz="1800" dirty="0">
                <a:solidFill>
                  <a:srgbClr val="0070C0"/>
                </a:solidFill>
              </a:rPr>
              <a:t>내부</a:t>
            </a:r>
            <a:r>
              <a:rPr lang="ko-KR" altLang="en-US" sz="1800" dirty="0"/>
              <a:t>일 때 포함되는 구간이 생김</a:t>
            </a:r>
            <a:endParaRPr lang="en-US" altLang="ko-K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b="1" dirty="0">
                <a:solidFill>
                  <a:srgbClr val="00B050"/>
                </a:solidFill>
              </a:rPr>
              <a:t>삼각형</a:t>
            </a:r>
            <a:r>
              <a:rPr lang="en-US" altLang="ko-KR" sz="1800" dirty="0"/>
              <a:t>: </a:t>
            </a:r>
            <a:r>
              <a:rPr lang="ko-KR" altLang="en-US" sz="1800" dirty="0">
                <a:solidFill>
                  <a:srgbClr val="00B050"/>
                </a:solidFill>
              </a:rPr>
              <a:t>외부 </a:t>
            </a:r>
            <a:r>
              <a:rPr lang="en-US" altLang="ko-KR" sz="1800" dirty="0">
                <a:solidFill>
                  <a:srgbClr val="00B050"/>
                </a:solidFill>
              </a:rPr>
              <a:t>→ </a:t>
            </a:r>
            <a:r>
              <a:rPr lang="ko-KR" altLang="en-US" sz="1800" dirty="0">
                <a:solidFill>
                  <a:srgbClr val="00B050"/>
                </a:solidFill>
              </a:rPr>
              <a:t>내부 </a:t>
            </a:r>
            <a:r>
              <a:rPr lang="en-US" altLang="ko-KR" sz="1800" dirty="0">
                <a:solidFill>
                  <a:srgbClr val="00B050"/>
                </a:solidFill>
              </a:rPr>
              <a:t>→ </a:t>
            </a:r>
            <a:r>
              <a:rPr lang="ko-KR" altLang="en-US" sz="1800" dirty="0">
                <a:solidFill>
                  <a:srgbClr val="00B050"/>
                </a:solidFill>
              </a:rPr>
              <a:t>외부</a:t>
            </a:r>
            <a:r>
              <a:rPr lang="ko-KR" altLang="en-US" sz="1800" dirty="0"/>
              <a:t>일 때 포함되는 구간이 생김</a:t>
            </a:r>
            <a:endParaRPr lang="en-US" altLang="ko-KR" sz="1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FD5B9845-B0A9-D896-9B93-87BE5F68EB79}"/>
              </a:ext>
            </a:extLst>
          </p:cNvPr>
          <p:cNvSpPr/>
          <p:nvPr/>
        </p:nvSpPr>
        <p:spPr>
          <a:xfrm>
            <a:off x="8925338" y="844827"/>
            <a:ext cx="2044731" cy="2146851"/>
          </a:xfrm>
          <a:prstGeom prst="triangle">
            <a:avLst>
              <a:gd name="adj" fmla="val 696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59FC8A62-5741-922A-E76E-15D76652EF13}"/>
              </a:ext>
            </a:extLst>
          </p:cNvPr>
          <p:cNvSpPr/>
          <p:nvPr/>
        </p:nvSpPr>
        <p:spPr>
          <a:xfrm>
            <a:off x="9127876" y="1421537"/>
            <a:ext cx="1842193" cy="1792935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F0BC3E06-BCE2-E79C-BF24-A5B0A0F061E4}"/>
              </a:ext>
            </a:extLst>
          </p:cNvPr>
          <p:cNvSpPr/>
          <p:nvPr/>
        </p:nvSpPr>
        <p:spPr>
          <a:xfrm>
            <a:off x="9127877" y="4124737"/>
            <a:ext cx="1842193" cy="1792935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이등변 삼각형 10">
            <a:extLst>
              <a:ext uri="{FF2B5EF4-FFF2-40B4-BE49-F238E27FC236}">
                <a16:creationId xmlns:a16="http://schemas.microsoft.com/office/drawing/2014/main" id="{AD1FAA54-83E2-9036-602B-38110A123BCC}"/>
              </a:ext>
            </a:extLst>
          </p:cNvPr>
          <p:cNvSpPr/>
          <p:nvPr/>
        </p:nvSpPr>
        <p:spPr>
          <a:xfrm rot="1120467">
            <a:off x="9641728" y="3332400"/>
            <a:ext cx="1108724" cy="2101139"/>
          </a:xfrm>
          <a:prstGeom prst="triangle">
            <a:avLst>
              <a:gd name="adj" fmla="val 7951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662157-69F7-9A53-5950-9617020478A2}"/>
              </a:ext>
            </a:extLst>
          </p:cNvPr>
          <p:cNvSpPr/>
          <p:nvPr/>
        </p:nvSpPr>
        <p:spPr>
          <a:xfrm>
            <a:off x="9127876" y="4124978"/>
            <a:ext cx="1842193" cy="1792935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03821256-E570-C0BC-335A-2B5F288E61F1}"/>
              </a:ext>
            </a:extLst>
          </p:cNvPr>
          <p:cNvSpPr/>
          <p:nvPr/>
        </p:nvSpPr>
        <p:spPr>
          <a:xfrm>
            <a:off x="10774018" y="3454954"/>
            <a:ext cx="109330" cy="1257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1AA42F9A-4F5E-0C59-83FD-7E54BBB3E8B0}"/>
              </a:ext>
            </a:extLst>
          </p:cNvPr>
          <p:cNvSpPr/>
          <p:nvPr/>
        </p:nvSpPr>
        <p:spPr>
          <a:xfrm>
            <a:off x="10296939" y="794891"/>
            <a:ext cx="112643" cy="1343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0A64C0-EB60-4229-7474-153A37995446}"/>
              </a:ext>
            </a:extLst>
          </p:cNvPr>
          <p:cNvSpPr txBox="1"/>
          <p:nvPr/>
        </p:nvSpPr>
        <p:spPr>
          <a:xfrm>
            <a:off x="10245915" y="48469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P</a:t>
            </a:r>
            <a:endParaRPr lang="ko-KR" alt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8E1D34-5D7D-AB64-CAD5-7EE571E7C0AE}"/>
              </a:ext>
            </a:extLst>
          </p:cNvPr>
          <p:cNvSpPr txBox="1"/>
          <p:nvPr/>
        </p:nvSpPr>
        <p:spPr>
          <a:xfrm>
            <a:off x="10806402" y="317082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P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C0AB7E-D884-E559-5794-A921383C0C51}"/>
                  </a:ext>
                </a:extLst>
              </p:cNvPr>
              <p:cNvSpPr txBox="1"/>
              <p:nvPr/>
            </p:nvSpPr>
            <p:spPr>
              <a:xfrm>
                <a:off x="9652065" y="998024"/>
                <a:ext cx="514821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C0AB7E-D884-E559-5794-A921383C0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65" y="998024"/>
                <a:ext cx="514821" cy="395558"/>
              </a:xfrm>
              <a:prstGeom prst="rect">
                <a:avLst/>
              </a:prstGeom>
              <a:blipFill>
                <a:blip r:embed="rId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8B4E01-9891-4832-8377-7548D2CA75C4}"/>
                  </a:ext>
                </a:extLst>
              </p:cNvPr>
              <p:cNvSpPr txBox="1"/>
              <p:nvPr/>
            </p:nvSpPr>
            <p:spPr>
              <a:xfrm>
                <a:off x="9090530" y="2948646"/>
                <a:ext cx="514821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8B4E01-9891-4832-8377-7548D2CA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530" y="2948646"/>
                <a:ext cx="514821" cy="395558"/>
              </a:xfrm>
              <a:prstGeom prst="rect">
                <a:avLst/>
              </a:prstGeom>
              <a:blipFill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E906A8-2AD8-0465-FD6D-288059809A3C}"/>
                  </a:ext>
                </a:extLst>
              </p:cNvPr>
              <p:cNvSpPr txBox="1"/>
              <p:nvPr/>
            </p:nvSpPr>
            <p:spPr>
              <a:xfrm>
                <a:off x="10855903" y="2524842"/>
                <a:ext cx="514821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E906A8-2AD8-0465-FD6D-288059809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903" y="2524842"/>
                <a:ext cx="514821" cy="395558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8E8F8A-617B-95B8-264A-8207B610D0BB}"/>
                  </a:ext>
                </a:extLst>
              </p:cNvPr>
              <p:cNvSpPr txBox="1"/>
              <p:nvPr/>
            </p:nvSpPr>
            <p:spPr>
              <a:xfrm>
                <a:off x="10479936" y="1245886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8E8F8A-617B-95B8-264A-8207B610D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936" y="1245886"/>
                <a:ext cx="482761" cy="369332"/>
              </a:xfrm>
              <a:prstGeom prst="rect">
                <a:avLst/>
              </a:prstGeom>
              <a:blipFill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6FE90E-8B94-4089-38F5-AD7E07299FB7}"/>
                  </a:ext>
                </a:extLst>
              </p:cNvPr>
              <p:cNvSpPr txBox="1"/>
              <p:nvPr/>
            </p:nvSpPr>
            <p:spPr>
              <a:xfrm>
                <a:off x="8761672" y="2304955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6FE90E-8B94-4089-38F5-AD7E07299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672" y="2304955"/>
                <a:ext cx="482761" cy="369332"/>
              </a:xfrm>
              <a:prstGeom prst="rect">
                <a:avLst/>
              </a:prstGeom>
              <a:blipFill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83E76A7-AD2B-9590-7C36-C99576F6C6A4}"/>
                  </a:ext>
                </a:extLst>
              </p:cNvPr>
              <p:cNvSpPr txBox="1"/>
              <p:nvPr/>
            </p:nvSpPr>
            <p:spPr>
              <a:xfrm>
                <a:off x="9922345" y="3715438"/>
                <a:ext cx="514821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83E76A7-AD2B-9590-7C36-C99576F6C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345" y="3715438"/>
                <a:ext cx="514821" cy="395558"/>
              </a:xfrm>
              <a:prstGeom prst="rect">
                <a:avLst/>
              </a:prstGeom>
              <a:blipFill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4D3FDE-4DA7-61C4-8D2A-75F735ACCF1E}"/>
                  </a:ext>
                </a:extLst>
              </p:cNvPr>
              <p:cNvSpPr txBox="1"/>
              <p:nvPr/>
            </p:nvSpPr>
            <p:spPr>
              <a:xfrm>
                <a:off x="10612932" y="4065962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4D3FDE-4DA7-61C4-8D2A-75F735ACC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2932" y="4065962"/>
                <a:ext cx="482761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70D92987-B1E9-BE17-F697-3285F9CE3EFC}"/>
              </a:ext>
            </a:extLst>
          </p:cNvPr>
          <p:cNvCxnSpPr>
            <a:cxnSpLocks/>
          </p:cNvCxnSpPr>
          <p:nvPr/>
        </p:nvCxnSpPr>
        <p:spPr>
          <a:xfrm flipV="1">
            <a:off x="9163574" y="1413460"/>
            <a:ext cx="808687" cy="119288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B78D61B1-B4D1-0AAB-38A0-5C2AE17B9A7B}"/>
              </a:ext>
            </a:extLst>
          </p:cNvPr>
          <p:cNvCxnSpPr>
            <a:cxnSpLocks/>
          </p:cNvCxnSpPr>
          <p:nvPr/>
        </p:nvCxnSpPr>
        <p:spPr>
          <a:xfrm flipV="1">
            <a:off x="9415232" y="2991678"/>
            <a:ext cx="1256389" cy="61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355834A-0A11-304F-46CE-14C295089868}"/>
                  </a:ext>
                </a:extLst>
              </p:cNvPr>
              <p:cNvSpPr txBox="1"/>
              <p:nvPr/>
            </p:nvSpPr>
            <p:spPr>
              <a:xfrm>
                <a:off x="10474638" y="2948646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355834A-0A11-304F-46CE-14C295089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638" y="2948646"/>
                <a:ext cx="482761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E00679EF-F65B-9276-AF10-F6BEB0D68499}"/>
              </a:ext>
            </a:extLst>
          </p:cNvPr>
          <p:cNvCxnSpPr>
            <a:cxnSpLocks/>
          </p:cNvCxnSpPr>
          <p:nvPr/>
        </p:nvCxnSpPr>
        <p:spPr>
          <a:xfrm flipH="1" flipV="1">
            <a:off x="10573249" y="1559063"/>
            <a:ext cx="305294" cy="112056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FBF1EE2F-0414-2E3C-A913-4F9E2058ED6E}"/>
              </a:ext>
            </a:extLst>
          </p:cNvPr>
          <p:cNvCxnSpPr>
            <a:cxnSpLocks/>
            <a:stCxn id="11" idx="2"/>
          </p:cNvCxnSpPr>
          <p:nvPr/>
        </p:nvCxnSpPr>
        <p:spPr>
          <a:xfrm flipV="1">
            <a:off x="9334531" y="4132484"/>
            <a:ext cx="916318" cy="106824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2840B0E-2366-97BB-3645-F6636F599C11}"/>
              </a:ext>
            </a:extLst>
          </p:cNvPr>
          <p:cNvCxnSpPr>
            <a:cxnSpLocks/>
            <a:endCxn id="11" idx="4"/>
          </p:cNvCxnSpPr>
          <p:nvPr/>
        </p:nvCxnSpPr>
        <p:spPr>
          <a:xfrm>
            <a:off x="9319508" y="5197755"/>
            <a:ext cx="1065376" cy="35797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4885FE0D-7850-6B8F-BB58-A9C735F06793}"/>
              </a:ext>
            </a:extLst>
          </p:cNvPr>
          <p:cNvCxnSpPr>
            <a:cxnSpLocks/>
          </p:cNvCxnSpPr>
          <p:nvPr/>
        </p:nvCxnSpPr>
        <p:spPr>
          <a:xfrm flipV="1">
            <a:off x="10385925" y="4353649"/>
            <a:ext cx="285696" cy="120604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0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20" grpId="0"/>
      <p:bldP spid="21" grpId="0"/>
      <p:bldP spid="22" grpId="0"/>
      <p:bldP spid="23" grpId="0"/>
      <p:bldP spid="27" grpId="0"/>
      <p:bldP spid="28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4. </a:t>
            </a:r>
            <a:r>
              <a:rPr lang="ko-KR" altLang="en-US" sz="2000" dirty="0">
                <a:solidFill>
                  <a:srgbClr val="343A40"/>
                </a:solidFill>
              </a:rPr>
              <a:t>교차 판정</a:t>
            </a:r>
            <a:r>
              <a:rPr lang="en-US" altLang="ko-KR" sz="2000" dirty="0">
                <a:solidFill>
                  <a:srgbClr val="343A40"/>
                </a:solidFill>
              </a:rPr>
              <a:t>, </a:t>
            </a:r>
            <a:r>
              <a:rPr lang="ko-KR" altLang="en-US" sz="2000" dirty="0">
                <a:solidFill>
                  <a:srgbClr val="343A40"/>
                </a:solidFill>
              </a:rPr>
              <a:t>원과 삼각형 </a:t>
            </a:r>
            <a:r>
              <a:rPr lang="en-US" altLang="ko-KR" sz="2000" dirty="0">
                <a:solidFill>
                  <a:srgbClr val="343A40"/>
                </a:solidFill>
              </a:rPr>
              <a:t>– tag: </a:t>
            </a:r>
            <a:r>
              <a:rPr lang="en-US" altLang="ko-KR" sz="2000" dirty="0" err="1">
                <a:solidFill>
                  <a:srgbClr val="343A40"/>
                </a:solidFill>
              </a:rPr>
              <a:t>case_work</a:t>
            </a:r>
            <a:endParaRPr lang="ko-KR" altLang="en-US" sz="2000" dirty="0">
              <a:solidFill>
                <a:srgbClr val="343A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A20B65D-3C98-4A3A-9749-AA04D0DE87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ko-KR" altLang="en-US" sz="2200" b="1" dirty="0"/>
                  <a:t>원 </a:t>
                </a:r>
                <a:r>
                  <a:rPr lang="en-US" altLang="ko-KR" sz="2200" b="1" dirty="0"/>
                  <a:t>– </a:t>
                </a:r>
                <a:r>
                  <a:rPr lang="ko-KR" altLang="en-US" sz="2200" b="1" dirty="0"/>
                  <a:t>삼각형 </a:t>
                </a:r>
                <a:r>
                  <a:rPr lang="en-US" altLang="ko-KR" sz="2200" b="1" dirty="0"/>
                  <a:t>/ </a:t>
                </a:r>
                <a:r>
                  <a:rPr lang="ko-KR" altLang="en-US" sz="2200" b="1" dirty="0"/>
                  <a:t>삼각형 </a:t>
                </a:r>
                <a:r>
                  <a:rPr lang="en-US" altLang="ko-KR" sz="2200" b="1" dirty="0"/>
                  <a:t>- </a:t>
                </a:r>
                <a:r>
                  <a:rPr lang="ko-KR" altLang="en-US" sz="2200" b="1" dirty="0"/>
                  <a:t>원</a:t>
                </a:r>
                <a:endParaRPr lang="en-US" altLang="ko-KR" sz="22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원과 선분의 교점은 어떻게 구하나</a:t>
                </a:r>
                <a:r>
                  <a:rPr lang="en-US" altLang="ko-KR" sz="1800" dirty="0"/>
                  <a:t>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직선은 직선 위의 한 점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ko-KR" alt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ko-KR" altLang="en-US" sz="1800" i="1">
                        <a:latin typeface="Cambria Math" panose="02040503050406030204" pitchFamily="18" charset="0"/>
                      </a:rPr>
                      <m:t>와</m:t>
                    </m:r>
                  </m:oMath>
                </a14:m>
                <a:r>
                  <a:rPr lang="ko-KR" altLang="en-US" sz="1800" dirty="0"/>
                  <a:t> 방향벡터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ko-KR" alt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ko-KR" sz="1800" dirty="0"/>
                  <a:t>, </a:t>
                </a:r>
                <a:r>
                  <a:rPr lang="ko-KR" altLang="en-US" sz="1800" dirty="0"/>
                  <a:t>실수 파라미터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ko-KR" altLang="en-US" sz="1800" dirty="0"/>
                  <a:t>로 표현하는 것이 좋다</a:t>
                </a:r>
                <a:r>
                  <a:rPr lang="en-US" altLang="ko-KR" sz="1800" dirty="0"/>
                  <a:t>. – “</a:t>
                </a:r>
                <a:r>
                  <a:rPr lang="ko-KR" altLang="en-US" sz="1800" dirty="0"/>
                  <a:t>기하의 신</a:t>
                </a:r>
                <a:r>
                  <a:rPr lang="en-US" altLang="ko-KR" sz="1800" dirty="0"/>
                  <a:t>”</a:t>
                </a:r>
                <a:r>
                  <a:rPr lang="ko-KR" altLang="en-US" sz="1800" dirty="0"/>
                  <a:t> </a:t>
                </a:r>
                <a:r>
                  <a:rPr lang="en-US" altLang="ko-KR" sz="1800" dirty="0" err="1"/>
                  <a:t>zigui</a:t>
                </a:r>
                <a:r>
                  <a:rPr lang="en-US" altLang="ko-KR" sz="1800" dirty="0"/>
                  <a:t> </a:t>
                </a:r>
                <a:r>
                  <a:rPr lang="ko-KR" altLang="en-US" sz="1800" dirty="0"/>
                  <a:t>님</a:t>
                </a:r>
                <a:endParaRPr lang="en-US" altLang="ko-KR" sz="1800" dirty="0"/>
              </a:p>
              <a:p>
                <a:pPr marL="0" indent="0">
                  <a:buNone/>
                </a:pPr>
                <a:endParaRPr lang="en-US" altLang="ko-KR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결국 직선 위의 점 중 </a:t>
                </a:r>
                <a:r>
                  <a:rPr lang="ko-KR" altLang="en-US" sz="1800" b="1" dirty="0"/>
                  <a:t>원의 중심과의 거리가 정확히 반지름과 같은 점</a:t>
                </a:r>
                <a:r>
                  <a:rPr lang="ko-KR" altLang="en-US" sz="1800" dirty="0"/>
                  <a:t>을 구하는 것</a:t>
                </a:r>
                <a:r>
                  <a:rPr lang="en-US" altLang="ko-KR" sz="1800" dirty="0"/>
                  <a:t>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내적을 이용하면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ko-KR" altLang="en-US" sz="1800" dirty="0">
                    <a:solidFill>
                      <a:srgbClr val="7030A0"/>
                    </a:solidFill>
                  </a:rPr>
                  <a:t>에 관한 이차방정식</a:t>
                </a:r>
                <a:r>
                  <a:rPr lang="ko-KR" altLang="en-US" sz="1800" dirty="0"/>
                  <a:t>이 되어 </a:t>
                </a:r>
                <a:r>
                  <a:rPr lang="ko-KR" altLang="en-US" sz="1800" dirty="0">
                    <a:solidFill>
                      <a:srgbClr val="0070C0"/>
                    </a:solidFill>
                  </a:rPr>
                  <a:t>근의 공식</a:t>
                </a:r>
                <a:r>
                  <a:rPr lang="ko-KR" altLang="en-US" sz="1800" dirty="0"/>
                  <a:t>으로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ko-KR" altLang="en-US" sz="1800" dirty="0"/>
                  <a:t>를 구할 수 있다</a:t>
                </a:r>
                <a:r>
                  <a:rPr lang="en-US" altLang="ko-KR" sz="1800" dirty="0"/>
                  <a:t>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교점이 선분 위에 있는지 판별은</a:t>
                </a:r>
                <a:r>
                  <a:rPr lang="en-US" altLang="ko-KR" sz="1800" dirty="0"/>
                  <a:t>? → </a:t>
                </a:r>
                <a14:m>
                  <m:oMath xmlns:m="http://schemas.openxmlformats.org/officeDocument/2006/math">
                    <m:r>
                      <a:rPr lang="en-US" altLang="ko-KR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ko-K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ko-K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ko-K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ko-K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ko-KR" altLang="en-US" sz="1800" dirty="0"/>
                  <a:t>인지 확인</a:t>
                </a:r>
                <a:r>
                  <a:rPr lang="en-US" altLang="ko-KR" sz="1800" dirty="0"/>
                  <a:t>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자세한 것은 </a:t>
                </a:r>
                <a:r>
                  <a:rPr lang="en-US" altLang="ko-KR" sz="1800" dirty="0" err="1">
                    <a:hlinkClick r:id="rId2"/>
                  </a:rPr>
                  <a:t>zigui</a:t>
                </a:r>
                <a:r>
                  <a:rPr lang="en-US" altLang="ko-KR" sz="1800" dirty="0">
                    <a:hlinkClick r:id="rId2"/>
                  </a:rPr>
                  <a:t> </a:t>
                </a:r>
                <a:r>
                  <a:rPr lang="ko-KR" altLang="en-US" sz="1800" dirty="0">
                    <a:hlinkClick r:id="rId2"/>
                  </a:rPr>
                  <a:t>님 블로그 글</a:t>
                </a:r>
                <a:r>
                  <a:rPr lang="ko-KR" altLang="en-US" sz="1800" dirty="0"/>
                  <a:t>을 참조</a:t>
                </a:r>
                <a:endParaRPr lang="en-US" altLang="ko-KR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관련 문제</a:t>
                </a:r>
                <a:r>
                  <a:rPr lang="en-US" altLang="ko-KR" sz="1800" dirty="0"/>
                  <a:t>: </a:t>
                </a:r>
                <a:r>
                  <a:rPr lang="en-US" altLang="ko-KR" sz="1800" dirty="0">
                    <a:hlinkClick r:id="rId3"/>
                  </a:rPr>
                  <a:t>BOJ</a:t>
                </a:r>
                <a:r>
                  <a:rPr lang="ko-KR" altLang="en-US" sz="1800" dirty="0">
                    <a:hlinkClick r:id="rId3"/>
                  </a:rPr>
                  <a:t> </a:t>
                </a:r>
                <a:r>
                  <a:rPr lang="en-US" altLang="ko-KR" sz="1800" dirty="0">
                    <a:hlinkClick r:id="rId3"/>
                  </a:rPr>
                  <a:t>17866. Gerrymandering Criterion</a:t>
                </a:r>
                <a:r>
                  <a:rPr lang="en-US" altLang="ko-KR" sz="1800" dirty="0"/>
                  <a:t>(</a:t>
                </a:r>
                <a:r>
                  <a:rPr lang="en-US" altLang="ko-KR" sz="1800" b="1" dirty="0">
                    <a:solidFill>
                      <a:srgbClr val="00B4FC"/>
                    </a:solidFill>
                  </a:rPr>
                  <a:t>D3</a:t>
                </a:r>
                <a:r>
                  <a:rPr lang="en-US" altLang="ko-KR" sz="1800" dirty="0"/>
                  <a:t>)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A20B65D-3C98-4A3A-9749-AA04D0DE87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  <a:blipFill>
                <a:blip r:embed="rId4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21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1F989A-2093-C8BD-FF14-A7A9544D5C0D}"/>
                  </a:ext>
                </a:extLst>
              </p:cNvPr>
              <p:cNvSpPr txBox="1"/>
              <p:nvPr/>
            </p:nvSpPr>
            <p:spPr>
              <a:xfrm>
                <a:off x="5352848" y="2792896"/>
                <a:ext cx="1486304" cy="445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ko-KR" alt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acc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ko-KR" alt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ko-KR" alt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ko-KR" altLang="en-US" sz="2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1F989A-2093-C8BD-FF14-A7A9544D5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848" y="2792896"/>
                <a:ext cx="1486304" cy="445891"/>
              </a:xfrm>
              <a:prstGeom prst="rect">
                <a:avLst/>
              </a:prstGeom>
              <a:blipFill>
                <a:blip r:embed="rId5"/>
                <a:stretch>
                  <a:fillRect t="-178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4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이등변 삼각형 30">
            <a:extLst>
              <a:ext uri="{FF2B5EF4-FFF2-40B4-BE49-F238E27FC236}">
                <a16:creationId xmlns:a16="http://schemas.microsoft.com/office/drawing/2014/main" id="{698176BA-CE6A-A18A-7000-E95E9ADD91CE}"/>
              </a:ext>
            </a:extLst>
          </p:cNvPr>
          <p:cNvSpPr/>
          <p:nvPr/>
        </p:nvSpPr>
        <p:spPr>
          <a:xfrm rot="11559938">
            <a:off x="9003537" y="1738290"/>
            <a:ext cx="1960380" cy="1633859"/>
          </a:xfrm>
          <a:prstGeom prst="triangle">
            <a:avLst>
              <a:gd name="adj" fmla="val 4396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4. </a:t>
            </a:r>
            <a:r>
              <a:rPr lang="ko-KR" altLang="en-US" sz="2000" dirty="0">
                <a:solidFill>
                  <a:srgbClr val="343A40"/>
                </a:solidFill>
              </a:rPr>
              <a:t>교차 판정</a:t>
            </a:r>
            <a:r>
              <a:rPr lang="en-US" altLang="ko-KR" sz="2000" dirty="0">
                <a:solidFill>
                  <a:srgbClr val="343A40"/>
                </a:solidFill>
              </a:rPr>
              <a:t>, </a:t>
            </a:r>
            <a:r>
              <a:rPr lang="ko-KR" altLang="en-US" sz="2000" dirty="0">
                <a:solidFill>
                  <a:srgbClr val="343A40"/>
                </a:solidFill>
              </a:rPr>
              <a:t>원과 삼각형 </a:t>
            </a:r>
            <a:r>
              <a:rPr lang="en-US" altLang="ko-KR" sz="2000" dirty="0">
                <a:solidFill>
                  <a:srgbClr val="343A40"/>
                </a:solidFill>
              </a:rPr>
              <a:t>– tag: </a:t>
            </a:r>
            <a:r>
              <a:rPr lang="en-US" altLang="ko-KR" sz="2000" dirty="0" err="1">
                <a:solidFill>
                  <a:srgbClr val="343A40"/>
                </a:solidFill>
              </a:rPr>
              <a:t>case_work</a:t>
            </a:r>
            <a:endParaRPr lang="ko-KR" altLang="en-US" sz="2000" dirty="0">
              <a:solidFill>
                <a:srgbClr val="343A4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20B65D-3C98-4A3A-9749-AA04D0DE8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588"/>
            <a:ext cx="10515600" cy="505837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ko-KR" altLang="en-US" sz="2200" b="1" dirty="0"/>
              <a:t>삼각형 </a:t>
            </a:r>
            <a:r>
              <a:rPr lang="en-US" altLang="ko-KR" sz="2200" b="1" dirty="0"/>
              <a:t>– </a:t>
            </a:r>
            <a:r>
              <a:rPr lang="ko-KR" altLang="en-US" sz="2200" b="1" dirty="0"/>
              <a:t>삼각형</a:t>
            </a:r>
            <a:endParaRPr lang="en-US" altLang="ko-KR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dirty="0"/>
              <a:t>역시</a:t>
            </a:r>
            <a:r>
              <a:rPr lang="en-US" altLang="ko-KR" sz="1800" dirty="0"/>
              <a:t> </a:t>
            </a:r>
            <a:r>
              <a:rPr lang="ko-KR" altLang="en-US" sz="1800" dirty="0"/>
              <a:t>나머지 도형에 </a:t>
            </a:r>
            <a:r>
              <a:rPr lang="ko-KR" altLang="en-US" sz="1800" dirty="0">
                <a:solidFill>
                  <a:srgbClr val="7030A0"/>
                </a:solidFill>
              </a:rPr>
              <a:t>포함되는 구간</a:t>
            </a:r>
            <a:r>
              <a:rPr lang="ko-KR" altLang="en-US" sz="1800" dirty="0"/>
              <a:t>을 모두 구하고 </a:t>
            </a:r>
            <a:r>
              <a:rPr lang="ko-KR" altLang="en-US" sz="1800" b="1" dirty="0">
                <a:solidFill>
                  <a:srgbClr val="FF0000"/>
                </a:solidFill>
              </a:rPr>
              <a:t>정렬 후 </a:t>
            </a:r>
            <a:r>
              <a:rPr lang="ko-KR" altLang="en-US" sz="1800" b="1" dirty="0" err="1">
                <a:solidFill>
                  <a:srgbClr val="FF0000"/>
                </a:solidFill>
              </a:rPr>
              <a:t>스위핑</a:t>
            </a:r>
            <a:r>
              <a:rPr lang="en-US" altLang="ko-KR" sz="1800" b="1" dirty="0">
                <a:solidFill>
                  <a:srgbClr val="FF0000"/>
                </a:solidFill>
              </a:rPr>
              <a:t>!</a:t>
            </a:r>
            <a:endParaRPr lang="en-US" altLang="ko-K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dirty="0"/>
              <a:t>마찬가지로 삼각형 꼭짓점 중 원 외부에 있는 점에서 시작 </a:t>
            </a:r>
            <a:r>
              <a:rPr lang="en-US" altLang="ko-KR" sz="1800" dirty="0"/>
              <a:t>→ </a:t>
            </a:r>
            <a:r>
              <a:rPr lang="ko-KR" altLang="en-US" sz="1800" b="1" dirty="0"/>
              <a:t>점 </a:t>
            </a:r>
            <a:r>
              <a:rPr lang="en-US" altLang="ko-KR" sz="1800" b="1" dirty="0"/>
              <a:t>P</a:t>
            </a:r>
            <a:endParaRPr lang="en-US" altLang="ko-K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dirty="0"/>
              <a:t>만약 그런 점이 없다면 서로 포함 관계이므로 모든 구간이 포함됨</a:t>
            </a:r>
            <a:endParaRPr lang="en-US" altLang="ko-K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dirty="0"/>
              <a:t>점 </a:t>
            </a:r>
            <a:r>
              <a:rPr lang="en-US" altLang="ko-KR" sz="1800" dirty="0"/>
              <a:t>P</a:t>
            </a:r>
            <a:r>
              <a:rPr lang="ko-KR" altLang="en-US" sz="1800" dirty="0"/>
              <a:t>에서 </a:t>
            </a:r>
            <a:r>
              <a:rPr lang="ko-KR" altLang="en-US" sz="1800" b="1" dirty="0">
                <a:solidFill>
                  <a:srgbClr val="FFC000"/>
                </a:solidFill>
              </a:rPr>
              <a:t>반시계 방향</a:t>
            </a:r>
            <a:r>
              <a:rPr lang="ko-KR" altLang="en-US" sz="1800" dirty="0"/>
              <a:t>으로 돌며 삼각형과의 </a:t>
            </a:r>
            <a:r>
              <a:rPr lang="ko-KR" altLang="en-US" sz="1800" b="1" dirty="0">
                <a:solidFill>
                  <a:srgbClr val="FF0000"/>
                </a:solidFill>
              </a:rPr>
              <a:t>교점</a:t>
            </a:r>
            <a:r>
              <a:rPr lang="ko-KR" altLang="en-US" sz="1800" dirty="0"/>
              <a:t> 체크</a:t>
            </a:r>
            <a:endParaRPr lang="en-US" altLang="ko-K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dirty="0"/>
              <a:t>삼각형은 결국 선분 </a:t>
            </a:r>
            <a:r>
              <a:rPr lang="en-US" altLang="ko-KR" sz="1800" dirty="0"/>
              <a:t>3</a:t>
            </a:r>
            <a:r>
              <a:rPr lang="ko-KR" altLang="en-US" sz="1800" dirty="0"/>
              <a:t>개가 모인 것</a:t>
            </a:r>
            <a:r>
              <a:rPr lang="en-US" altLang="ko-KR" sz="1800" dirty="0"/>
              <a:t> → </a:t>
            </a:r>
            <a:r>
              <a:rPr lang="ko-KR" altLang="en-US" sz="1800" b="1" dirty="0"/>
              <a:t>선분 교차 판정</a:t>
            </a:r>
            <a:r>
              <a:rPr lang="ko-KR" altLang="en-US" sz="1800" dirty="0"/>
              <a:t> 문제</a:t>
            </a:r>
            <a:r>
              <a:rPr lang="en-US" altLang="ko-KR" sz="1800" dirty="0"/>
              <a:t>!</a:t>
            </a:r>
            <a:r>
              <a:rPr lang="en-US" altLang="ko-KR" sz="1500" dirty="0"/>
              <a:t> (by. </a:t>
            </a:r>
            <a:r>
              <a:rPr lang="en-US" altLang="ko-KR" sz="1500" dirty="0" err="1">
                <a:hlinkClick r:id="rId2"/>
              </a:rPr>
              <a:t>zigui</a:t>
            </a:r>
            <a:r>
              <a:rPr lang="en-US" altLang="ko-KR" sz="1500" dirty="0">
                <a:hlinkClick r:id="rId2"/>
              </a:rPr>
              <a:t> </a:t>
            </a:r>
            <a:r>
              <a:rPr lang="ko-KR" altLang="en-US" sz="1500" dirty="0">
                <a:hlinkClick r:id="rId2"/>
              </a:rPr>
              <a:t>님 블로그</a:t>
            </a:r>
            <a:r>
              <a:rPr lang="en-US" altLang="ko-KR" sz="1500" dirty="0"/>
              <a:t>)</a:t>
            </a:r>
            <a:endParaRPr lang="en-US" altLang="ko-KR" sz="1800" dirty="0"/>
          </a:p>
          <a:p>
            <a:pPr lvl="1">
              <a:lnSpc>
                <a:spcPct val="130000"/>
              </a:lnSpc>
              <a:buFont typeface="나눔스퀘어" panose="020B0600000101010101" pitchFamily="50" charset="-127"/>
              <a:buChar char="‐"/>
            </a:pPr>
            <a:r>
              <a:rPr lang="ko-KR" altLang="en-US" sz="1600" dirty="0"/>
              <a:t>두 선분이 평행하지 않은 경우</a:t>
            </a:r>
            <a:endParaRPr lang="en-US" altLang="ko-KR" sz="1600" dirty="0"/>
          </a:p>
          <a:p>
            <a:pPr lvl="1">
              <a:lnSpc>
                <a:spcPct val="130000"/>
              </a:lnSpc>
              <a:buFont typeface="나눔스퀘어" panose="020B0600000101010101" pitchFamily="50" charset="-127"/>
              <a:buChar char="‐"/>
            </a:pPr>
            <a:r>
              <a:rPr lang="ko-KR" altLang="en-US" sz="1600" dirty="0"/>
              <a:t>두 선분이 평행하지만</a:t>
            </a:r>
            <a:r>
              <a:rPr lang="en-US" altLang="ko-KR" sz="1600" dirty="0"/>
              <a:t>, </a:t>
            </a:r>
            <a:r>
              <a:rPr lang="ko-KR" altLang="en-US" sz="1600" dirty="0"/>
              <a:t>일직선 위에 있지 않은 경우</a:t>
            </a:r>
            <a:endParaRPr lang="en-US" altLang="ko-KR" sz="1600" dirty="0"/>
          </a:p>
          <a:p>
            <a:pPr lvl="1">
              <a:lnSpc>
                <a:spcPct val="130000"/>
              </a:lnSpc>
              <a:buFont typeface="나눔스퀘어" panose="020B0600000101010101" pitchFamily="50" charset="-127"/>
              <a:buChar char="‐"/>
            </a:pPr>
            <a:r>
              <a:rPr lang="ko-KR" altLang="en-US" sz="1600" dirty="0"/>
              <a:t>두 선분이 평행하고</a:t>
            </a:r>
            <a:r>
              <a:rPr lang="en-US" altLang="ko-KR" sz="1600" dirty="0"/>
              <a:t>, </a:t>
            </a:r>
            <a:r>
              <a:rPr lang="ko-KR" altLang="en-US" sz="1600" dirty="0"/>
              <a:t>일직선 위에 있는 경우</a:t>
            </a:r>
            <a:endParaRPr lang="en-US" altLang="ko-K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800" dirty="0"/>
              <a:t>BOJ</a:t>
            </a:r>
            <a:r>
              <a:rPr lang="ko-KR" altLang="en-US" sz="1800" dirty="0"/>
              <a:t> </a:t>
            </a:r>
            <a:r>
              <a:rPr lang="en-US" altLang="ko-KR" sz="1800" dirty="0">
                <a:hlinkClick r:id="rId3"/>
              </a:rPr>
              <a:t>17386</a:t>
            </a:r>
            <a:r>
              <a:rPr lang="en-US" altLang="ko-KR" sz="1800" dirty="0"/>
              <a:t>, </a:t>
            </a:r>
            <a:r>
              <a:rPr lang="en-US" altLang="ko-KR" sz="1800" dirty="0">
                <a:hlinkClick r:id="rId4"/>
              </a:rPr>
              <a:t>17387</a:t>
            </a:r>
            <a:r>
              <a:rPr lang="en-US" altLang="ko-KR" sz="1800" dirty="0"/>
              <a:t>, </a:t>
            </a:r>
            <a:r>
              <a:rPr lang="en-US" altLang="ko-KR" sz="1800" dirty="0">
                <a:hlinkClick r:id="rId5"/>
              </a:rPr>
              <a:t>20149</a:t>
            </a:r>
            <a:r>
              <a:rPr lang="en-US" altLang="ko-KR" sz="1800" dirty="0"/>
              <a:t>(</a:t>
            </a:r>
            <a:r>
              <a:rPr lang="ko-KR" altLang="en-US" sz="1800" dirty="0"/>
              <a:t>선분 교차 </a:t>
            </a:r>
            <a:r>
              <a:rPr lang="en-US" altLang="ko-KR" sz="1800" dirty="0"/>
              <a:t>1, 2, 3) </a:t>
            </a:r>
            <a:r>
              <a:rPr lang="ko-KR" altLang="en-US" sz="1800" dirty="0"/>
              <a:t>먼저 풀어보는 것을 추천</a:t>
            </a:r>
            <a:r>
              <a:rPr lang="en-US" altLang="ko-KR" sz="1800" dirty="0"/>
              <a:t>!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387777-1146-01D0-58BA-67378B84CFEF}"/>
              </a:ext>
            </a:extLst>
          </p:cNvPr>
          <p:cNvSpPr txBox="1"/>
          <p:nvPr/>
        </p:nvSpPr>
        <p:spPr>
          <a:xfrm rot="18584274">
            <a:off x="9674948" y="1066065"/>
            <a:ext cx="5052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/>
              <a:t>←</a:t>
            </a:r>
          </a:p>
        </p:txBody>
      </p:sp>
      <p:sp>
        <p:nvSpPr>
          <p:cNvPr id="8" name="이등변 삼각형 7">
            <a:extLst>
              <a:ext uri="{FF2B5EF4-FFF2-40B4-BE49-F238E27FC236}">
                <a16:creationId xmlns:a16="http://schemas.microsoft.com/office/drawing/2014/main" id="{2BB0E55E-ACBD-964E-D08D-DA76136140AB}"/>
              </a:ext>
            </a:extLst>
          </p:cNvPr>
          <p:cNvSpPr/>
          <p:nvPr/>
        </p:nvSpPr>
        <p:spPr>
          <a:xfrm>
            <a:off x="8716617" y="1310050"/>
            <a:ext cx="2044731" cy="1704760"/>
          </a:xfrm>
          <a:prstGeom prst="triangle">
            <a:avLst>
              <a:gd name="adj" fmla="val 696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E3C10096-3CD7-1994-0144-46C904BBD7A3}"/>
              </a:ext>
            </a:extLst>
          </p:cNvPr>
          <p:cNvSpPr/>
          <p:nvPr/>
        </p:nvSpPr>
        <p:spPr>
          <a:xfrm>
            <a:off x="10088218" y="1260113"/>
            <a:ext cx="112643" cy="1343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556FB8-B94A-4B7E-8008-0D8913F61F1D}"/>
              </a:ext>
            </a:extLst>
          </p:cNvPr>
          <p:cNvSpPr txBox="1"/>
          <p:nvPr/>
        </p:nvSpPr>
        <p:spPr>
          <a:xfrm>
            <a:off x="10037194" y="94991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P</a:t>
            </a:r>
            <a:endParaRPr lang="ko-KR" altLang="en-US" b="1" dirty="0"/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85943290-AE86-D59C-6334-3EED9C8FB6B7}"/>
              </a:ext>
            </a:extLst>
          </p:cNvPr>
          <p:cNvCxnSpPr>
            <a:cxnSpLocks/>
          </p:cNvCxnSpPr>
          <p:nvPr/>
        </p:nvCxnSpPr>
        <p:spPr>
          <a:xfrm flipV="1">
            <a:off x="9429042" y="1669947"/>
            <a:ext cx="403859" cy="48409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B13A6C49-C8ED-4313-B8B9-C980C92D335D}"/>
              </a:ext>
            </a:extLst>
          </p:cNvPr>
          <p:cNvCxnSpPr>
            <a:cxnSpLocks/>
          </p:cNvCxnSpPr>
          <p:nvPr/>
        </p:nvCxnSpPr>
        <p:spPr>
          <a:xfrm>
            <a:off x="9759832" y="3014810"/>
            <a:ext cx="49975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AC368118-CACF-DE4A-6200-274882BD5396}"/>
              </a:ext>
            </a:extLst>
          </p:cNvPr>
          <p:cNvCxnSpPr>
            <a:cxnSpLocks/>
          </p:cNvCxnSpPr>
          <p:nvPr/>
        </p:nvCxnSpPr>
        <p:spPr>
          <a:xfrm flipH="1" flipV="1">
            <a:off x="10314668" y="1782497"/>
            <a:ext cx="305294" cy="79015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이등변 삼각형 42">
            <a:extLst>
              <a:ext uri="{FF2B5EF4-FFF2-40B4-BE49-F238E27FC236}">
                <a16:creationId xmlns:a16="http://schemas.microsoft.com/office/drawing/2014/main" id="{586AF17C-1EAA-38C1-E03D-C8EB89E87632}"/>
              </a:ext>
            </a:extLst>
          </p:cNvPr>
          <p:cNvSpPr/>
          <p:nvPr/>
        </p:nvSpPr>
        <p:spPr>
          <a:xfrm rot="11559938">
            <a:off x="9003536" y="1740952"/>
            <a:ext cx="1960380" cy="1633859"/>
          </a:xfrm>
          <a:prstGeom prst="triangle">
            <a:avLst>
              <a:gd name="adj" fmla="val 43966"/>
            </a:avLst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1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" grpId="0"/>
      <p:bldP spid="8" grpId="0" animBg="1"/>
      <p:bldP spid="14" grpId="0" animBg="1"/>
      <p:bldP spid="15" grpId="0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4. </a:t>
            </a:r>
            <a:r>
              <a:rPr lang="ko-KR" altLang="en-US" sz="2000" dirty="0">
                <a:solidFill>
                  <a:srgbClr val="343A40"/>
                </a:solidFill>
              </a:rPr>
              <a:t>교차 판정</a:t>
            </a:r>
            <a:r>
              <a:rPr lang="en-US" altLang="ko-KR" sz="2000" dirty="0">
                <a:solidFill>
                  <a:srgbClr val="343A40"/>
                </a:solidFill>
              </a:rPr>
              <a:t>, </a:t>
            </a:r>
            <a:r>
              <a:rPr lang="ko-KR" altLang="en-US" sz="2000" dirty="0">
                <a:solidFill>
                  <a:srgbClr val="343A40"/>
                </a:solidFill>
              </a:rPr>
              <a:t>원과 삼각형 </a:t>
            </a:r>
            <a:r>
              <a:rPr lang="en-US" altLang="ko-KR" sz="2000" dirty="0">
                <a:solidFill>
                  <a:srgbClr val="343A40"/>
                </a:solidFill>
              </a:rPr>
              <a:t>– tag: </a:t>
            </a:r>
            <a:r>
              <a:rPr lang="en-US" altLang="ko-KR" sz="2000" dirty="0" err="1">
                <a:solidFill>
                  <a:srgbClr val="343A40"/>
                </a:solidFill>
              </a:rPr>
              <a:t>case_work</a:t>
            </a:r>
            <a:endParaRPr lang="ko-KR" altLang="en-US" sz="2000" dirty="0">
              <a:solidFill>
                <a:srgbClr val="343A4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20B65D-3C98-4A3A-9749-AA04D0DE8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588"/>
            <a:ext cx="10515600" cy="505837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ko-KR" altLang="en-US" sz="2200" b="1" dirty="0"/>
              <a:t>삼각형 </a:t>
            </a:r>
            <a:r>
              <a:rPr lang="en-US" altLang="ko-KR" sz="2200" b="1" dirty="0"/>
              <a:t>– </a:t>
            </a:r>
            <a:r>
              <a:rPr lang="ko-KR" altLang="en-US" sz="2200" b="1" dirty="0"/>
              <a:t>삼각형</a:t>
            </a:r>
            <a:r>
              <a:rPr lang="en-US" altLang="ko-KR" sz="2200" b="1" dirty="0"/>
              <a:t>: </a:t>
            </a:r>
            <a:r>
              <a:rPr lang="ko-KR" altLang="en-US" sz="1800" dirty="0"/>
              <a:t>주의할 점</a:t>
            </a:r>
            <a:endParaRPr lang="en-US" altLang="ko-K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b="1" dirty="0"/>
              <a:t>변과 꼭짓점이 만남</a:t>
            </a:r>
            <a:r>
              <a:rPr lang="en-US" altLang="ko-KR" sz="1800" b="1" dirty="0"/>
              <a:t> / </a:t>
            </a:r>
            <a:r>
              <a:rPr lang="ko-KR" altLang="en-US" sz="1800" b="1" dirty="0"/>
              <a:t>꼭짓점과 꼭짓점이 만남</a:t>
            </a:r>
            <a:br>
              <a:rPr lang="en-US" altLang="ko-KR" sz="1800" dirty="0"/>
            </a:br>
            <a:r>
              <a:rPr lang="en-US" altLang="ko-KR" sz="1800" dirty="0"/>
              <a:t>→ </a:t>
            </a:r>
            <a:r>
              <a:rPr lang="ko-KR" altLang="en-US" sz="1800" dirty="0"/>
              <a:t>교점 중복 </a:t>
            </a:r>
            <a:r>
              <a:rPr lang="ko-KR" altLang="en-US" sz="1800" dirty="0" err="1"/>
              <a:t>카운팅</a:t>
            </a:r>
            <a:r>
              <a:rPr lang="en-US" altLang="ko-KR" sz="1800" dirty="0"/>
              <a:t>, </a:t>
            </a:r>
            <a:r>
              <a:rPr lang="ko-KR" altLang="en-US" sz="1800" dirty="0"/>
              <a:t>내</a:t>
            </a:r>
            <a:r>
              <a:rPr lang="en-US" altLang="ko-KR" sz="1800" dirty="0"/>
              <a:t>/</a:t>
            </a:r>
            <a:r>
              <a:rPr lang="ko-KR" altLang="en-US" sz="1800" dirty="0"/>
              <a:t>외부 판정 불가</a:t>
            </a:r>
            <a:endParaRPr lang="en-US" altLang="ko-KR" sz="3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b="1" dirty="0"/>
              <a:t>변이 평행하게 겹칠 때</a:t>
            </a:r>
            <a:br>
              <a:rPr lang="en-US" altLang="ko-KR" sz="1800" dirty="0"/>
            </a:br>
            <a:r>
              <a:rPr lang="en-US" altLang="ko-KR" sz="1800" dirty="0"/>
              <a:t>→ </a:t>
            </a:r>
            <a:r>
              <a:rPr lang="ko-KR" altLang="en-US" sz="1800" dirty="0"/>
              <a:t>내</a:t>
            </a:r>
            <a:r>
              <a:rPr lang="en-US" altLang="ko-KR" sz="1800" dirty="0"/>
              <a:t>/</a:t>
            </a:r>
            <a:r>
              <a:rPr lang="ko-KR" altLang="en-US" sz="1800" dirty="0"/>
              <a:t>외부 판정 불가</a:t>
            </a:r>
            <a:r>
              <a:rPr lang="en-US" altLang="ko-KR" sz="1800" dirty="0"/>
              <a:t>, </a:t>
            </a:r>
            <a:r>
              <a:rPr lang="ko-KR" altLang="en-US" sz="1800" dirty="0"/>
              <a:t>그린 정리 계산 시 겹친 부분 중복 계산</a:t>
            </a:r>
            <a:endParaRPr lang="en-US" altLang="ko-KR" sz="1800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sz="3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dirty="0"/>
              <a:t>이를 편하게 처리하기 위해서</a:t>
            </a:r>
            <a:r>
              <a:rPr lang="en-US" altLang="ko-KR" sz="1800" dirty="0"/>
              <a:t>…</a:t>
            </a:r>
          </a:p>
          <a:p>
            <a:pPr lvl="1">
              <a:lnSpc>
                <a:spcPct val="130000"/>
              </a:lnSpc>
              <a:buFont typeface="나눔스퀘어" panose="020B0600000101010101" pitchFamily="50" charset="-127"/>
              <a:buChar char="‐"/>
            </a:pPr>
            <a:r>
              <a:rPr lang="ko-KR" altLang="en-US" sz="1600" dirty="0"/>
              <a:t>선분 교차 판정 시 양 끝점 중 한 점 제외</a:t>
            </a:r>
            <a:endParaRPr lang="en-US" altLang="ko-KR" sz="1600" dirty="0"/>
          </a:p>
          <a:p>
            <a:pPr lvl="1">
              <a:lnSpc>
                <a:spcPct val="130000"/>
              </a:lnSpc>
              <a:buFont typeface="나눔스퀘어" panose="020B0600000101010101" pitchFamily="50" charset="-127"/>
              <a:buChar char="‐"/>
            </a:pPr>
            <a:r>
              <a:rPr lang="ko-KR" altLang="en-US" sz="1600" dirty="0"/>
              <a:t>점이 변 혹은 꼭짓점 위에 있을 경우 </a:t>
            </a:r>
            <a:r>
              <a:rPr lang="en-US" altLang="ko-KR" sz="1600" dirty="0"/>
              <a:t>→ </a:t>
            </a:r>
            <a:r>
              <a:rPr lang="ko-KR" altLang="en-US" sz="1600" dirty="0"/>
              <a:t>내</a:t>
            </a:r>
            <a:r>
              <a:rPr lang="en-US" altLang="ko-KR" sz="1600" dirty="0"/>
              <a:t>/</a:t>
            </a:r>
            <a:r>
              <a:rPr lang="ko-KR" altLang="en-US" sz="1600" dirty="0"/>
              <a:t>외부는 이전 위치로 결정</a:t>
            </a:r>
            <a:endParaRPr lang="en-US" altLang="ko-KR" sz="1600" dirty="0"/>
          </a:p>
          <a:p>
            <a:pPr lvl="1">
              <a:lnSpc>
                <a:spcPct val="130000"/>
              </a:lnSpc>
              <a:buFont typeface="나눔스퀘어" panose="020B0600000101010101" pitchFamily="50" charset="-127"/>
              <a:buChar char="‐"/>
            </a:pPr>
            <a:r>
              <a:rPr lang="ko-KR" altLang="en-US" sz="1600" dirty="0"/>
              <a:t>변이 평행하게 만날 때는 따로 구분하는 식으로 구현</a:t>
            </a:r>
            <a:endParaRPr lang="en-US" altLang="ko-K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800" dirty="0"/>
              <a:t>물론 그래도 편하진 않고 더러움 </a:t>
            </a:r>
            <a:r>
              <a:rPr lang="ko-KR" altLang="en-US" sz="1800" dirty="0" err="1"/>
              <a:t>ㅋㅋ</a:t>
            </a:r>
            <a:r>
              <a:rPr lang="en-US" altLang="ko-KR" sz="1800" dirty="0"/>
              <a:t>!!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23</a:t>
            </a:fld>
            <a:endParaRPr lang="ko-KR" altLang="en-US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055EEBA1-A6EF-822A-6E0E-D5AA628780C4}"/>
              </a:ext>
            </a:extLst>
          </p:cNvPr>
          <p:cNvGrpSpPr/>
          <p:nvPr/>
        </p:nvGrpSpPr>
        <p:grpSpPr>
          <a:xfrm>
            <a:off x="6165271" y="747647"/>
            <a:ext cx="1893285" cy="1967413"/>
            <a:chOff x="6065881" y="578684"/>
            <a:chExt cx="1893285" cy="1967413"/>
          </a:xfrm>
        </p:grpSpPr>
        <p:sp>
          <p:nvSpPr>
            <p:cNvPr id="6" name="이등변 삼각형 5">
              <a:extLst>
                <a:ext uri="{FF2B5EF4-FFF2-40B4-BE49-F238E27FC236}">
                  <a16:creationId xmlns:a16="http://schemas.microsoft.com/office/drawing/2014/main" id="{F2280AD0-E8E2-0BBD-45ED-780BF42D4C88}"/>
                </a:ext>
              </a:extLst>
            </p:cNvPr>
            <p:cNvSpPr/>
            <p:nvPr/>
          </p:nvSpPr>
          <p:spPr>
            <a:xfrm rot="860880">
              <a:off x="6065881" y="1238066"/>
              <a:ext cx="1480931" cy="1308031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이등변 삼각형 6">
              <a:extLst>
                <a:ext uri="{FF2B5EF4-FFF2-40B4-BE49-F238E27FC236}">
                  <a16:creationId xmlns:a16="http://schemas.microsoft.com/office/drawing/2014/main" id="{D5A52875-4630-8BE8-FB11-5FD33F970639}"/>
                </a:ext>
              </a:extLst>
            </p:cNvPr>
            <p:cNvSpPr/>
            <p:nvPr/>
          </p:nvSpPr>
          <p:spPr>
            <a:xfrm rot="2665586">
              <a:off x="6859217" y="578684"/>
              <a:ext cx="1099949" cy="947989"/>
            </a:xfrm>
            <a:prstGeom prst="triangle">
              <a:avLst>
                <a:gd name="adj" fmla="val 56963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85981497-4EC0-57F4-522F-8ED380590A6A}"/>
                </a:ext>
              </a:extLst>
            </p:cNvPr>
            <p:cNvSpPr/>
            <p:nvPr/>
          </p:nvSpPr>
          <p:spPr>
            <a:xfrm rot="860880">
              <a:off x="6065881" y="1238066"/>
              <a:ext cx="1480931" cy="1308031"/>
            </a:xfrm>
            <a:prstGeom prst="triangle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C7A70A1-EE4D-1CCD-8D6A-77E0E82A77E4}"/>
              </a:ext>
            </a:extLst>
          </p:cNvPr>
          <p:cNvGrpSpPr/>
          <p:nvPr/>
        </p:nvGrpSpPr>
        <p:grpSpPr>
          <a:xfrm>
            <a:off x="7923911" y="1049369"/>
            <a:ext cx="1559764" cy="1387961"/>
            <a:chOff x="7930258" y="1295604"/>
            <a:chExt cx="1559764" cy="1387961"/>
          </a:xfrm>
        </p:grpSpPr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B6917B20-4E7C-C5AD-AF93-8426FEC9E238}"/>
                </a:ext>
              </a:extLst>
            </p:cNvPr>
            <p:cNvSpPr/>
            <p:nvPr/>
          </p:nvSpPr>
          <p:spPr>
            <a:xfrm>
              <a:off x="7930258" y="1375534"/>
              <a:ext cx="1480931" cy="1308031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985D1111-988C-361F-F8EF-57FB909459DA}"/>
                </a:ext>
              </a:extLst>
            </p:cNvPr>
            <p:cNvSpPr/>
            <p:nvPr/>
          </p:nvSpPr>
          <p:spPr>
            <a:xfrm rot="19066453">
              <a:off x="8390073" y="1295604"/>
              <a:ext cx="1099949" cy="934347"/>
            </a:xfrm>
            <a:prstGeom prst="triangle">
              <a:avLst>
                <a:gd name="adj" fmla="val 56963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C0BD0476-C49B-2D0E-19EE-FE884A2D0941}"/>
                </a:ext>
              </a:extLst>
            </p:cNvPr>
            <p:cNvSpPr/>
            <p:nvPr/>
          </p:nvSpPr>
          <p:spPr>
            <a:xfrm>
              <a:off x="7930258" y="1375534"/>
              <a:ext cx="1480931" cy="1308031"/>
            </a:xfrm>
            <a:prstGeom prst="triangle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1C1855E-EDD7-52E7-D472-6AD4CED394A5}"/>
              </a:ext>
            </a:extLst>
          </p:cNvPr>
          <p:cNvGrpSpPr/>
          <p:nvPr/>
        </p:nvGrpSpPr>
        <p:grpSpPr>
          <a:xfrm>
            <a:off x="9803173" y="1159746"/>
            <a:ext cx="1593696" cy="1277584"/>
            <a:chOff x="9838230" y="1468477"/>
            <a:chExt cx="1593696" cy="1277584"/>
          </a:xfrm>
        </p:grpSpPr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7D252FA8-E0B1-B5D9-D190-5A5D373CD3EA}"/>
                </a:ext>
              </a:extLst>
            </p:cNvPr>
            <p:cNvSpPr/>
            <p:nvPr/>
          </p:nvSpPr>
          <p:spPr>
            <a:xfrm>
              <a:off x="9838230" y="1468477"/>
              <a:ext cx="1192365" cy="1009857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9EBD3D13-5036-C785-FDA0-67C4681C4451}"/>
                </a:ext>
              </a:extLst>
            </p:cNvPr>
            <p:cNvSpPr/>
            <p:nvPr/>
          </p:nvSpPr>
          <p:spPr>
            <a:xfrm rot="19500180">
              <a:off x="10206129" y="1625767"/>
              <a:ext cx="1225797" cy="1120294"/>
            </a:xfrm>
            <a:prstGeom prst="triangle">
              <a:avLst>
                <a:gd name="adj" fmla="val 56963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0BC2C805-4603-6BC7-4309-6B95AA75F5AC}"/>
                </a:ext>
              </a:extLst>
            </p:cNvPr>
            <p:cNvSpPr/>
            <p:nvPr/>
          </p:nvSpPr>
          <p:spPr>
            <a:xfrm>
              <a:off x="9838230" y="1468477"/>
              <a:ext cx="1192365" cy="1009857"/>
            </a:xfrm>
            <a:prstGeom prst="triangle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BB7AF47-03AA-B558-D693-78FB0D2490C6}"/>
              </a:ext>
            </a:extLst>
          </p:cNvPr>
          <p:cNvGrpSpPr/>
          <p:nvPr/>
        </p:nvGrpSpPr>
        <p:grpSpPr>
          <a:xfrm>
            <a:off x="7661643" y="2667960"/>
            <a:ext cx="1767298" cy="1228179"/>
            <a:chOff x="7867748" y="2687564"/>
            <a:chExt cx="1767298" cy="1308031"/>
          </a:xfrm>
        </p:grpSpPr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B3451D44-26EB-815C-5043-32CCE5A8474F}"/>
                </a:ext>
              </a:extLst>
            </p:cNvPr>
            <p:cNvSpPr/>
            <p:nvPr/>
          </p:nvSpPr>
          <p:spPr>
            <a:xfrm>
              <a:off x="7867748" y="2687564"/>
              <a:ext cx="1480931" cy="1308031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B2F40085-74AC-4281-CB09-DFCB4929553B}"/>
                </a:ext>
              </a:extLst>
            </p:cNvPr>
            <p:cNvSpPr/>
            <p:nvPr/>
          </p:nvSpPr>
          <p:spPr>
            <a:xfrm>
              <a:off x="8535097" y="3047606"/>
              <a:ext cx="1099949" cy="947989"/>
            </a:xfrm>
            <a:prstGeom prst="triangle">
              <a:avLst>
                <a:gd name="adj" fmla="val 56963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1E9713E0-DA92-924B-FBCF-E05A1E0258DD}"/>
                </a:ext>
              </a:extLst>
            </p:cNvPr>
            <p:cNvSpPr/>
            <p:nvPr/>
          </p:nvSpPr>
          <p:spPr>
            <a:xfrm>
              <a:off x="7867748" y="2687564"/>
              <a:ext cx="1480931" cy="1308031"/>
            </a:xfrm>
            <a:prstGeom prst="triangle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7C25A759-D1A2-EE1D-07E2-8BFD89140705}"/>
              </a:ext>
            </a:extLst>
          </p:cNvPr>
          <p:cNvGrpSpPr/>
          <p:nvPr/>
        </p:nvGrpSpPr>
        <p:grpSpPr>
          <a:xfrm>
            <a:off x="9728954" y="2667959"/>
            <a:ext cx="1480931" cy="1228179"/>
            <a:chOff x="9728954" y="2667959"/>
            <a:chExt cx="1480931" cy="1228179"/>
          </a:xfrm>
        </p:grpSpPr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2B626828-F0BD-0D89-F984-C743C25C06F4}"/>
                </a:ext>
              </a:extLst>
            </p:cNvPr>
            <p:cNvSpPr/>
            <p:nvPr/>
          </p:nvSpPr>
          <p:spPr>
            <a:xfrm>
              <a:off x="9728954" y="2667959"/>
              <a:ext cx="1480931" cy="1228179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ECAFD1FA-E4B5-EBAF-3095-A76595A148A1}"/>
                </a:ext>
              </a:extLst>
            </p:cNvPr>
            <p:cNvSpPr/>
            <p:nvPr/>
          </p:nvSpPr>
          <p:spPr>
            <a:xfrm>
              <a:off x="10396303" y="2667959"/>
              <a:ext cx="579357" cy="1228179"/>
            </a:xfrm>
            <a:prstGeom prst="triangle">
              <a:avLst>
                <a:gd name="adj" fmla="val 1000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F4B8985F-C3FB-BBC0-25A2-3584CB4A09C3}"/>
                </a:ext>
              </a:extLst>
            </p:cNvPr>
            <p:cNvSpPr/>
            <p:nvPr/>
          </p:nvSpPr>
          <p:spPr>
            <a:xfrm>
              <a:off x="9728954" y="2667959"/>
              <a:ext cx="1480931" cy="1228179"/>
            </a:xfrm>
            <a:prstGeom prst="triangle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60563961-1A93-3588-9CE9-ADAC018A8256}"/>
              </a:ext>
            </a:extLst>
          </p:cNvPr>
          <p:cNvGrpSpPr/>
          <p:nvPr/>
        </p:nvGrpSpPr>
        <p:grpSpPr>
          <a:xfrm>
            <a:off x="7498829" y="4545686"/>
            <a:ext cx="1948318" cy="1113051"/>
            <a:chOff x="7498829" y="4545686"/>
            <a:chExt cx="1948318" cy="1113051"/>
          </a:xfrm>
        </p:grpSpPr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8F1B535E-86AE-9B31-7C93-1B918E9151B2}"/>
                </a:ext>
              </a:extLst>
            </p:cNvPr>
            <p:cNvSpPr/>
            <p:nvPr/>
          </p:nvSpPr>
          <p:spPr>
            <a:xfrm>
              <a:off x="7498829" y="4545686"/>
              <a:ext cx="1480931" cy="1103111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89F054E9-862D-7B5D-01EE-BEA16C29845B}"/>
                </a:ext>
              </a:extLst>
            </p:cNvPr>
            <p:cNvSpPr/>
            <p:nvPr/>
          </p:nvSpPr>
          <p:spPr>
            <a:xfrm>
              <a:off x="8094523" y="4555626"/>
              <a:ext cx="1352624" cy="1103111"/>
            </a:xfrm>
            <a:prstGeom prst="triangle">
              <a:avLst>
                <a:gd name="adj" fmla="val 1229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5665DA86-53CB-EDA6-6054-B40CBE5B99E0}"/>
                </a:ext>
              </a:extLst>
            </p:cNvPr>
            <p:cNvSpPr/>
            <p:nvPr/>
          </p:nvSpPr>
          <p:spPr>
            <a:xfrm>
              <a:off x="7498829" y="4545686"/>
              <a:ext cx="1480931" cy="1103111"/>
            </a:xfrm>
            <a:prstGeom prst="triangle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0DE25F8-17A6-CB09-427A-B0F20F26B18B}"/>
              </a:ext>
            </a:extLst>
          </p:cNvPr>
          <p:cNvGrpSpPr/>
          <p:nvPr/>
        </p:nvGrpSpPr>
        <p:grpSpPr>
          <a:xfrm>
            <a:off x="9828863" y="4075526"/>
            <a:ext cx="1480931" cy="1673826"/>
            <a:chOff x="9828863" y="4075526"/>
            <a:chExt cx="1480931" cy="1673826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F5F43401-235C-B6CE-EFF3-D50395733CE1}"/>
                </a:ext>
              </a:extLst>
            </p:cNvPr>
            <p:cNvSpPr/>
            <p:nvPr/>
          </p:nvSpPr>
          <p:spPr>
            <a:xfrm>
              <a:off x="9828863" y="4511233"/>
              <a:ext cx="1480931" cy="1228179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32CDFAA5-C4E0-D977-D28C-8632751949AB}"/>
                </a:ext>
              </a:extLst>
            </p:cNvPr>
            <p:cNvSpPr/>
            <p:nvPr/>
          </p:nvSpPr>
          <p:spPr>
            <a:xfrm>
              <a:off x="10164646" y="4075526"/>
              <a:ext cx="807438" cy="1673826"/>
            </a:xfrm>
            <a:prstGeom prst="triangle">
              <a:avLst>
                <a:gd name="adj" fmla="val 4711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A76445B0-32A9-7EBF-916E-D0F4237CDE59}"/>
                </a:ext>
              </a:extLst>
            </p:cNvPr>
            <p:cNvSpPr/>
            <p:nvPr/>
          </p:nvSpPr>
          <p:spPr>
            <a:xfrm>
              <a:off x="9828863" y="4511233"/>
              <a:ext cx="1480931" cy="1228179"/>
            </a:xfrm>
            <a:prstGeom prst="triangle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95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20B65D-3C98-4A3A-9749-AA04D0DE8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588"/>
            <a:ext cx="10515600" cy="505837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ko-KR" altLang="en-US" sz="2200" b="1" dirty="0"/>
              <a:t>삼각형 </a:t>
            </a:r>
            <a:r>
              <a:rPr lang="en-US" altLang="ko-KR" sz="2200" b="1" dirty="0"/>
              <a:t>– </a:t>
            </a:r>
            <a:r>
              <a:rPr lang="ko-KR" altLang="en-US" sz="2200" b="1" dirty="0"/>
              <a:t>삼각형</a:t>
            </a:r>
            <a:endParaRPr lang="en-US" altLang="ko-KR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근데 이게 케이스가 미치도록 많고 복잡하다</a:t>
            </a:r>
            <a:r>
              <a:rPr lang="en-US" altLang="ko-KR" sz="2200" dirty="0"/>
              <a:t>!!!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삼각형을 </a:t>
            </a:r>
            <a:r>
              <a:rPr lang="en-US" altLang="ko-KR" sz="2200" dirty="0"/>
              <a:t>300</a:t>
            </a:r>
            <a:r>
              <a:rPr lang="ko-KR" altLang="en-US" sz="2200" dirty="0"/>
              <a:t>개 이상 그리며 케이스 분석만 거의 </a:t>
            </a:r>
            <a:r>
              <a:rPr lang="en-US" altLang="ko-KR" sz="2200" dirty="0"/>
              <a:t>1</a:t>
            </a:r>
            <a:r>
              <a:rPr lang="ko-KR" altLang="en-US" sz="2200" dirty="0"/>
              <a:t>주일 넘게 한 듯</a:t>
            </a: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극히 일부만 소개하면</a:t>
            </a:r>
            <a:r>
              <a:rPr lang="en-US" altLang="ko-KR" sz="2200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그래도 </a:t>
            </a:r>
            <a:r>
              <a:rPr lang="en-US" altLang="ko-KR" sz="2200" dirty="0"/>
              <a:t>1</a:t>
            </a:r>
            <a:r>
              <a:rPr lang="ko-KR" altLang="en-US" sz="2200" dirty="0"/>
              <a:t>주일 정도 고생한 결과</a:t>
            </a:r>
            <a:r>
              <a:rPr lang="en-US" altLang="ko-KR" sz="2200" dirty="0"/>
              <a:t>…</a:t>
            </a:r>
            <a:br>
              <a:rPr lang="en-US" altLang="ko-KR" sz="2200" dirty="0"/>
            </a:br>
            <a:r>
              <a:rPr lang="ko-KR" altLang="en-US" sz="2200" dirty="0"/>
              <a:t>어찌어찌 잘 분류해서 </a:t>
            </a:r>
            <a:r>
              <a:rPr lang="en-US" altLang="ko-KR" sz="2200" dirty="0"/>
              <a:t>Case Work</a:t>
            </a:r>
            <a:r>
              <a:rPr lang="ko-KR" altLang="en-US" sz="2200" dirty="0"/>
              <a:t>를</a:t>
            </a:r>
            <a:r>
              <a:rPr lang="en-US" altLang="ko-KR" sz="2200" dirty="0"/>
              <a:t> </a:t>
            </a:r>
            <a:r>
              <a:rPr lang="ko-KR" altLang="en-US" sz="2200" dirty="0"/>
              <a:t>조금 줄여서 잘 짰음</a:t>
            </a:r>
            <a:endParaRPr lang="en-US" altLang="ko-KR" sz="22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4. </a:t>
            </a:r>
            <a:r>
              <a:rPr lang="ko-KR" altLang="en-US" sz="2000" dirty="0">
                <a:solidFill>
                  <a:srgbClr val="343A40"/>
                </a:solidFill>
              </a:rPr>
              <a:t>교차 판정</a:t>
            </a:r>
            <a:r>
              <a:rPr lang="en-US" altLang="ko-KR" sz="2000" dirty="0">
                <a:solidFill>
                  <a:srgbClr val="343A40"/>
                </a:solidFill>
              </a:rPr>
              <a:t>, </a:t>
            </a:r>
            <a:r>
              <a:rPr lang="ko-KR" altLang="en-US" sz="2000" dirty="0">
                <a:solidFill>
                  <a:srgbClr val="343A40"/>
                </a:solidFill>
              </a:rPr>
              <a:t>원과 삼각형 </a:t>
            </a:r>
            <a:r>
              <a:rPr lang="en-US" altLang="ko-KR" sz="2000" dirty="0">
                <a:solidFill>
                  <a:srgbClr val="343A40"/>
                </a:solidFill>
              </a:rPr>
              <a:t>– tag: </a:t>
            </a:r>
            <a:r>
              <a:rPr lang="en-US" altLang="ko-KR" sz="2000" dirty="0" err="1">
                <a:solidFill>
                  <a:srgbClr val="343A40"/>
                </a:solidFill>
              </a:rPr>
              <a:t>case_work</a:t>
            </a:r>
            <a:endParaRPr lang="ko-KR" altLang="en-US" sz="2000" dirty="0">
              <a:solidFill>
                <a:srgbClr val="343A4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318A0C8-BA64-2B32-E07E-CF33440CB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30" y="766930"/>
            <a:ext cx="4053339" cy="54100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36DE49-76A3-3C02-7433-EF0BFAE0345D}"/>
              </a:ext>
            </a:extLst>
          </p:cNvPr>
          <p:cNvSpPr txBox="1"/>
          <p:nvPr/>
        </p:nvSpPr>
        <p:spPr>
          <a:xfrm>
            <a:off x="8122669" y="5577829"/>
            <a:ext cx="24769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이런 식으로</a:t>
            </a:r>
            <a:r>
              <a:rPr lang="en-US" altLang="ko-KR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10</a:t>
            </a:r>
            <a:r>
              <a:rPr lang="ko-KR" altLang="en-US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 넘게 썼음</a:t>
            </a:r>
            <a:r>
              <a:rPr lang="en-US" altLang="ko-KR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15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63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6A9739A6-4CDE-4DEC-887C-991DB44DBB1B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34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1882CF-2D77-4CAC-B55A-D4F0189B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5. </a:t>
            </a:r>
            <a:r>
              <a:rPr lang="ko-KR" altLang="en-US" sz="3600" dirty="0">
                <a:solidFill>
                  <a:schemeClr val="bg1"/>
                </a:solidFill>
              </a:rPr>
              <a:t>다시 문제로 돌아와서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064647-BAA7-4AB4-941C-1B932630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en-US" altLang="ko-KR" sz="300" b="1" dirty="0"/>
          </a:p>
          <a:p>
            <a:pPr marL="0" indent="0">
              <a:buNone/>
            </a:pPr>
            <a:r>
              <a:rPr lang="ko-KR" altLang="en-US" sz="2500" b="1" dirty="0"/>
              <a:t>모든 것이 준비되었다</a:t>
            </a:r>
            <a:r>
              <a:rPr lang="en-US" altLang="ko-KR" sz="2500" b="1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각 도형 간의 </a:t>
            </a:r>
            <a:r>
              <a:rPr lang="ko-KR" altLang="en-US" sz="2200" b="1" dirty="0">
                <a:solidFill>
                  <a:srgbClr val="FF0000"/>
                </a:solidFill>
              </a:rPr>
              <a:t>교점</a:t>
            </a:r>
            <a:r>
              <a:rPr lang="ko-KR" altLang="en-US" sz="2200" dirty="0"/>
              <a:t> 계산 가능 </a:t>
            </a:r>
            <a:r>
              <a:rPr lang="en-US" altLang="ko-KR" sz="2200" dirty="0"/>
              <a:t>(by. NGD)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경계의 정보를 구할 수 있음 </a:t>
            </a:r>
            <a:r>
              <a:rPr lang="en-US" altLang="ko-KR" sz="2200" dirty="0"/>
              <a:t>→ </a:t>
            </a:r>
            <a:r>
              <a:rPr lang="ko-KR" altLang="en-US" sz="2200" b="1" dirty="0">
                <a:solidFill>
                  <a:srgbClr val="FF0000"/>
                </a:solidFill>
              </a:rPr>
              <a:t>합집합의 면적</a:t>
            </a:r>
            <a:r>
              <a:rPr lang="ko-KR" altLang="en-US" sz="2200" dirty="0"/>
              <a:t> 계산 가능</a:t>
            </a:r>
            <a:r>
              <a:rPr lang="en-US" altLang="ko-KR" sz="2200" dirty="0"/>
              <a:t>! (by. </a:t>
            </a:r>
            <a:r>
              <a:rPr lang="ko-KR" altLang="en-US" sz="2200" b="1" dirty="0">
                <a:solidFill>
                  <a:srgbClr val="0070C0"/>
                </a:solidFill>
              </a:rPr>
              <a:t>그린 정리</a:t>
            </a:r>
            <a:r>
              <a:rPr lang="en-US" altLang="ko-KR" sz="22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각 색종이가 입력될 때마다</a:t>
            </a:r>
            <a:r>
              <a:rPr lang="en-US" altLang="ko-KR" sz="2200" dirty="0"/>
              <a:t>, </a:t>
            </a:r>
            <a:r>
              <a:rPr lang="ko-KR" altLang="en-US" sz="2200" b="1" dirty="0">
                <a:solidFill>
                  <a:srgbClr val="FF0000"/>
                </a:solidFill>
              </a:rPr>
              <a:t>합집합들을 구해서</a:t>
            </a:r>
            <a:r>
              <a:rPr lang="en-US" altLang="ko-KR" sz="2200" b="1" dirty="0">
                <a:solidFill>
                  <a:srgbClr val="FF0000"/>
                </a:solidFill>
              </a:rPr>
              <a:t> </a:t>
            </a:r>
            <a:r>
              <a:rPr lang="ko-KR" altLang="en-US" sz="2200" b="1" dirty="0">
                <a:solidFill>
                  <a:srgbClr val="FF0000"/>
                </a:solidFill>
              </a:rPr>
              <a:t>차집합을 계산</a:t>
            </a:r>
            <a:r>
              <a:rPr lang="ko-KR" altLang="en-US" sz="2200" dirty="0"/>
              <a:t>한다</a:t>
            </a:r>
            <a:r>
              <a:rPr lang="en-US" altLang="ko-KR" sz="2200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지금까지의 논의를 바탕으로 구현</a:t>
            </a:r>
            <a:r>
              <a:rPr lang="en-US" altLang="ko-KR" sz="2200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그리고 제출</a:t>
            </a:r>
            <a:r>
              <a:rPr lang="en-US" altLang="ko-KR" sz="2200" dirty="0"/>
              <a:t>…!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8522EC-E7FC-4AE2-8C25-8A29BC8F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48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6A9739A6-4CDE-4DEC-887C-991DB44DBB1B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34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1882CF-2D77-4CAC-B55A-D4F0189B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6. </a:t>
            </a:r>
            <a:r>
              <a:rPr lang="ko-KR" altLang="en-US" sz="3600" dirty="0">
                <a:solidFill>
                  <a:schemeClr val="bg1"/>
                </a:solidFill>
              </a:rPr>
              <a:t>맞았습니다</a:t>
            </a:r>
            <a:r>
              <a:rPr lang="en-US" altLang="ko-KR" sz="3600" dirty="0">
                <a:solidFill>
                  <a:schemeClr val="bg1"/>
                </a:solidFill>
              </a:rPr>
              <a:t>!!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8522EC-E7FC-4AE2-8C25-8A29BC8F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26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5E73A18-CBB0-A889-9F4F-B90340210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986" y="2223294"/>
            <a:ext cx="4772025" cy="4191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412FFD3-A572-2997-83F2-1C95E635E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8" y="2841228"/>
            <a:ext cx="3238500" cy="31369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E684ABD-65F5-A418-4142-0BED73ED9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047" y="2223294"/>
            <a:ext cx="4743450" cy="419100"/>
          </a:xfrm>
          <a:prstGeom prst="rect">
            <a:avLst/>
          </a:prstGeom>
        </p:spPr>
      </p:pic>
      <p:pic>
        <p:nvPicPr>
          <p:cNvPr id="11" name="내용 개체 틀 7">
            <a:extLst>
              <a:ext uri="{FF2B5EF4-FFF2-40B4-BE49-F238E27FC236}">
                <a16:creationId xmlns:a16="http://schemas.microsoft.com/office/drawing/2014/main" id="{18C2D1C9-FFC8-4458-48B7-F4ADA7E64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46" y="2858293"/>
            <a:ext cx="3238499" cy="3172407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2C030366-8ADE-4383-E299-E640DA976329}"/>
              </a:ext>
            </a:extLst>
          </p:cNvPr>
          <p:cNvSpPr txBox="1">
            <a:spLocks/>
          </p:cNvSpPr>
          <p:nvPr/>
        </p:nvSpPr>
        <p:spPr>
          <a:xfrm>
            <a:off x="829795" y="3537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1" hangingPunct="1">
              <a:lnSpc>
                <a:spcPct val="15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defRPr>
            </a:lvl1pPr>
          </a:lstStyle>
          <a:p>
            <a:r>
              <a:rPr lang="en-US" altLang="ko-KR" sz="3600" dirty="0">
                <a:solidFill>
                  <a:schemeClr val="bg1"/>
                </a:solidFill>
              </a:rPr>
              <a:t>6. </a:t>
            </a:r>
            <a:r>
              <a:rPr lang="ko-KR" altLang="en-US" sz="3600" dirty="0">
                <a:solidFill>
                  <a:schemeClr val="bg1"/>
                </a:solidFill>
              </a:rPr>
              <a:t>끝없는 디버깅의 늪 </a:t>
            </a:r>
            <a:r>
              <a:rPr lang="en-US" altLang="ko-KR" sz="3600" dirty="0">
                <a:solidFill>
                  <a:schemeClr val="bg1"/>
                </a:solidFill>
              </a:rPr>
              <a:t>1</a:t>
            </a:r>
            <a:r>
              <a:rPr lang="ko-KR" altLang="en-US" sz="3600" dirty="0">
                <a:solidFill>
                  <a:schemeClr val="bg1"/>
                </a:solidFill>
              </a:rPr>
              <a:t>부</a:t>
            </a:r>
            <a:r>
              <a:rPr lang="en-US" altLang="ko-KR" sz="3600" dirty="0">
                <a:solidFill>
                  <a:schemeClr val="bg1"/>
                </a:solidFill>
              </a:rPr>
              <a:t>: </a:t>
            </a:r>
            <a:r>
              <a:rPr lang="ko-KR" altLang="en-US" sz="3600" dirty="0">
                <a:solidFill>
                  <a:schemeClr val="bg1"/>
                </a:solidFill>
              </a:rPr>
              <a:t>시간 초과</a:t>
            </a:r>
          </a:p>
        </p:txBody>
      </p:sp>
    </p:spTree>
    <p:extLst>
      <p:ext uri="{BB962C8B-B14F-4D97-AF65-F5344CB8AC3E}">
        <p14:creationId xmlns:p14="http://schemas.microsoft.com/office/powerpoint/2010/main" val="221306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6. </a:t>
            </a:r>
            <a:r>
              <a:rPr lang="ko-KR" altLang="en-US" sz="2000" dirty="0">
                <a:solidFill>
                  <a:srgbClr val="343A40"/>
                </a:solidFill>
              </a:rPr>
              <a:t>끝없는 디버깅의 늪 </a:t>
            </a:r>
            <a:r>
              <a:rPr lang="en-US" altLang="ko-KR" sz="2000" dirty="0">
                <a:solidFill>
                  <a:srgbClr val="343A40"/>
                </a:solidFill>
              </a:rPr>
              <a:t>1</a:t>
            </a:r>
            <a:r>
              <a:rPr lang="ko-KR" altLang="en-US" sz="2000" dirty="0">
                <a:solidFill>
                  <a:srgbClr val="343A40"/>
                </a:solidFill>
              </a:rPr>
              <a:t>부</a:t>
            </a:r>
            <a:r>
              <a:rPr lang="en-US" altLang="ko-KR" sz="2000" dirty="0">
                <a:solidFill>
                  <a:srgbClr val="343A40"/>
                </a:solidFill>
              </a:rPr>
              <a:t>: </a:t>
            </a:r>
            <a:r>
              <a:rPr lang="ko-KR" altLang="en-US" sz="2000" dirty="0">
                <a:solidFill>
                  <a:srgbClr val="343A40"/>
                </a:solidFill>
              </a:rPr>
              <a:t>시간 초과</a:t>
            </a:r>
            <a:r>
              <a:rPr lang="en-US" altLang="ko-KR" sz="2000" dirty="0">
                <a:solidFill>
                  <a:srgbClr val="343A40"/>
                </a:solidFill>
              </a:rPr>
              <a:t> </a:t>
            </a:r>
            <a:endParaRPr lang="ko-KR" altLang="en-US" sz="2000" dirty="0">
              <a:solidFill>
                <a:srgbClr val="343A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A20B65D-3C98-4A3A-9749-AA04D0DE87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endParaRPr lang="en-US" altLang="ko-KR" sz="300" b="1" dirty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ko-KR" altLang="en-US" sz="2500" b="1" dirty="0"/>
                  <a:t>어째서 시간초과</a:t>
                </a:r>
                <a:r>
                  <a:rPr lang="en-US" altLang="ko-KR" sz="2500" b="1" dirty="0"/>
                  <a:t>?</a:t>
                </a:r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2200" dirty="0"/>
                  <a:t>아까도 말했듯이 시간 복잡도가</a:t>
                </a:r>
                <a:r>
                  <a:rPr lang="en-US" altLang="ko-KR" sz="2200" b="1" dirty="0"/>
                  <a:t> </a:t>
                </a:r>
                <a14:m>
                  <m:oMath xmlns:m="http://schemas.openxmlformats.org/officeDocument/2006/math">
                    <m:r>
                      <a:rPr lang="en-US" altLang="ko-KR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ko-KR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ko-K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func>
                      <m:funcPr>
                        <m:ctrlPr>
                          <a:rPr lang="en-US" altLang="ko-KR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  <m:r>
                      <a:rPr lang="en-US" altLang="ko-KR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200" dirty="0"/>
                  <a:t> (</a:t>
                </a:r>
                <a:r>
                  <a:rPr lang="ko-KR" altLang="en-US" sz="2200" dirty="0"/>
                  <a:t>실제로는 커팅 등으로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2200" i="1">
                        <a:latin typeface="Cambria Math" panose="02040503050406030204" pitchFamily="18" charset="0"/>
                      </a:rPr>
                      <m:t>정</m:t>
                    </m:r>
                  </m:oMath>
                </a14:m>
                <a:r>
                  <a:rPr lang="ko-KR" altLang="en-US" sz="2200" dirty="0"/>
                  <a:t>도 될 것</a:t>
                </a:r>
                <a:r>
                  <a:rPr lang="en-US" altLang="ko-KR" sz="2200" dirty="0"/>
                  <a:t>)</a:t>
                </a:r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ko-KR" altLang="en-US" sz="2200" dirty="0"/>
                  <a:t>이면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ko-KR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func>
                      <m:funcPr>
                        <m:ctrlPr>
                          <a:rPr lang="en-US" altLang="ko-K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2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altLang="ko-K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1.12×</m:t>
                    </m:r>
                    <m:sSup>
                      <m:sSup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ko-KR" sz="2200" dirty="0"/>
                  <a:t> → 1</a:t>
                </a:r>
                <a:r>
                  <a:rPr lang="ko-KR" altLang="en-US" sz="2200" dirty="0"/>
                  <a:t>초 안에 돌아가기엔 너무 크다</a:t>
                </a:r>
                <a:r>
                  <a:rPr lang="en-US" altLang="ko-KR" sz="2200" dirty="0"/>
                  <a:t>!</a:t>
                </a:r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2200" dirty="0"/>
                  <a:t>게다가 삼각형은 변이 </a:t>
                </a:r>
                <a:r>
                  <a:rPr lang="en-US" altLang="ko-KR" sz="2200" dirty="0"/>
                  <a:t>3</a:t>
                </a:r>
                <a:r>
                  <a:rPr lang="ko-KR" altLang="en-US" sz="2200" dirty="0"/>
                  <a:t>개 </a:t>
                </a:r>
                <a:r>
                  <a:rPr lang="en-US" altLang="ko-KR" sz="2200" dirty="0"/>
                  <a:t>→</a:t>
                </a:r>
                <a:r>
                  <a:rPr lang="ko-KR" altLang="en-US" sz="2200" dirty="0"/>
                  <a:t> 삼각형</a:t>
                </a:r>
                <a:r>
                  <a:rPr lang="en-US" altLang="ko-KR" sz="2200" dirty="0"/>
                  <a:t>-</a:t>
                </a:r>
                <a:r>
                  <a:rPr lang="ko-KR" altLang="en-US" sz="2200" dirty="0"/>
                  <a:t>삼각형의 경우 상수가 무려 </a:t>
                </a:r>
                <a:r>
                  <a:rPr lang="en-US" altLang="ko-KR" sz="2200" b="1" dirty="0"/>
                  <a:t>9</a:t>
                </a:r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2200" dirty="0"/>
                  <a:t>이대로 문제를 포기해야만 하는가</a:t>
                </a:r>
                <a:r>
                  <a:rPr lang="en-US" altLang="ko-KR" sz="2200" dirty="0"/>
                  <a:t>?</a:t>
                </a:r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2200" dirty="0"/>
                  <a:t>좀 더 </a:t>
                </a:r>
                <a:r>
                  <a:rPr lang="ko-KR" altLang="en-US" sz="2200" b="1" dirty="0">
                    <a:solidFill>
                      <a:srgbClr val="FF0000"/>
                    </a:solidFill>
                  </a:rPr>
                  <a:t>효율적</a:t>
                </a:r>
                <a:r>
                  <a:rPr lang="ko-KR" altLang="en-US" sz="2200" dirty="0"/>
                  <a:t>으로 바꿔 보자</a:t>
                </a:r>
                <a:r>
                  <a:rPr lang="en-US" altLang="ko-KR" sz="2200" dirty="0"/>
                  <a:t>!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A20B65D-3C98-4A3A-9749-AA04D0DE87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459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6. </a:t>
            </a:r>
            <a:r>
              <a:rPr lang="ko-KR" altLang="en-US" sz="2000" dirty="0">
                <a:solidFill>
                  <a:srgbClr val="343A40"/>
                </a:solidFill>
              </a:rPr>
              <a:t>끝없는 디버깅의 늪 </a:t>
            </a:r>
            <a:r>
              <a:rPr lang="en-US" altLang="ko-KR" sz="2000" dirty="0">
                <a:solidFill>
                  <a:srgbClr val="343A40"/>
                </a:solidFill>
              </a:rPr>
              <a:t>1</a:t>
            </a:r>
            <a:r>
              <a:rPr lang="ko-KR" altLang="en-US" sz="2000" dirty="0">
                <a:solidFill>
                  <a:srgbClr val="343A40"/>
                </a:solidFill>
              </a:rPr>
              <a:t>부</a:t>
            </a:r>
            <a:r>
              <a:rPr lang="en-US" altLang="ko-KR" sz="2000" dirty="0">
                <a:solidFill>
                  <a:srgbClr val="343A40"/>
                </a:solidFill>
              </a:rPr>
              <a:t>: </a:t>
            </a:r>
            <a:r>
              <a:rPr lang="ko-KR" altLang="en-US" sz="2000" dirty="0">
                <a:solidFill>
                  <a:srgbClr val="343A40"/>
                </a:solidFill>
              </a:rPr>
              <a:t>시간 초과</a:t>
            </a:r>
            <a:r>
              <a:rPr lang="en-US" altLang="ko-KR" sz="2000" dirty="0">
                <a:solidFill>
                  <a:srgbClr val="343A40"/>
                </a:solidFill>
              </a:rPr>
              <a:t> </a:t>
            </a:r>
            <a:endParaRPr lang="ko-KR" altLang="en-US" sz="2000" dirty="0">
              <a:solidFill>
                <a:srgbClr val="343A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A20B65D-3C98-4A3A-9749-AA04D0DE87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</p:spPr>
            <p:txBody>
              <a:bodyPr anchor="t">
                <a:normAutofit/>
              </a:bodyPr>
              <a:lstStyle/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합집합을 매번 구하는 게 아니라</a:t>
                </a:r>
                <a:r>
                  <a:rPr lang="en-US" altLang="ko-KR" sz="1800" dirty="0"/>
                  <a:t>, </a:t>
                </a:r>
                <a:r>
                  <a:rPr lang="ko-KR" altLang="en-US" sz="1800" dirty="0"/>
                  <a:t>이전에 구했던 합집합 결과를 </a:t>
                </a:r>
                <a:r>
                  <a:rPr lang="ko-KR" altLang="en-US" sz="1800" b="1" dirty="0"/>
                  <a:t>재사용</a:t>
                </a:r>
                <a:r>
                  <a:rPr lang="ko-KR" altLang="en-US" sz="1800" dirty="0"/>
                  <a:t>하는 건 어떨까</a:t>
                </a:r>
                <a:r>
                  <a:rPr lang="en-US" altLang="ko-KR" sz="1800" dirty="0"/>
                  <a:t>?</a:t>
                </a:r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altLang="ko-KR" sz="1800" dirty="0"/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altLang="ko-KR" sz="1800" dirty="0"/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altLang="ko-KR" sz="1800" dirty="0"/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ko-KR" altLang="en-US" sz="1800" dirty="0"/>
                  <a:t>번째 색종이를 붙였을 때</a:t>
                </a:r>
                <a:r>
                  <a:rPr lang="en-US" altLang="ko-KR" sz="1800" dirty="0"/>
                  <a:t>, </a:t>
                </a:r>
                <a:r>
                  <a:rPr lang="ko-KR" altLang="en-US" sz="1800" dirty="0"/>
                  <a:t>구해야 하는 합집합은</a:t>
                </a:r>
                <a:endParaRPr lang="en-US" altLang="ko-KR" sz="1800" dirty="0"/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altLang="ko-KR" sz="300" dirty="0"/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즉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ko-KR" altLang="en-US" sz="1800" dirty="0"/>
                  <a:t>번째 색종이에서 시작해서 </a:t>
                </a:r>
                <a:r>
                  <a:rPr lang="ko-KR" altLang="en-US" sz="1800" b="1" dirty="0">
                    <a:solidFill>
                      <a:srgbClr val="7030A0"/>
                    </a:solidFill>
                  </a:rPr>
                  <a:t>이전 색종이들을 역순으로 합집합에 더해가는 형태</a:t>
                </a:r>
                <a:r>
                  <a:rPr lang="en-US" altLang="ko-KR" sz="1800" b="1" dirty="0">
                    <a:solidFill>
                      <a:srgbClr val="7030A0"/>
                    </a:solidFill>
                  </a:rPr>
                  <a:t>!</a:t>
                </a:r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따라서 교점을 처음부터 새로 구하지 말고</a:t>
                </a:r>
                <a:r>
                  <a:rPr lang="en-US" altLang="ko-KR" sz="1800" dirty="0"/>
                  <a:t>,</a:t>
                </a:r>
                <a:r>
                  <a:rPr lang="ko-KR" altLang="en-US" sz="1800" dirty="0"/>
                  <a:t> </a:t>
                </a:r>
                <a:r>
                  <a:rPr lang="ko-KR" altLang="en-US" sz="1800" b="1" dirty="0">
                    <a:solidFill>
                      <a:srgbClr val="0070C0"/>
                    </a:solidFill>
                  </a:rPr>
                  <a:t>새로 생기는 교점만 구해서 추가</a:t>
                </a:r>
                <a:r>
                  <a:rPr lang="ko-KR" altLang="en-US" sz="1800" dirty="0"/>
                  <a:t>하자</a:t>
                </a:r>
                <a:r>
                  <a:rPr lang="en-US" altLang="ko-KR" sz="1800" dirty="0"/>
                  <a:t>!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A20B65D-3C98-4A3A-9749-AA04D0DE87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  <a:blipFill>
                <a:blip r:embed="rId2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28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43768B7-492A-CB0A-B7E0-D43DC3144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21" y="1641346"/>
            <a:ext cx="5276958" cy="1787654"/>
          </a:xfrm>
          <a:prstGeom prst="rect">
            <a:avLst/>
          </a:prstGeom>
          <a:ln w="38100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7E4F01-1919-0DFC-C121-E10A6B5867FE}"/>
                  </a:ext>
                </a:extLst>
              </p:cNvPr>
              <p:cNvSpPr txBox="1"/>
              <p:nvPr/>
            </p:nvSpPr>
            <p:spPr>
              <a:xfrm>
                <a:off x="3916717" y="4102217"/>
                <a:ext cx="4358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∪2∪…∪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ko-KR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ko-KR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∪3∪…∪</m:t>
                    </m:r>
                    <m:r>
                      <a:rPr lang="en-US" altLang="ko-KR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ko-KR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, …,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나눔스퀘어" panose="020B0600000101010101" pitchFamily="50" charset="-127"/>
                      </a:rPr>
                      <m:t>𝑖</m:t>
                    </m:r>
                    <m:r>
                      <a:rPr lang="en-US" altLang="ko-K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나눔스퀘어" panose="020B0600000101010101" pitchFamily="50" charset="-127"/>
                      </a:rPr>
                      <m:t>−1∪</m:t>
                    </m:r>
                    <m:r>
                      <a:rPr lang="en-US" altLang="ko-K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ko-KR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나눔스퀘어" panose="020B0600000101010101" pitchFamily="50" charset="-127"/>
                      </a:rPr>
                      <m:t>𝑖</m:t>
                    </m:r>
                  </m:oMath>
                </a14:m>
                <a:endParaRPr lang="en-US" altLang="ko-KR" dirty="0"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7E4F01-1919-0DFC-C121-E10A6B586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717" y="4102217"/>
                <a:ext cx="4358565" cy="369332"/>
              </a:xfrm>
              <a:prstGeom prst="rect">
                <a:avLst/>
              </a:prstGeom>
              <a:blipFill>
                <a:blip r:embed="rId4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5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6A9739A6-4CDE-4DEC-887C-991DB44DBB1B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34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1882CF-2D77-4CAC-B55A-D4F0189B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600" dirty="0">
                <a:solidFill>
                  <a:schemeClr val="bg1"/>
                </a:solidFill>
              </a:rPr>
              <a:t>목   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064647-BAA7-4AB4-941C-1B932630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ko-KR" altLang="en-US" sz="2000" dirty="0"/>
              <a:t>문제 소개</a:t>
            </a:r>
            <a:r>
              <a:rPr lang="en-US" altLang="ko-KR" sz="2000" dirty="0"/>
              <a:t> </a:t>
            </a:r>
            <a:r>
              <a:rPr lang="ko-KR" altLang="en-US" sz="2000" dirty="0"/>
              <a:t>및 개요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문제 분석</a:t>
            </a:r>
            <a:r>
              <a:rPr lang="en-US" altLang="ko-KR" sz="2000" dirty="0"/>
              <a:t>: </a:t>
            </a:r>
            <a:r>
              <a:rPr lang="ko-KR" altLang="en-US" sz="2000" dirty="0"/>
              <a:t>무엇이 필요한가</a:t>
            </a:r>
            <a:r>
              <a:rPr lang="en-US" altLang="ko-KR" sz="2000" dirty="0"/>
              <a:t>?</a:t>
            </a:r>
          </a:p>
          <a:p>
            <a:pPr marL="457200" indent="-457200">
              <a:buAutoNum type="arabicPeriod"/>
            </a:pPr>
            <a:r>
              <a:rPr lang="ko-KR" altLang="en-US" sz="2000" dirty="0"/>
              <a:t>원의 합집합</a:t>
            </a:r>
            <a:r>
              <a:rPr lang="en-US" altLang="ko-KR" sz="2000" dirty="0"/>
              <a:t> – </a:t>
            </a:r>
            <a:r>
              <a:rPr lang="ko-KR" altLang="en-US" sz="2000" dirty="0"/>
              <a:t>그린 정리가 </a:t>
            </a:r>
            <a:r>
              <a:rPr lang="ko-KR" altLang="en-US" sz="2000" dirty="0" err="1"/>
              <a:t>뭐죠</a:t>
            </a:r>
            <a:r>
              <a:rPr lang="en-US" altLang="ko-KR" sz="2000" dirty="0"/>
              <a:t>?</a:t>
            </a:r>
          </a:p>
          <a:p>
            <a:pPr marL="457200" indent="-457200">
              <a:buAutoNum type="arabicPeriod"/>
            </a:pPr>
            <a:r>
              <a:rPr lang="ko-KR" altLang="en-US" sz="2000" dirty="0"/>
              <a:t>교차 판정</a:t>
            </a:r>
            <a:r>
              <a:rPr lang="en-US" altLang="ko-KR" sz="2000" dirty="0"/>
              <a:t>, </a:t>
            </a:r>
            <a:r>
              <a:rPr lang="ko-KR" altLang="en-US" sz="2000" dirty="0"/>
              <a:t>원과 삼각형</a:t>
            </a:r>
            <a:r>
              <a:rPr lang="en-US" altLang="ko-KR" sz="2000" dirty="0"/>
              <a:t> – tag: </a:t>
            </a:r>
            <a:r>
              <a:rPr lang="en-US" altLang="ko-KR" sz="2000" dirty="0" err="1"/>
              <a:t>case_work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다시 문제로 돌아와서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끝없는 디버깅의 늪 </a:t>
            </a:r>
            <a:r>
              <a:rPr lang="en-US" altLang="ko-KR" sz="2000" dirty="0"/>
              <a:t>3</a:t>
            </a:r>
            <a:r>
              <a:rPr lang="ko-KR" altLang="en-US" sz="2000" dirty="0"/>
              <a:t>부작</a:t>
            </a:r>
            <a:r>
              <a:rPr lang="en-US" altLang="ko-KR" sz="2000" dirty="0"/>
              <a:t>: </a:t>
            </a:r>
            <a:r>
              <a:rPr lang="ko-KR" altLang="en-US" sz="2000" dirty="0">
                <a:solidFill>
                  <a:srgbClr val="FA7268"/>
                </a:solidFill>
              </a:rPr>
              <a:t>시간 초과</a:t>
            </a:r>
            <a:r>
              <a:rPr lang="en-US" altLang="ko-KR" sz="2000" dirty="0"/>
              <a:t> </a:t>
            </a:r>
            <a:r>
              <a:rPr lang="ko-KR" altLang="en-US" sz="2000" dirty="0"/>
              <a:t>그리고 </a:t>
            </a:r>
            <a:r>
              <a:rPr lang="ko-KR" altLang="en-US" sz="2000" dirty="0">
                <a:solidFill>
                  <a:srgbClr val="DD4124"/>
                </a:solidFill>
              </a:rPr>
              <a:t>틀렸습니다</a:t>
            </a:r>
            <a:endParaRPr lang="en-US" altLang="ko-KR" sz="2000" dirty="0">
              <a:solidFill>
                <a:srgbClr val="DD4124"/>
              </a:solidFill>
            </a:endParaRPr>
          </a:p>
          <a:p>
            <a:pPr marL="457200" indent="-457200">
              <a:buAutoNum type="arabicPeriod"/>
            </a:pPr>
            <a:r>
              <a:rPr lang="ko-KR" altLang="en-US" sz="2000" b="1" dirty="0">
                <a:solidFill>
                  <a:srgbClr val="009874"/>
                </a:solidFill>
              </a:rPr>
              <a:t>맞았습니다</a:t>
            </a:r>
            <a:r>
              <a:rPr lang="en-US" altLang="ko-KR" sz="2000" b="1" dirty="0">
                <a:solidFill>
                  <a:srgbClr val="009874"/>
                </a:solidFill>
              </a:rPr>
              <a:t>!!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8522EC-E7FC-4AE2-8C25-8A29BC8F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6689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그룹 59">
            <a:extLst>
              <a:ext uri="{FF2B5EF4-FFF2-40B4-BE49-F238E27FC236}">
                <a16:creationId xmlns:a16="http://schemas.microsoft.com/office/drawing/2014/main" id="{D5168E17-409E-7108-8CB6-487F60E856F3}"/>
              </a:ext>
            </a:extLst>
          </p:cNvPr>
          <p:cNvGrpSpPr/>
          <p:nvPr/>
        </p:nvGrpSpPr>
        <p:grpSpPr>
          <a:xfrm>
            <a:off x="8610600" y="949912"/>
            <a:ext cx="2575987" cy="1739347"/>
            <a:chOff x="8610600" y="949912"/>
            <a:chExt cx="2575987" cy="1739347"/>
          </a:xfrm>
        </p:grpSpPr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3450BFA5-7D92-C343-7E1D-3514960C0D37}"/>
                </a:ext>
              </a:extLst>
            </p:cNvPr>
            <p:cNvSpPr/>
            <p:nvPr/>
          </p:nvSpPr>
          <p:spPr>
            <a:xfrm>
              <a:off x="9042561" y="1248086"/>
              <a:ext cx="1070817" cy="1070705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B0430832-6B30-C90E-D1C5-4D2A534043F2}"/>
                </a:ext>
              </a:extLst>
            </p:cNvPr>
            <p:cNvSpPr/>
            <p:nvPr/>
          </p:nvSpPr>
          <p:spPr>
            <a:xfrm>
              <a:off x="9329139" y="979731"/>
              <a:ext cx="1651552" cy="1709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6E4BE9E4-32C0-C84C-F291-93D8338882AA}"/>
                </a:ext>
              </a:extLst>
            </p:cNvPr>
            <p:cNvSpPr/>
            <p:nvPr/>
          </p:nvSpPr>
          <p:spPr>
            <a:xfrm>
              <a:off x="9928801" y="949912"/>
              <a:ext cx="1257786" cy="13406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16E5FF2C-C00E-77EA-DB4D-A15DBDF029C7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00" y="1798982"/>
              <a:ext cx="233766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6. </a:t>
            </a:r>
            <a:r>
              <a:rPr lang="ko-KR" altLang="en-US" sz="2000" dirty="0">
                <a:solidFill>
                  <a:srgbClr val="343A40"/>
                </a:solidFill>
              </a:rPr>
              <a:t>끝없는 디버깅의 늪 </a:t>
            </a:r>
            <a:r>
              <a:rPr lang="en-US" altLang="ko-KR" sz="2000" dirty="0">
                <a:solidFill>
                  <a:srgbClr val="343A40"/>
                </a:solidFill>
              </a:rPr>
              <a:t>1</a:t>
            </a:r>
            <a:r>
              <a:rPr lang="ko-KR" altLang="en-US" sz="2000" dirty="0">
                <a:solidFill>
                  <a:srgbClr val="343A40"/>
                </a:solidFill>
              </a:rPr>
              <a:t>부</a:t>
            </a:r>
            <a:r>
              <a:rPr lang="en-US" altLang="ko-KR" sz="2000" dirty="0">
                <a:solidFill>
                  <a:srgbClr val="343A40"/>
                </a:solidFill>
              </a:rPr>
              <a:t>: </a:t>
            </a:r>
            <a:r>
              <a:rPr lang="ko-KR" altLang="en-US" sz="2000" dirty="0">
                <a:solidFill>
                  <a:srgbClr val="343A40"/>
                </a:solidFill>
              </a:rPr>
              <a:t>시간 초과</a:t>
            </a:r>
            <a:r>
              <a:rPr lang="en-US" altLang="ko-KR" sz="2000" dirty="0">
                <a:solidFill>
                  <a:srgbClr val="343A40"/>
                </a:solidFill>
              </a:rPr>
              <a:t> </a:t>
            </a:r>
            <a:endParaRPr lang="ko-KR" altLang="en-US" sz="2000" dirty="0">
              <a:solidFill>
                <a:srgbClr val="343A4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29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53F0CCE4-9973-C68A-BA32-728D532EDD55}"/>
              </a:ext>
            </a:extLst>
          </p:cNvPr>
          <p:cNvCxnSpPr>
            <a:cxnSpLocks/>
          </p:cNvCxnSpPr>
          <p:nvPr/>
        </p:nvCxnSpPr>
        <p:spPr>
          <a:xfrm>
            <a:off x="8535033" y="3508510"/>
            <a:ext cx="27875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A530B13-3F71-38D5-6392-853C4A4C9731}"/>
              </a:ext>
            </a:extLst>
          </p:cNvPr>
          <p:cNvSpPr txBox="1"/>
          <p:nvPr/>
        </p:nvSpPr>
        <p:spPr>
          <a:xfrm>
            <a:off x="8376175" y="350851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0</a:t>
            </a:r>
            <a:endParaRPr lang="ko-KR" alt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AA16C-64AD-8131-4384-DC9F58B1FCC0}"/>
              </a:ext>
            </a:extLst>
          </p:cNvPr>
          <p:cNvSpPr txBox="1"/>
          <p:nvPr/>
        </p:nvSpPr>
        <p:spPr>
          <a:xfrm>
            <a:off x="11083561" y="350851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</a:t>
            </a:r>
            <a:r>
              <a:rPr lang="el-GR" altLang="ko-KR" b="1" dirty="0"/>
              <a:t>π</a:t>
            </a:r>
            <a:endParaRPr lang="ko-KR" altLang="en-US" b="1" dirty="0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7D7DFCF5-1795-6DEC-A674-7AA0C49F4666}"/>
              </a:ext>
            </a:extLst>
          </p:cNvPr>
          <p:cNvGrpSpPr/>
          <p:nvPr/>
        </p:nvGrpSpPr>
        <p:grpSpPr>
          <a:xfrm>
            <a:off x="8522171" y="3243467"/>
            <a:ext cx="2794554" cy="0"/>
            <a:chOff x="8522171" y="3243467"/>
            <a:chExt cx="2794554" cy="0"/>
          </a:xfrm>
        </p:grpSpPr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DCDD85B3-4CD6-4890-AE14-75D01B39EFF5}"/>
                </a:ext>
              </a:extLst>
            </p:cNvPr>
            <p:cNvCxnSpPr>
              <a:cxnSpLocks/>
            </p:cNvCxnSpPr>
            <p:nvPr/>
          </p:nvCxnSpPr>
          <p:spPr>
            <a:xfrm>
              <a:off x="8522171" y="3243467"/>
              <a:ext cx="976715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5076BF29-8245-31D1-871D-E9A66CE72DA4}"/>
                </a:ext>
              </a:extLst>
            </p:cNvPr>
            <p:cNvCxnSpPr>
              <a:cxnSpLocks/>
            </p:cNvCxnSpPr>
            <p:nvPr/>
          </p:nvCxnSpPr>
          <p:spPr>
            <a:xfrm>
              <a:off x="10532557" y="3243467"/>
              <a:ext cx="78416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C4D5030E-16DD-EE68-C9FB-B626823DEE1C}"/>
              </a:ext>
            </a:extLst>
          </p:cNvPr>
          <p:cNvGrpSpPr/>
          <p:nvPr/>
        </p:nvGrpSpPr>
        <p:grpSpPr>
          <a:xfrm>
            <a:off x="8522171" y="2978883"/>
            <a:ext cx="2784854" cy="0"/>
            <a:chOff x="8522171" y="2978883"/>
            <a:chExt cx="2784854" cy="0"/>
          </a:xfrm>
        </p:grpSpPr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1DEA6F77-F6E3-99AA-AE35-27165AA8CA78}"/>
                </a:ext>
              </a:extLst>
            </p:cNvPr>
            <p:cNvCxnSpPr>
              <a:cxnSpLocks/>
            </p:cNvCxnSpPr>
            <p:nvPr/>
          </p:nvCxnSpPr>
          <p:spPr>
            <a:xfrm>
              <a:off x="8522171" y="2978883"/>
              <a:ext cx="244142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61571837-B96A-34FA-F044-C51C8B8CB111}"/>
                </a:ext>
              </a:extLst>
            </p:cNvPr>
            <p:cNvCxnSpPr>
              <a:cxnSpLocks/>
            </p:cNvCxnSpPr>
            <p:nvPr/>
          </p:nvCxnSpPr>
          <p:spPr>
            <a:xfrm>
              <a:off x="10948265" y="2978883"/>
              <a:ext cx="35876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809B0DE-1399-1DF1-F3FA-95D79A10F326}"/>
              </a:ext>
            </a:extLst>
          </p:cNvPr>
          <p:cNvGrpSpPr/>
          <p:nvPr/>
        </p:nvGrpSpPr>
        <p:grpSpPr>
          <a:xfrm>
            <a:off x="9498886" y="2928728"/>
            <a:ext cx="1033671" cy="904001"/>
            <a:chOff x="9498886" y="2928728"/>
            <a:chExt cx="1033671" cy="904001"/>
          </a:xfrm>
        </p:grpSpPr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54E6BFDF-2E6D-BF91-21C1-3EF3F9DFB38D}"/>
                </a:ext>
              </a:extLst>
            </p:cNvPr>
            <p:cNvCxnSpPr>
              <a:cxnSpLocks/>
            </p:cNvCxnSpPr>
            <p:nvPr/>
          </p:nvCxnSpPr>
          <p:spPr>
            <a:xfrm>
              <a:off x="9498886" y="2928728"/>
              <a:ext cx="0" cy="90400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99180B93-C219-5C43-738F-D9D5537CC33D}"/>
                </a:ext>
              </a:extLst>
            </p:cNvPr>
            <p:cNvCxnSpPr>
              <a:cxnSpLocks/>
            </p:cNvCxnSpPr>
            <p:nvPr/>
          </p:nvCxnSpPr>
          <p:spPr>
            <a:xfrm>
              <a:off x="10532557" y="2928728"/>
              <a:ext cx="0" cy="90400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DD28F95C-C996-67A8-F4A8-9BE17459F11E}"/>
                </a:ext>
              </a:extLst>
            </p:cNvPr>
            <p:cNvCxnSpPr>
              <a:cxnSpLocks/>
            </p:cNvCxnSpPr>
            <p:nvPr/>
          </p:nvCxnSpPr>
          <p:spPr>
            <a:xfrm>
              <a:off x="9498886" y="3832729"/>
              <a:ext cx="103367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타원 50">
            <a:extLst>
              <a:ext uri="{FF2B5EF4-FFF2-40B4-BE49-F238E27FC236}">
                <a16:creationId xmlns:a16="http://schemas.microsoft.com/office/drawing/2014/main" id="{0F89285D-AAAC-730A-420B-313D10BD6EBE}"/>
              </a:ext>
            </a:extLst>
          </p:cNvPr>
          <p:cNvSpPr/>
          <p:nvPr/>
        </p:nvSpPr>
        <p:spPr>
          <a:xfrm>
            <a:off x="9329139" y="979731"/>
            <a:ext cx="1651552" cy="17095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7B622F13-72E3-743D-B673-46AF7638F7C2}"/>
              </a:ext>
            </a:extLst>
          </p:cNvPr>
          <p:cNvSpPr/>
          <p:nvPr/>
        </p:nvSpPr>
        <p:spPr>
          <a:xfrm>
            <a:off x="9928801" y="949912"/>
            <a:ext cx="1257786" cy="134063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5BCF2431-5FE5-DE27-30DC-1650515FD3B2}"/>
              </a:ext>
            </a:extLst>
          </p:cNvPr>
          <p:cNvCxnSpPr>
            <a:cxnSpLocks/>
          </p:cNvCxnSpPr>
          <p:nvPr/>
        </p:nvCxnSpPr>
        <p:spPr>
          <a:xfrm>
            <a:off x="8610600" y="1798982"/>
            <a:ext cx="233766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원호 53">
            <a:extLst>
              <a:ext uri="{FF2B5EF4-FFF2-40B4-BE49-F238E27FC236}">
                <a16:creationId xmlns:a16="http://schemas.microsoft.com/office/drawing/2014/main" id="{33BF2777-27C3-82F7-D60A-F771A8E28456}"/>
              </a:ext>
            </a:extLst>
          </p:cNvPr>
          <p:cNvSpPr/>
          <p:nvPr/>
        </p:nvSpPr>
        <p:spPr>
          <a:xfrm>
            <a:off x="9044342" y="1248085"/>
            <a:ext cx="1070817" cy="1070705"/>
          </a:xfrm>
          <a:prstGeom prst="arc">
            <a:avLst>
              <a:gd name="adj1" fmla="val 5943544"/>
              <a:gd name="adj2" fmla="val 1607124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8524762-B044-A8DB-4860-D8D13DD0615A}"/>
                  </a:ext>
                </a:extLst>
              </p:cNvPr>
              <p:cNvSpPr txBox="1"/>
              <p:nvPr/>
            </p:nvSpPr>
            <p:spPr>
              <a:xfrm>
                <a:off x="9266982" y="875115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8524762-B044-A8DB-4860-D8D13DD06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982" y="875115"/>
                <a:ext cx="462755" cy="369332"/>
              </a:xfrm>
              <a:prstGeom prst="rect">
                <a:avLst/>
              </a:prstGeom>
              <a:blipFill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D7EB898-859C-11D1-ADBF-00948638FE71}"/>
                  </a:ext>
                </a:extLst>
              </p:cNvPr>
              <p:cNvSpPr txBox="1"/>
              <p:nvPr/>
            </p:nvSpPr>
            <p:spPr>
              <a:xfrm>
                <a:off x="9165366" y="2249895"/>
                <a:ext cx="489236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D7EB898-859C-11D1-ADBF-00948638F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366" y="2249895"/>
                <a:ext cx="489236" cy="391582"/>
              </a:xfrm>
              <a:prstGeom prst="rect">
                <a:avLst/>
              </a:prstGeom>
              <a:blipFill>
                <a:blip r:embed="rId3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그룹 56">
            <a:extLst>
              <a:ext uri="{FF2B5EF4-FFF2-40B4-BE49-F238E27FC236}">
                <a16:creationId xmlns:a16="http://schemas.microsoft.com/office/drawing/2014/main" id="{D135EADC-760B-7265-B106-57367DE79C13}"/>
              </a:ext>
            </a:extLst>
          </p:cNvPr>
          <p:cNvGrpSpPr/>
          <p:nvPr/>
        </p:nvGrpSpPr>
        <p:grpSpPr>
          <a:xfrm>
            <a:off x="9254833" y="3788873"/>
            <a:ext cx="1512966" cy="404048"/>
            <a:chOff x="9254833" y="3788873"/>
            <a:chExt cx="1512966" cy="404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BDE0B85-AB3E-CBBD-F68F-9CEE55151032}"/>
                    </a:ext>
                  </a:extLst>
                </p:cNvPr>
                <p:cNvSpPr txBox="1"/>
                <p:nvPr/>
              </p:nvSpPr>
              <p:spPr>
                <a:xfrm>
                  <a:off x="9254833" y="3788873"/>
                  <a:ext cx="462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BDE0B85-AB3E-CBBD-F68F-9CEE551510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4833" y="3788873"/>
                  <a:ext cx="46275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1D3AE3F-A33A-91D3-D6BC-EF7E248AD3D9}"/>
                    </a:ext>
                  </a:extLst>
                </p:cNvPr>
                <p:cNvSpPr txBox="1"/>
                <p:nvPr/>
              </p:nvSpPr>
              <p:spPr>
                <a:xfrm>
                  <a:off x="10278563" y="3801339"/>
                  <a:ext cx="489236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1D3AE3F-A33A-91D3-D6BC-EF7E248AD3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8563" y="3801339"/>
                  <a:ext cx="489236" cy="391582"/>
                </a:xfrm>
                <a:prstGeom prst="rect">
                  <a:avLst/>
                </a:prstGeom>
                <a:blipFill>
                  <a:blip r:embed="rId5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타원 64">
            <a:extLst>
              <a:ext uri="{FF2B5EF4-FFF2-40B4-BE49-F238E27FC236}">
                <a16:creationId xmlns:a16="http://schemas.microsoft.com/office/drawing/2014/main" id="{D3A48E75-8741-9ACD-445E-5625EC4914A8}"/>
              </a:ext>
            </a:extLst>
          </p:cNvPr>
          <p:cNvSpPr/>
          <p:nvPr/>
        </p:nvSpPr>
        <p:spPr>
          <a:xfrm>
            <a:off x="8209015" y="1200304"/>
            <a:ext cx="1031819" cy="107488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원호 65">
            <a:extLst>
              <a:ext uri="{FF2B5EF4-FFF2-40B4-BE49-F238E27FC236}">
                <a16:creationId xmlns:a16="http://schemas.microsoft.com/office/drawing/2014/main" id="{A0D2FADF-9F61-B453-C9DF-88C2096DBF84}"/>
              </a:ext>
            </a:extLst>
          </p:cNvPr>
          <p:cNvSpPr/>
          <p:nvPr/>
        </p:nvSpPr>
        <p:spPr>
          <a:xfrm>
            <a:off x="9047843" y="1251228"/>
            <a:ext cx="1070817" cy="1070705"/>
          </a:xfrm>
          <a:prstGeom prst="arc">
            <a:avLst>
              <a:gd name="adj1" fmla="val 8907317"/>
              <a:gd name="adj2" fmla="val 13360571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2E084DA7-431D-DF6A-0CD5-79F519E35295}"/>
              </a:ext>
            </a:extLst>
          </p:cNvPr>
          <p:cNvCxnSpPr>
            <a:cxnSpLocks/>
          </p:cNvCxnSpPr>
          <p:nvPr/>
        </p:nvCxnSpPr>
        <p:spPr>
          <a:xfrm>
            <a:off x="9739618" y="3047393"/>
            <a:ext cx="53689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5941373C-BCEB-2981-50B1-6FE2F2149A8E}"/>
              </a:ext>
            </a:extLst>
          </p:cNvPr>
          <p:cNvGrpSpPr/>
          <p:nvPr/>
        </p:nvGrpSpPr>
        <p:grpSpPr>
          <a:xfrm>
            <a:off x="9501169" y="2935710"/>
            <a:ext cx="1033671" cy="904001"/>
            <a:chOff x="9498886" y="2928728"/>
            <a:chExt cx="1033671" cy="904001"/>
          </a:xfrm>
        </p:grpSpPr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865BF6A2-7841-B273-7267-1D76CA91015C}"/>
                </a:ext>
              </a:extLst>
            </p:cNvPr>
            <p:cNvCxnSpPr>
              <a:cxnSpLocks/>
            </p:cNvCxnSpPr>
            <p:nvPr/>
          </p:nvCxnSpPr>
          <p:spPr>
            <a:xfrm>
              <a:off x="9498886" y="2928728"/>
              <a:ext cx="0" cy="90400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>
              <a:extLst>
                <a:ext uri="{FF2B5EF4-FFF2-40B4-BE49-F238E27FC236}">
                  <a16:creationId xmlns:a16="http://schemas.microsoft.com/office/drawing/2014/main" id="{20DEFC25-02D0-966E-C17C-679FFB17C626}"/>
                </a:ext>
              </a:extLst>
            </p:cNvPr>
            <p:cNvCxnSpPr>
              <a:cxnSpLocks/>
            </p:cNvCxnSpPr>
            <p:nvPr/>
          </p:nvCxnSpPr>
          <p:spPr>
            <a:xfrm>
              <a:off x="10532557" y="2928728"/>
              <a:ext cx="0" cy="90400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>
              <a:extLst>
                <a:ext uri="{FF2B5EF4-FFF2-40B4-BE49-F238E27FC236}">
                  <a16:creationId xmlns:a16="http://schemas.microsoft.com/office/drawing/2014/main" id="{2EA47F83-ECD8-662C-CEBD-299E40D5CFCA}"/>
                </a:ext>
              </a:extLst>
            </p:cNvPr>
            <p:cNvCxnSpPr>
              <a:cxnSpLocks/>
            </p:cNvCxnSpPr>
            <p:nvPr/>
          </p:nvCxnSpPr>
          <p:spPr>
            <a:xfrm>
              <a:off x="9498886" y="3826468"/>
              <a:ext cx="2407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0246BB19-F1D1-0650-C66A-80CF9AB56B00}"/>
                </a:ext>
              </a:extLst>
            </p:cNvPr>
            <p:cNvCxnSpPr>
              <a:cxnSpLocks/>
            </p:cNvCxnSpPr>
            <p:nvPr/>
          </p:nvCxnSpPr>
          <p:spPr>
            <a:xfrm>
              <a:off x="9743565" y="2928728"/>
              <a:ext cx="0" cy="90400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>
              <a:extLst>
                <a:ext uri="{FF2B5EF4-FFF2-40B4-BE49-F238E27FC236}">
                  <a16:creationId xmlns:a16="http://schemas.microsoft.com/office/drawing/2014/main" id="{1238C00B-02DD-A0C2-29CA-87051D1B703C}"/>
                </a:ext>
              </a:extLst>
            </p:cNvPr>
            <p:cNvCxnSpPr>
              <a:cxnSpLocks/>
            </p:cNvCxnSpPr>
            <p:nvPr/>
          </p:nvCxnSpPr>
          <p:spPr>
            <a:xfrm>
              <a:off x="10276514" y="2928728"/>
              <a:ext cx="0" cy="90400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>
              <a:extLst>
                <a:ext uri="{FF2B5EF4-FFF2-40B4-BE49-F238E27FC236}">
                  <a16:creationId xmlns:a16="http://schemas.microsoft.com/office/drawing/2014/main" id="{121C176B-4776-DCBF-4C61-22B489D5206D}"/>
                </a:ext>
              </a:extLst>
            </p:cNvPr>
            <p:cNvCxnSpPr>
              <a:cxnSpLocks/>
            </p:cNvCxnSpPr>
            <p:nvPr/>
          </p:nvCxnSpPr>
          <p:spPr>
            <a:xfrm>
              <a:off x="10284903" y="3821605"/>
              <a:ext cx="2407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34DF68-EB9F-A705-E5AE-A4FE3E80FD85}"/>
                  </a:ext>
                </a:extLst>
              </p:cNvPr>
              <p:cNvSpPr txBox="1"/>
              <p:nvPr/>
            </p:nvSpPr>
            <p:spPr>
              <a:xfrm>
                <a:off x="9240834" y="897324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34DF68-EB9F-A705-E5AE-A4FE3E80F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834" y="897324"/>
                <a:ext cx="462755" cy="369332"/>
              </a:xfrm>
              <a:prstGeom prst="rect">
                <a:avLst/>
              </a:prstGeom>
              <a:blipFill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E0B9D9F-9AC2-DA09-8CB9-DCEBF2E4C382}"/>
                  </a:ext>
                </a:extLst>
              </p:cNvPr>
              <p:cNvSpPr txBox="1"/>
              <p:nvPr/>
            </p:nvSpPr>
            <p:spPr>
              <a:xfrm>
                <a:off x="8919662" y="1009056"/>
                <a:ext cx="489236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E0B9D9F-9AC2-DA09-8CB9-DCEBF2E4C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662" y="1009056"/>
                <a:ext cx="489236" cy="391582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D058E2-6DF8-D5D3-C761-F6A2B58A840A}"/>
                  </a:ext>
                </a:extLst>
              </p:cNvPr>
              <p:cNvSpPr txBox="1"/>
              <p:nvPr/>
            </p:nvSpPr>
            <p:spPr>
              <a:xfrm>
                <a:off x="8881027" y="2084589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D058E2-6DF8-D5D3-C761-F6A2B58A8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027" y="2084589"/>
                <a:ext cx="462755" cy="369332"/>
              </a:xfrm>
              <a:prstGeom prst="rect">
                <a:avLst/>
              </a:prstGeom>
              <a:blipFill>
                <a:blip r:embed="rId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6FEC3B7-5CB4-7AD4-759C-8E941A28E9A0}"/>
                  </a:ext>
                </a:extLst>
              </p:cNvPr>
              <p:cNvSpPr txBox="1"/>
              <p:nvPr/>
            </p:nvSpPr>
            <p:spPr>
              <a:xfrm>
                <a:off x="9202112" y="2268329"/>
                <a:ext cx="489236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6FEC3B7-5CB4-7AD4-759C-8E941A28E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112" y="2268329"/>
                <a:ext cx="489236" cy="391582"/>
              </a:xfrm>
              <a:prstGeom prst="rect">
                <a:avLst/>
              </a:prstGeom>
              <a:blipFill>
                <a:blip r:embed="rId9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F6EA5FE-0AE9-125B-13D5-E4006B32DB24}"/>
                  </a:ext>
                </a:extLst>
              </p:cNvPr>
              <p:cNvSpPr txBox="1"/>
              <p:nvPr/>
            </p:nvSpPr>
            <p:spPr>
              <a:xfrm>
                <a:off x="9279791" y="3842414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F6EA5FE-0AE9-125B-13D5-E4006B32D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791" y="3842414"/>
                <a:ext cx="462755" cy="369332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D083A5-1A1B-BFCF-768E-CC46FFE9E9C5}"/>
                  </a:ext>
                </a:extLst>
              </p:cNvPr>
              <p:cNvSpPr txBox="1"/>
              <p:nvPr/>
            </p:nvSpPr>
            <p:spPr>
              <a:xfrm>
                <a:off x="9577969" y="3820208"/>
                <a:ext cx="489236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D083A5-1A1B-BFCF-768E-CC46FFE9E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969" y="3820208"/>
                <a:ext cx="489236" cy="391582"/>
              </a:xfrm>
              <a:prstGeom prst="rect">
                <a:avLst/>
              </a:prstGeom>
              <a:blipFill>
                <a:blip r:embed="rId11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DFC7AAB-6710-AC55-E684-C7A6110F7D9B}"/>
                  </a:ext>
                </a:extLst>
              </p:cNvPr>
              <p:cNvSpPr txBox="1"/>
              <p:nvPr/>
            </p:nvSpPr>
            <p:spPr>
              <a:xfrm>
                <a:off x="10067205" y="3842414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DFC7AAB-6710-AC55-E684-C7A6110F7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205" y="3842414"/>
                <a:ext cx="462755" cy="369332"/>
              </a:xfrm>
              <a:prstGeom prst="rect">
                <a:avLst/>
              </a:prstGeom>
              <a:blipFill>
                <a:blip r:embed="rId1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6611EE6-70A9-45CC-8751-5CAA5317A608}"/>
                  </a:ext>
                </a:extLst>
              </p:cNvPr>
              <p:cNvSpPr txBox="1"/>
              <p:nvPr/>
            </p:nvSpPr>
            <p:spPr>
              <a:xfrm>
                <a:off x="10365383" y="3820208"/>
                <a:ext cx="489236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6611EE6-70A9-45CC-8751-5CAA5317A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383" y="3820208"/>
                <a:ext cx="489236" cy="391582"/>
              </a:xfrm>
              <a:prstGeom prst="rect">
                <a:avLst/>
              </a:prstGeom>
              <a:blipFill>
                <a:blip r:embed="rId1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그룹 82">
            <a:extLst>
              <a:ext uri="{FF2B5EF4-FFF2-40B4-BE49-F238E27FC236}">
                <a16:creationId xmlns:a16="http://schemas.microsoft.com/office/drawing/2014/main" id="{BC26AE36-DB56-6E76-4193-1352EC5F227C}"/>
              </a:ext>
            </a:extLst>
          </p:cNvPr>
          <p:cNvGrpSpPr/>
          <p:nvPr/>
        </p:nvGrpSpPr>
        <p:grpSpPr>
          <a:xfrm>
            <a:off x="9040780" y="1247742"/>
            <a:ext cx="1071822" cy="1087279"/>
            <a:chOff x="9040780" y="1247742"/>
            <a:chExt cx="1071822" cy="1087279"/>
          </a:xfrm>
        </p:grpSpPr>
        <p:sp>
          <p:nvSpPr>
            <p:cNvPr id="84" name="원호 83">
              <a:extLst>
                <a:ext uri="{FF2B5EF4-FFF2-40B4-BE49-F238E27FC236}">
                  <a16:creationId xmlns:a16="http://schemas.microsoft.com/office/drawing/2014/main" id="{3DA8E372-F247-67AA-9252-F01A2A9FD6F1}"/>
                </a:ext>
              </a:extLst>
            </p:cNvPr>
            <p:cNvSpPr/>
            <p:nvPr/>
          </p:nvSpPr>
          <p:spPr>
            <a:xfrm>
              <a:off x="9040780" y="1264316"/>
              <a:ext cx="1070817" cy="1070705"/>
            </a:xfrm>
            <a:prstGeom prst="arc">
              <a:avLst>
                <a:gd name="adj1" fmla="val 13414252"/>
                <a:gd name="adj2" fmla="val 1628073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원호 84">
              <a:extLst>
                <a:ext uri="{FF2B5EF4-FFF2-40B4-BE49-F238E27FC236}">
                  <a16:creationId xmlns:a16="http://schemas.microsoft.com/office/drawing/2014/main" id="{C157829E-DD0E-E693-33B5-75FDFB9DE624}"/>
                </a:ext>
              </a:extLst>
            </p:cNvPr>
            <p:cNvSpPr/>
            <p:nvPr/>
          </p:nvSpPr>
          <p:spPr>
            <a:xfrm>
              <a:off x="9041785" y="1247742"/>
              <a:ext cx="1070817" cy="1070705"/>
            </a:xfrm>
            <a:prstGeom prst="arc">
              <a:avLst>
                <a:gd name="adj1" fmla="val 5970196"/>
                <a:gd name="adj2" fmla="val 892786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내용 개체 틀 2">
                <a:extLst>
                  <a:ext uri="{FF2B5EF4-FFF2-40B4-BE49-F238E27FC236}">
                    <a16:creationId xmlns:a16="http://schemas.microsoft.com/office/drawing/2014/main" id="{1C5FAADA-06C5-3104-9984-E174FF882E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</p:spPr>
            <p:txBody>
              <a:bodyPr anchor="t">
                <a:normAutofit/>
              </a:bodyPr>
              <a:lstStyle/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즉 포함되는 구간들을 정렬해서 저장한 배열에</a:t>
                </a:r>
                <a:r>
                  <a:rPr lang="en-US" altLang="ko-KR" sz="1800" dirty="0"/>
                  <a:t>,</a:t>
                </a:r>
                <a:br>
                  <a:rPr lang="en-US" altLang="ko-KR" sz="1800" dirty="0"/>
                </a:br>
                <a:r>
                  <a:rPr lang="ko-KR" altLang="en-US" sz="1800" dirty="0"/>
                  <a:t>새로 추가되는 포함 구간을 </a:t>
                </a:r>
                <a:r>
                  <a:rPr lang="ko-KR" altLang="en-US" sz="1800" dirty="0">
                    <a:solidFill>
                      <a:srgbClr val="0070C0"/>
                    </a:solidFill>
                  </a:rPr>
                  <a:t>정렬이 유지되게</a:t>
                </a:r>
                <a:r>
                  <a:rPr lang="en-US" altLang="ko-KR" sz="1800" dirty="0">
                    <a:solidFill>
                      <a:srgbClr val="0070C0"/>
                    </a:solidFill>
                  </a:rPr>
                  <a:t>, </a:t>
                </a:r>
                <a:r>
                  <a:rPr lang="ko-KR" altLang="en-US" sz="1800" dirty="0">
                    <a:solidFill>
                      <a:srgbClr val="7030A0"/>
                    </a:solidFill>
                  </a:rPr>
                  <a:t>겹치지 않게</a:t>
                </a:r>
                <a:r>
                  <a:rPr lang="ko-KR" altLang="en-US" sz="1800" dirty="0">
                    <a:solidFill>
                      <a:srgbClr val="0070C0"/>
                    </a:solidFill>
                  </a:rPr>
                  <a:t> </a:t>
                </a:r>
                <a:r>
                  <a:rPr lang="ko-KR" altLang="en-US" sz="1800" dirty="0"/>
                  <a:t>잘 끼워 넣기</a:t>
                </a:r>
                <a:br>
                  <a:rPr lang="en-US" altLang="ko-KR" sz="1800" dirty="0">
                    <a:solidFill>
                      <a:srgbClr val="0070C0"/>
                    </a:solidFill>
                  </a:rPr>
                </a:br>
                <a:r>
                  <a:rPr lang="en-US" altLang="ko-KR" sz="1800" dirty="0"/>
                  <a:t>(</a:t>
                </a:r>
                <a:r>
                  <a:rPr lang="ko-KR" altLang="en-US" sz="1800" dirty="0"/>
                  <a:t>만약 겹치면 구간을 병합하고 원래 구간은 삭제</a:t>
                </a:r>
                <a:r>
                  <a:rPr lang="en-US" altLang="ko-KR" sz="1800" dirty="0"/>
                  <a:t>)</a:t>
                </a:r>
                <a:endParaRPr lang="en-US" altLang="ko-KR" sz="1800" dirty="0">
                  <a:solidFill>
                    <a:srgbClr val="0070C0"/>
                  </a:solidFill>
                </a:endParaRPr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그런데 이것도 결국엔 끼워 넣고 삭제하는 데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800" dirty="0"/>
                  <a:t>이라</a:t>
                </a:r>
                <a:br>
                  <a:rPr lang="en-US" altLang="ko-KR" sz="1800" dirty="0"/>
                </a:br>
                <a:r>
                  <a:rPr lang="ko-KR" altLang="en-US" sz="1800" dirty="0"/>
                  <a:t>전체 시간 복잡도는 여전히 네제곱 로그인데</a:t>
                </a:r>
                <a:r>
                  <a:rPr lang="en-US" altLang="ko-KR" sz="1800" dirty="0"/>
                  <a:t>…</a:t>
                </a:r>
                <a:endParaRPr lang="en-US" altLang="ko-KR" sz="300" dirty="0"/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이때 </a:t>
                </a:r>
                <a:r>
                  <a:rPr lang="en-US" altLang="ko-KR" sz="1800" dirty="0"/>
                  <a:t>‘</a:t>
                </a:r>
                <a:r>
                  <a:rPr lang="ko-KR" altLang="en-US" sz="1800" dirty="0" err="1"/>
                  <a:t>코노라걸린코로</a:t>
                </a:r>
                <a:r>
                  <a:rPr lang="en-US" altLang="ko-KR" sz="1800" dirty="0"/>
                  <a:t>(</a:t>
                </a:r>
                <a:r>
                  <a:rPr lang="ko-KR" altLang="en-US" sz="1800" dirty="0"/>
                  <a:t>줄여서 </a:t>
                </a:r>
                <a:r>
                  <a:rPr lang="ko-KR" altLang="en-US" sz="1800" dirty="0" err="1"/>
                  <a:t>코노</a:t>
                </a:r>
                <a:r>
                  <a:rPr lang="en-US" altLang="ko-KR" sz="1800" dirty="0"/>
                  <a:t>)’</a:t>
                </a:r>
                <a:r>
                  <a:rPr lang="ko-KR" altLang="en-US" sz="1800" dirty="0"/>
                  <a:t>가</a:t>
                </a:r>
                <a:br>
                  <a:rPr lang="en-US" altLang="ko-KR" sz="1800" dirty="0"/>
                </a:br>
                <a:r>
                  <a:rPr lang="en-US" altLang="ko-KR" sz="1800" dirty="0"/>
                  <a:t>“std::vector</a:t>
                </a:r>
                <a:r>
                  <a:rPr lang="ko-KR" altLang="en-US" sz="1800" dirty="0"/>
                  <a:t>의 </a:t>
                </a:r>
                <a:r>
                  <a:rPr lang="en-US" altLang="ko-KR" sz="1800" b="1" dirty="0"/>
                  <a:t>insert</a:t>
                </a:r>
                <a:r>
                  <a:rPr lang="ko-KR" altLang="en-US" sz="1800" dirty="0"/>
                  <a:t>는 시간 복잡도 상으로는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800" dirty="0"/>
                  <a:t>이지만</a:t>
                </a:r>
                <a:br>
                  <a:rPr lang="en-US" altLang="ko-KR" sz="1800" dirty="0"/>
                </a:br>
                <a:r>
                  <a:rPr lang="ko-KR" altLang="en-US" sz="1800" dirty="0">
                    <a:solidFill>
                      <a:srgbClr val="FF0000"/>
                    </a:solidFill>
                  </a:rPr>
                  <a:t>실제로는 거의 </a:t>
                </a:r>
                <a14:m>
                  <m:oMath xmlns:m="http://schemas.openxmlformats.org/officeDocument/2006/math">
                    <m:r>
                      <a:rPr lang="en-US" altLang="ko-KR" sz="1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sz="1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ko-KR" altLang="en-US" sz="1800" dirty="0">
                    <a:solidFill>
                      <a:srgbClr val="FF0000"/>
                    </a:solidFill>
                  </a:rPr>
                  <a:t>에</a:t>
                </a:r>
                <a:r>
                  <a:rPr lang="en-US" altLang="ko-KR" sz="1800" dirty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1800" dirty="0">
                    <a:solidFill>
                      <a:srgbClr val="FF0000"/>
                    </a:solidFill>
                  </a:rPr>
                  <a:t>가깝게 엄청 빠르니</a:t>
                </a:r>
                <a:r>
                  <a:rPr lang="ko-KR" altLang="en-US" sz="1800" dirty="0"/>
                  <a:t> 한번 써 봐라</a:t>
                </a:r>
                <a:r>
                  <a:rPr lang="en-US" altLang="ko-KR" sz="1800" dirty="0"/>
                  <a:t>”</a:t>
                </a:r>
                <a:br>
                  <a:rPr lang="en-US" altLang="ko-KR" sz="1800" dirty="0"/>
                </a:br>
                <a:r>
                  <a:rPr lang="ko-KR" altLang="en-US" sz="1800" dirty="0"/>
                  <a:t>라고 조언해 줌</a:t>
                </a:r>
                <a:endParaRPr lang="en-US" altLang="ko-KR" sz="1800" dirty="0"/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800" dirty="0"/>
                  <a:t>std::vector</a:t>
                </a:r>
                <a:r>
                  <a:rPr lang="ko-KR" altLang="en-US" sz="1800" dirty="0"/>
                  <a:t>의</a:t>
                </a:r>
                <a:r>
                  <a:rPr lang="en-US" altLang="ko-KR" sz="1800" dirty="0"/>
                  <a:t> insert/erase </a:t>
                </a:r>
                <a:r>
                  <a:rPr lang="ko-KR" altLang="en-US" sz="1800" dirty="0"/>
                  <a:t>메서드를 이용해 구현</a:t>
                </a:r>
                <a:r>
                  <a:rPr lang="en-US" altLang="ko-KR" sz="1800" dirty="0"/>
                  <a:t>!</a:t>
                </a:r>
              </a:p>
            </p:txBody>
          </p:sp>
        </mc:Choice>
        <mc:Fallback>
          <p:sp>
            <p:nvSpPr>
              <p:cNvPr id="86" name="내용 개체 틀 2">
                <a:extLst>
                  <a:ext uri="{FF2B5EF4-FFF2-40B4-BE49-F238E27FC236}">
                    <a16:creationId xmlns:a16="http://schemas.microsoft.com/office/drawing/2014/main" id="{1C5FAADA-06C5-3104-9984-E174FF882E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8588"/>
                <a:ext cx="10515600" cy="5058377"/>
              </a:xfrm>
              <a:blipFill>
                <a:blip r:embed="rId14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그림 87">
            <a:extLst>
              <a:ext uri="{FF2B5EF4-FFF2-40B4-BE49-F238E27FC236}">
                <a16:creationId xmlns:a16="http://schemas.microsoft.com/office/drawing/2014/main" id="{88565E5F-A478-44FA-E621-7E3CA26409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76659" y="3737179"/>
            <a:ext cx="1211475" cy="1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0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65" grpId="0" animBg="1"/>
      <p:bldP spid="66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6A9739A6-4CDE-4DEC-887C-991DB44DBB1B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34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1882CF-2D77-4CAC-B55A-D4F0189B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6. </a:t>
            </a:r>
            <a:r>
              <a:rPr lang="ko-KR" altLang="en-US" sz="3600" dirty="0">
                <a:solidFill>
                  <a:schemeClr val="bg1"/>
                </a:solidFill>
              </a:rPr>
              <a:t>끝없는 디버깅의 늪 </a:t>
            </a:r>
            <a:r>
              <a:rPr lang="en-US" altLang="ko-KR" sz="3600" dirty="0">
                <a:solidFill>
                  <a:schemeClr val="bg1"/>
                </a:solidFill>
              </a:rPr>
              <a:t>2</a:t>
            </a:r>
            <a:r>
              <a:rPr lang="ko-KR" altLang="en-US" sz="3600" dirty="0">
                <a:solidFill>
                  <a:schemeClr val="bg1"/>
                </a:solidFill>
              </a:rPr>
              <a:t>부</a:t>
            </a:r>
            <a:r>
              <a:rPr lang="en-US" altLang="ko-KR" sz="3600" dirty="0">
                <a:solidFill>
                  <a:schemeClr val="bg1"/>
                </a:solidFill>
              </a:rPr>
              <a:t>: </a:t>
            </a:r>
            <a:r>
              <a:rPr lang="ko-KR" altLang="en-US" sz="3600" dirty="0">
                <a:solidFill>
                  <a:schemeClr val="bg1"/>
                </a:solidFill>
              </a:rPr>
              <a:t>틀렸습니다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8522EC-E7FC-4AE2-8C25-8A29BC8F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30</a:t>
            </a:fld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D754A86-C47C-E0FA-28D9-A0D7342B9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986" y="2270919"/>
            <a:ext cx="4791075" cy="371475"/>
          </a:xfrm>
          <a:prstGeom prst="rect">
            <a:avLst/>
          </a:prstGeom>
        </p:spPr>
      </p:pic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EC373DF0-BCAC-2D34-32D7-54C1A7B10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46" y="2858293"/>
            <a:ext cx="3238499" cy="31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54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6. </a:t>
            </a:r>
            <a:r>
              <a:rPr lang="ko-KR" altLang="en-US" sz="2000" dirty="0">
                <a:solidFill>
                  <a:srgbClr val="343A40"/>
                </a:solidFill>
              </a:rPr>
              <a:t>끝없는 디버깅의 늪 </a:t>
            </a:r>
            <a:r>
              <a:rPr lang="en-US" altLang="ko-KR" sz="2000" dirty="0">
                <a:solidFill>
                  <a:srgbClr val="343A40"/>
                </a:solidFill>
              </a:rPr>
              <a:t>2</a:t>
            </a:r>
            <a:r>
              <a:rPr lang="ko-KR" altLang="en-US" sz="2000" dirty="0">
                <a:solidFill>
                  <a:srgbClr val="343A40"/>
                </a:solidFill>
              </a:rPr>
              <a:t>부</a:t>
            </a:r>
            <a:r>
              <a:rPr lang="en-US" altLang="ko-KR" sz="2000" dirty="0">
                <a:solidFill>
                  <a:srgbClr val="343A40"/>
                </a:solidFill>
              </a:rPr>
              <a:t>: </a:t>
            </a:r>
            <a:r>
              <a:rPr lang="ko-KR" altLang="en-US" sz="2000" dirty="0">
                <a:solidFill>
                  <a:srgbClr val="343A40"/>
                </a:solidFill>
              </a:rPr>
              <a:t>틀렸습니다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20B65D-3C98-4A3A-9749-AA04D0DE8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588"/>
            <a:ext cx="10515600" cy="505837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dirty="0"/>
              <a:t>일단 시간초과는 벗어났는데</a:t>
            </a:r>
            <a:r>
              <a:rPr lang="en-US" altLang="ko-KR" sz="2200" dirty="0"/>
              <a:t>… (</a:t>
            </a:r>
            <a:r>
              <a:rPr lang="ko-KR" altLang="en-US" sz="2200" b="1" dirty="0" err="1"/>
              <a:t>코노갓</a:t>
            </a:r>
            <a:r>
              <a:rPr lang="ko-KR" altLang="en-US" sz="2200" b="1" dirty="0"/>
              <a:t> </a:t>
            </a:r>
            <a:r>
              <a:rPr lang="en-US" altLang="ko-KR" sz="2200" b="1" dirty="0" err="1"/>
              <a:t>orz</a:t>
            </a:r>
            <a:r>
              <a:rPr lang="en-US" altLang="ko-KR" sz="2200" dirty="0"/>
              <a:t>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dirty="0"/>
              <a:t>무수한 디버깅</a:t>
            </a:r>
            <a:r>
              <a:rPr lang="en-US" altLang="ko-KR" sz="2200" dirty="0"/>
              <a:t>!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dirty="0"/>
              <a:t>알고 보니 삼각형</a:t>
            </a:r>
            <a:r>
              <a:rPr lang="en-US" altLang="ko-KR" sz="2200" dirty="0"/>
              <a:t>-</a:t>
            </a:r>
            <a:r>
              <a:rPr lang="ko-KR" altLang="en-US" sz="2200" dirty="0"/>
              <a:t>삼각형 케이스를 잘못 고려</a:t>
            </a:r>
            <a:r>
              <a:rPr lang="en-US" altLang="ko-KR" sz="2200" dirty="0"/>
              <a:t>… </a:t>
            </a:r>
            <a:r>
              <a:rPr lang="ko-KR" altLang="en-US" sz="2200" dirty="0" err="1"/>
              <a:t>ㅎㅎ</a:t>
            </a:r>
            <a:r>
              <a:rPr lang="en-US" altLang="ko-KR" sz="2200" dirty="0"/>
              <a:t>;;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dirty="0"/>
              <a:t>디버깅하는 데만 또 </a:t>
            </a:r>
            <a:r>
              <a:rPr lang="en-US" altLang="ko-KR" sz="2200" dirty="0"/>
              <a:t>1</a:t>
            </a:r>
            <a:r>
              <a:rPr lang="ko-KR" altLang="en-US" sz="2200" dirty="0"/>
              <a:t>주 가까이 소요</a:t>
            </a:r>
            <a:endParaRPr lang="en-US" altLang="ko-KR" sz="22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200" dirty="0"/>
              <a:t>6/15</a:t>
            </a:r>
            <a:r>
              <a:rPr lang="ko-KR" altLang="en-US" sz="2200" dirty="0"/>
              <a:t>에 </a:t>
            </a:r>
            <a:r>
              <a:rPr lang="ko-KR" altLang="en-US" sz="2200" dirty="0" err="1"/>
              <a:t>모각코</a:t>
            </a:r>
            <a:r>
              <a:rPr lang="en-US" altLang="ko-KR" sz="1800" dirty="0"/>
              <a:t>(Yun, </a:t>
            </a:r>
            <a:r>
              <a:rPr lang="ko-KR" altLang="en-US" sz="1800" dirty="0"/>
              <a:t>야호</a:t>
            </a:r>
            <a:r>
              <a:rPr lang="en-US" altLang="ko-KR" sz="1800" dirty="0"/>
              <a:t>, </a:t>
            </a:r>
            <a:r>
              <a:rPr lang="ko-KR" altLang="en-US" sz="1800" dirty="0"/>
              <a:t>소다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째원</a:t>
            </a:r>
            <a:r>
              <a:rPr lang="en-US" altLang="ko-KR" sz="1800" dirty="0"/>
              <a:t>, </a:t>
            </a:r>
            <a:r>
              <a:rPr lang="ko-KR" altLang="en-US" sz="1800" dirty="0"/>
              <a:t>델타</a:t>
            </a:r>
            <a:r>
              <a:rPr lang="en-US" altLang="ko-KR" sz="1800" dirty="0"/>
              <a:t>)</a:t>
            </a:r>
            <a:r>
              <a:rPr lang="ko-KR" altLang="en-US" sz="2200" dirty="0"/>
              <a:t>했을 때도</a:t>
            </a:r>
            <a:r>
              <a:rPr lang="en-US" altLang="ko-KR" sz="2200" dirty="0"/>
              <a:t>…</a:t>
            </a:r>
            <a:br>
              <a:rPr lang="en-US" altLang="ko-KR" sz="2200" dirty="0"/>
            </a:br>
            <a:r>
              <a:rPr lang="ko-KR" altLang="en-US" sz="2200" dirty="0"/>
              <a:t>아침 </a:t>
            </a:r>
            <a:r>
              <a:rPr lang="en-US" altLang="ko-KR" sz="2200" dirty="0"/>
              <a:t>11</a:t>
            </a:r>
            <a:r>
              <a:rPr lang="ko-KR" altLang="en-US" sz="2200" dirty="0"/>
              <a:t>시부터 저녁 </a:t>
            </a:r>
            <a:r>
              <a:rPr lang="en-US" altLang="ko-KR" sz="2200" dirty="0"/>
              <a:t>6</a:t>
            </a:r>
            <a:r>
              <a:rPr lang="ko-KR" altLang="en-US" sz="2200" dirty="0"/>
              <a:t>시까지 디버깅했으나 결국 </a:t>
            </a:r>
            <a:r>
              <a:rPr lang="en-US" altLang="ko-KR" sz="2200" dirty="0">
                <a:solidFill>
                  <a:srgbClr val="DD4124"/>
                </a:solidFill>
              </a:rPr>
              <a:t>35% </a:t>
            </a:r>
            <a:r>
              <a:rPr lang="ko-KR" altLang="en-US" sz="2200" dirty="0" err="1">
                <a:solidFill>
                  <a:srgbClr val="DD4124"/>
                </a:solidFill>
              </a:rPr>
              <a:t>틀렸습니다</a:t>
            </a:r>
            <a:r>
              <a:rPr lang="ko-KR" altLang="en-US" sz="2200" dirty="0" err="1"/>
              <a:t>에서</a:t>
            </a:r>
            <a:r>
              <a:rPr lang="ko-KR" altLang="en-US" sz="2200" dirty="0"/>
              <a:t> 마무리</a:t>
            </a:r>
            <a:endParaRPr lang="en-US" altLang="ko-KR" sz="22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200" dirty="0"/>
              <a:t>(</a:t>
            </a:r>
            <a:r>
              <a:rPr lang="ko-KR" altLang="en-US" sz="2200" dirty="0"/>
              <a:t>이때 소다가 옆에서 </a:t>
            </a:r>
            <a:r>
              <a:rPr lang="ko-KR" altLang="en-US" sz="2200" dirty="0" err="1"/>
              <a:t>ㅈㄴ</a:t>
            </a:r>
            <a:r>
              <a:rPr lang="ko-KR" altLang="en-US" sz="2200" dirty="0"/>
              <a:t> 좋아함</a:t>
            </a:r>
            <a:r>
              <a:rPr lang="en-US" altLang="ko-KR" sz="2200" dirty="0"/>
              <a:t>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2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8AE7AE3-01A8-767D-CC6A-A35DDE6D1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7" y="1171260"/>
            <a:ext cx="10964805" cy="451548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906203E-31B3-BB07-01C2-7BF6091E2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00" y="0"/>
            <a:ext cx="10377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C3B007E-B931-8EBD-1958-3FF3158EC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09" y="0"/>
            <a:ext cx="10408981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4B9C2F6-25FA-7C7F-0E81-1FD07F3B9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00" y="0"/>
            <a:ext cx="10359000" cy="68580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44F868F-0C93-6D00-273B-FA06BF8B7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06" y="0"/>
            <a:ext cx="10372388" cy="68580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7F81941-480D-C59A-BA2B-8A64004C52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354236" cy="68580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E008D0E-10DE-93A0-F2CD-68D3F329EC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6" y="1171857"/>
            <a:ext cx="11066667" cy="4514286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13" name="슬라이드 번호 개체 틀 3">
            <a:extLst>
              <a:ext uri="{FF2B5EF4-FFF2-40B4-BE49-F238E27FC236}">
                <a16:creationId xmlns:a16="http://schemas.microsoft.com/office/drawing/2014/main" id="{9034B58C-FBD0-0564-426C-2CDCF93E3875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lnSpc>
                <a:spcPct val="150000"/>
              </a:lnSpc>
              <a:defRPr sz="1200" kern="1200">
                <a:solidFill>
                  <a:schemeClr val="tx1">
                    <a:tint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3962B-1562-46A2-BDB7-BFAA7A2C315C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51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6. </a:t>
            </a:r>
            <a:r>
              <a:rPr lang="ko-KR" altLang="en-US" sz="2000" dirty="0">
                <a:solidFill>
                  <a:srgbClr val="343A40"/>
                </a:solidFill>
              </a:rPr>
              <a:t>끝없는 디버깅의 늪 </a:t>
            </a:r>
            <a:r>
              <a:rPr lang="en-US" altLang="ko-KR" sz="2000" dirty="0">
                <a:solidFill>
                  <a:srgbClr val="343A40"/>
                </a:solidFill>
              </a:rPr>
              <a:t>2</a:t>
            </a:r>
            <a:r>
              <a:rPr lang="ko-KR" altLang="en-US" sz="2000" dirty="0">
                <a:solidFill>
                  <a:srgbClr val="343A40"/>
                </a:solidFill>
              </a:rPr>
              <a:t>부</a:t>
            </a:r>
            <a:r>
              <a:rPr lang="en-US" altLang="ko-KR" sz="2000" dirty="0">
                <a:solidFill>
                  <a:srgbClr val="343A40"/>
                </a:solidFill>
              </a:rPr>
              <a:t>: </a:t>
            </a:r>
            <a:r>
              <a:rPr lang="ko-KR" altLang="en-US" sz="2000" dirty="0">
                <a:solidFill>
                  <a:srgbClr val="343A40"/>
                </a:solidFill>
              </a:rPr>
              <a:t>틀렸습니다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20B65D-3C98-4A3A-9749-AA04D0DE8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588"/>
            <a:ext cx="10515600" cy="5058377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ko-KR" sz="2200" b="1" dirty="0"/>
              <a:t>&lt;</a:t>
            </a:r>
            <a:r>
              <a:rPr lang="ko-KR" altLang="en-US" sz="2200" b="1" dirty="0"/>
              <a:t>당신이 기하 문제를 걸러야 하는 이유</a:t>
            </a:r>
            <a:r>
              <a:rPr lang="en-US" altLang="ko-KR" sz="2200" b="1" dirty="0"/>
              <a:t>&gt;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dirty="0">
                <a:solidFill>
                  <a:srgbClr val="FF0000"/>
                </a:solidFill>
              </a:rPr>
              <a:t>극악의 예외 처리</a:t>
            </a:r>
            <a:endParaRPr lang="en-US" altLang="ko-KR" sz="2200" b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dirty="0">
                <a:solidFill>
                  <a:srgbClr val="FF0000"/>
                </a:solidFill>
              </a:rPr>
              <a:t>극악의 실수 오차</a:t>
            </a:r>
            <a:endParaRPr lang="en-US" altLang="ko-KR" sz="2200" b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b="1" dirty="0">
                <a:solidFill>
                  <a:srgbClr val="FF0000"/>
                </a:solidFill>
              </a:rPr>
              <a:t>극악의 디버깅</a:t>
            </a:r>
            <a:endParaRPr lang="en-US" altLang="ko-KR" sz="2200" b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dirty="0"/>
              <a:t>실제 케이스 구성부터가 어려움 </a:t>
            </a:r>
            <a:endParaRPr lang="en-US" altLang="ko-KR" sz="22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dirty="0"/>
              <a:t>손으로 계산하는 것도 일이다 </a:t>
            </a:r>
            <a:r>
              <a:rPr lang="en-US" altLang="ko-KR" sz="2200" dirty="0"/>
              <a:t>– </a:t>
            </a:r>
            <a:r>
              <a:rPr lang="ko-KR" altLang="en-US" sz="2200" dirty="0"/>
              <a:t>본인은 </a:t>
            </a:r>
            <a:r>
              <a:rPr lang="en-US" altLang="ko-KR" sz="2200" dirty="0"/>
              <a:t>GeoGebra</a:t>
            </a:r>
            <a:r>
              <a:rPr lang="ko-KR" altLang="en-US" sz="2200" dirty="0"/>
              <a:t>를 이용함</a:t>
            </a:r>
            <a:endParaRPr lang="en-US" altLang="ko-KR" sz="22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200" dirty="0"/>
              <a:t>그렇다고 </a:t>
            </a:r>
            <a:r>
              <a:rPr lang="ko-KR" altLang="en-US" sz="2200" dirty="0" err="1"/>
              <a:t>나이브</a:t>
            </a:r>
            <a:r>
              <a:rPr lang="ko-KR" altLang="en-US" sz="2200" dirty="0"/>
              <a:t> 알고리즘이라고 할 만한 것도 딱히 없어서 교차검증 사실상 불가</a:t>
            </a:r>
            <a:endParaRPr lang="en-US" altLang="ko-KR" sz="22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6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6A9739A6-4CDE-4DEC-887C-991DB44DBB1B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34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1882CF-2D77-4CAC-B55A-D4F0189B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6. </a:t>
            </a:r>
            <a:r>
              <a:rPr lang="ko-KR" altLang="en-US" sz="3600" dirty="0">
                <a:solidFill>
                  <a:schemeClr val="bg1"/>
                </a:solidFill>
              </a:rPr>
              <a:t>끝없는 디버깅의 늪 </a:t>
            </a:r>
            <a:r>
              <a:rPr lang="en-US" altLang="ko-KR" sz="3600" dirty="0">
                <a:solidFill>
                  <a:schemeClr val="bg1"/>
                </a:solidFill>
              </a:rPr>
              <a:t>3</a:t>
            </a:r>
            <a:r>
              <a:rPr lang="ko-KR" altLang="en-US" sz="3600" dirty="0">
                <a:solidFill>
                  <a:schemeClr val="bg1"/>
                </a:solidFill>
              </a:rPr>
              <a:t>부</a:t>
            </a:r>
            <a:r>
              <a:rPr lang="en-US" altLang="ko-KR" sz="3600" dirty="0">
                <a:solidFill>
                  <a:schemeClr val="bg1"/>
                </a:solidFill>
              </a:rPr>
              <a:t>: </a:t>
            </a:r>
            <a:r>
              <a:rPr lang="ko-KR" altLang="en-US" sz="3600" dirty="0">
                <a:solidFill>
                  <a:schemeClr val="bg1"/>
                </a:solidFill>
              </a:rPr>
              <a:t>다시 시간초과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064647-BAA7-4AB4-941C-1B932630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틀린 부분을 고칠 때마다 퍼센트가 조금씩 올라가긴 하는데</a:t>
            </a:r>
            <a:r>
              <a:rPr lang="en-US" altLang="ko-KR" sz="2200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간간이 시간초과가 계속 발생</a:t>
            </a: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마지막 카드</a:t>
            </a:r>
            <a:r>
              <a:rPr lang="en-US" altLang="ko-KR" sz="2200" dirty="0"/>
              <a:t>! insert/erase </a:t>
            </a:r>
            <a:r>
              <a:rPr lang="ko-KR" altLang="en-US" sz="2200" dirty="0"/>
              <a:t>횟수 줄이기 →</a:t>
            </a:r>
            <a:r>
              <a:rPr lang="en-US" altLang="ko-KR" sz="2200" dirty="0"/>
              <a:t> </a:t>
            </a:r>
            <a:r>
              <a:rPr lang="ko-KR" altLang="en-US" sz="2200" dirty="0"/>
              <a:t>불필요한 </a:t>
            </a:r>
            <a:r>
              <a:rPr lang="en-US" altLang="ko-KR" sz="2200" dirty="0"/>
              <a:t>insert/erase </a:t>
            </a:r>
            <a:r>
              <a:rPr lang="ko-KR" altLang="en-US" sz="2200" dirty="0"/>
              <a:t>과정을 줄여보자</a:t>
            </a: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그 결과는</a:t>
            </a:r>
            <a:r>
              <a:rPr lang="en-US" altLang="ko-KR" sz="2200" dirty="0"/>
              <a:t>…?</a:t>
            </a:r>
            <a:endParaRPr lang="ko-KR" altLang="en-US" sz="22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8522EC-E7FC-4AE2-8C25-8A29BC8F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253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6A9739A6-4CDE-4DEC-887C-991DB44DBB1B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34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1882CF-2D77-4CAC-B55A-D4F0189B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7. </a:t>
            </a:r>
            <a:r>
              <a:rPr lang="ko-KR" altLang="en-US" sz="3600" dirty="0">
                <a:solidFill>
                  <a:schemeClr val="bg1"/>
                </a:solidFill>
              </a:rPr>
              <a:t>맞았습니다</a:t>
            </a:r>
            <a:r>
              <a:rPr lang="en-US" altLang="ko-KR" sz="3600" dirty="0">
                <a:solidFill>
                  <a:schemeClr val="bg1"/>
                </a:solidFill>
              </a:rPr>
              <a:t>!!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21F7F482-856A-80D5-6431-E9D890104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63" y="2939037"/>
            <a:ext cx="3255272" cy="3149211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8522EC-E7FC-4AE2-8C25-8A29BC8F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34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1E0ED96-EC01-6414-1A34-C040AD788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62" y="2278753"/>
            <a:ext cx="76104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00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7. </a:t>
            </a:r>
            <a:r>
              <a:rPr lang="ko-KR" altLang="en-US" sz="2000" dirty="0">
                <a:solidFill>
                  <a:srgbClr val="343A40"/>
                </a:solidFill>
              </a:rPr>
              <a:t>맞았습니다</a:t>
            </a:r>
            <a:r>
              <a:rPr lang="en-US" altLang="ko-KR" sz="2000" dirty="0">
                <a:solidFill>
                  <a:srgbClr val="343A40"/>
                </a:solidFill>
              </a:rPr>
              <a:t>!!</a:t>
            </a:r>
            <a:endParaRPr lang="ko-KR" altLang="en-US" sz="2000" dirty="0">
              <a:solidFill>
                <a:srgbClr val="343A4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20B65D-3C98-4A3A-9749-AA04D0DE8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588"/>
            <a:ext cx="10515600" cy="50583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0" indent="0">
              <a:buNone/>
            </a:pPr>
            <a:endParaRPr lang="en-US" altLang="ko-KR" sz="2200" dirty="0"/>
          </a:p>
          <a:p>
            <a:pPr marL="0" indent="0">
              <a:buNone/>
            </a:pP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실행 시간 </a:t>
            </a:r>
            <a:r>
              <a:rPr lang="en-US" altLang="ko-KR" sz="2200" b="1" dirty="0"/>
              <a:t>3</a:t>
            </a:r>
            <a:r>
              <a:rPr lang="ko-KR" altLang="en-US" sz="2200" b="1" dirty="0"/>
              <a:t>등</a:t>
            </a:r>
            <a:r>
              <a:rPr lang="ko-KR" altLang="en-US" sz="2200" dirty="0"/>
              <a:t> </a:t>
            </a:r>
            <a:r>
              <a:rPr lang="en-US" altLang="ko-KR" sz="2200" dirty="0"/>
              <a:t>/ </a:t>
            </a:r>
            <a:r>
              <a:rPr lang="ko-KR" altLang="en-US" sz="2200" dirty="0"/>
              <a:t>코드 길이 </a:t>
            </a:r>
            <a:r>
              <a:rPr lang="en-US" altLang="ko-KR" sz="2200" b="1" dirty="0"/>
              <a:t>1</a:t>
            </a:r>
            <a:r>
              <a:rPr lang="ko-KR" altLang="en-US" sz="2200" b="1" dirty="0"/>
              <a:t>등</a:t>
            </a:r>
            <a:r>
              <a:rPr lang="ko-KR" altLang="en-US" sz="2200" dirty="0"/>
              <a:t> </a:t>
            </a:r>
            <a:r>
              <a:rPr lang="en-US" altLang="ko-KR" sz="2200" dirty="0"/>
              <a:t>/ </a:t>
            </a:r>
            <a:r>
              <a:rPr lang="ko-KR" altLang="en-US" sz="2200" dirty="0"/>
              <a:t>제출 횟수 </a:t>
            </a:r>
            <a:r>
              <a:rPr lang="en-US" altLang="ko-KR" sz="2200" b="1" dirty="0"/>
              <a:t>1</a:t>
            </a:r>
            <a:r>
              <a:rPr lang="ko-KR" altLang="en-US" sz="2200" b="1" dirty="0"/>
              <a:t>등</a:t>
            </a:r>
            <a:r>
              <a:rPr lang="en-US" altLang="ko-KR" sz="2200" dirty="0"/>
              <a:t>(...)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35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BA9CAC-4410-C854-188D-23F9FB2D3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3" y="1248567"/>
            <a:ext cx="7872694" cy="35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90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7. </a:t>
            </a:r>
            <a:r>
              <a:rPr lang="ko-KR" altLang="en-US" sz="2000" dirty="0">
                <a:solidFill>
                  <a:srgbClr val="343A40"/>
                </a:solidFill>
              </a:rPr>
              <a:t>맞았습니다</a:t>
            </a:r>
            <a:r>
              <a:rPr lang="en-US" altLang="ko-KR" sz="2000" dirty="0">
                <a:solidFill>
                  <a:srgbClr val="343A40"/>
                </a:solidFill>
              </a:rPr>
              <a:t>!!</a:t>
            </a:r>
            <a:endParaRPr lang="ko-KR" altLang="en-US" sz="2000" dirty="0">
              <a:solidFill>
                <a:srgbClr val="343A4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36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FB3F08C-FA2A-F3F2-4559-33B77F6F5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451" y="0"/>
            <a:ext cx="3817098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7C3BBE-144E-8B2E-6981-CD638F24E673}"/>
              </a:ext>
            </a:extLst>
          </p:cNvPr>
          <p:cNvSpPr txBox="1"/>
          <p:nvPr/>
        </p:nvSpPr>
        <p:spPr>
          <a:xfrm>
            <a:off x="8122669" y="5577829"/>
            <a:ext cx="24096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단</a:t>
            </a:r>
            <a:r>
              <a:rPr lang="en-US" altLang="ko-KR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8</a:t>
            </a:r>
            <a:r>
              <a:rPr lang="ko-KR" altLang="en-US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명만이 볼 수 있는 화면</a:t>
            </a:r>
            <a:r>
              <a:rPr lang="en-US" altLang="ko-KR" sz="15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15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0514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93660F-2BDE-C231-98C9-5722B4E4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7644"/>
            <a:ext cx="10515600" cy="2371793"/>
          </a:xfrm>
        </p:spPr>
        <p:txBody>
          <a:bodyPr>
            <a:noAutofit/>
          </a:bodyPr>
          <a:lstStyle/>
          <a:p>
            <a:pPr algn="ctr"/>
            <a:r>
              <a:rPr lang="ko-KR" altLang="en-US" sz="7000" dirty="0"/>
              <a:t>감사합니다</a:t>
            </a:r>
            <a:r>
              <a:rPr lang="en-US" altLang="ko-KR" sz="7000" dirty="0"/>
              <a:t>!</a:t>
            </a:r>
            <a:endParaRPr lang="ko-KR" altLang="en-US" sz="70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7A3DF61-8174-E063-8220-89EACFA4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35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5064647-BAA7-4AB4-941C-1B9326305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sz="2500" b="1" dirty="0"/>
                  <a:t>BOJ 10163. </a:t>
                </a:r>
                <a:r>
                  <a:rPr lang="ko-KR" altLang="en-US" sz="2500" b="1" dirty="0"/>
                  <a:t>색종이</a:t>
                </a:r>
                <a:endParaRPr lang="en-US" altLang="ko-KR" sz="2500" b="1" dirty="0"/>
              </a:p>
              <a:p>
                <a:pPr marL="0" indent="0">
                  <a:buNone/>
                </a:pPr>
                <a:endParaRPr lang="en-US" altLang="ko-KR" sz="3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좌표평면에 서로 색이 다른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ko-KR" altLang="en-US" sz="1800" dirty="0"/>
                  <a:t>개의 색종이를 차례대로 붙인다</a:t>
                </a:r>
                <a:r>
                  <a:rPr lang="en-US" altLang="ko-KR" sz="1800" dirty="0"/>
                  <a:t>. (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altLang="ko-KR" sz="1800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색종이는 </a:t>
                </a:r>
                <a:r>
                  <a:rPr lang="ko-KR" altLang="en-US" sz="1800" b="1" dirty="0">
                    <a:solidFill>
                      <a:srgbClr val="00B050"/>
                    </a:solidFill>
                  </a:rPr>
                  <a:t>변이 축과 평행한 직사각형</a:t>
                </a:r>
                <a:r>
                  <a:rPr lang="ko-KR" altLang="en-US" sz="1800" dirty="0"/>
                  <a:t> </a:t>
                </a:r>
                <a:r>
                  <a:rPr lang="en-US" altLang="ko-KR" sz="1800" dirty="0"/>
                  <a:t>1</a:t>
                </a:r>
                <a:r>
                  <a:rPr lang="ko-KR" altLang="en-US" sz="1800" dirty="0"/>
                  <a:t>가지</a:t>
                </a:r>
                <a:r>
                  <a:rPr lang="en-US" altLang="ko-KR" sz="1400" dirty="0"/>
                  <a:t> (</a:t>
                </a:r>
                <a:r>
                  <a:rPr lang="ko-KR" altLang="en-US" sz="1400" dirty="0"/>
                  <a:t>왼쪽 아래 꼭짓점 좌표와 너비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높이가 주어짐</a:t>
                </a:r>
                <a:r>
                  <a:rPr lang="en-US" altLang="ko-KR" sz="1400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색종이를 평면 아래에 붙이거나 이미 붙인 색종이 사이에 넣을 수 없음</a:t>
                </a:r>
                <a:endParaRPr lang="en-US" altLang="ko-KR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모든 색종이를 다 붙였을 때</a:t>
                </a:r>
                <a:r>
                  <a:rPr lang="en-US" altLang="ko-KR" sz="1800" dirty="0"/>
                  <a:t>, </a:t>
                </a:r>
                <a:r>
                  <a:rPr lang="ko-KR" altLang="en-US" sz="1800" b="1" dirty="0">
                    <a:solidFill>
                      <a:srgbClr val="FF0000"/>
                    </a:solidFill>
                  </a:rPr>
                  <a:t>각각의 색종이들이 얼마나 보이는가</a:t>
                </a:r>
                <a:r>
                  <a:rPr lang="en-US" altLang="ko-KR" sz="1800" b="1" dirty="0">
                    <a:solidFill>
                      <a:srgbClr val="FF0000"/>
                    </a:solidFill>
                  </a:rPr>
                  <a:t>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ko-KR" sz="1800" dirty="0"/>
                  <a:t>KOI 2014 </a:t>
                </a:r>
                <a:r>
                  <a:rPr lang="ko-KR" altLang="en-US" sz="1800" dirty="0"/>
                  <a:t>전국 초등부 </a:t>
                </a:r>
                <a:r>
                  <a:rPr lang="en-US" altLang="ko-KR" sz="1800" dirty="0"/>
                  <a:t>2</a:t>
                </a:r>
                <a:r>
                  <a:rPr lang="ko-KR" altLang="en-US" sz="1800" dirty="0"/>
                  <a:t>번</a:t>
                </a:r>
                <a:endParaRPr lang="en-US" altLang="ko-KR" sz="18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5064647-BAA7-4AB4-941C-1B9326305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hlinkClick r:id="rId4"/>
            <a:extLst>
              <a:ext uri="{FF2B5EF4-FFF2-40B4-BE49-F238E27FC236}">
                <a16:creationId xmlns:a16="http://schemas.microsoft.com/office/drawing/2014/main" id="{B038E9BA-4253-E9D9-D39A-17AC8AEC6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46" y="1977326"/>
            <a:ext cx="384417" cy="49709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6A9739A6-4CDE-4DEC-887C-991DB44DBB1B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34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1882CF-2D77-4CAC-B55A-D4F0189B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1. </a:t>
            </a:r>
            <a:r>
              <a:rPr lang="ko-KR" altLang="en-US" sz="3600" dirty="0">
                <a:solidFill>
                  <a:schemeClr val="bg1"/>
                </a:solidFill>
              </a:rPr>
              <a:t>문제 소개 및 개요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8522EC-E7FC-4AE2-8C25-8A29BC8F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06BBC-591F-E62D-1127-45CEBED1CDCD}"/>
              </a:ext>
            </a:extLst>
          </p:cNvPr>
          <p:cNvSpPr txBox="1"/>
          <p:nvPr/>
        </p:nvSpPr>
        <p:spPr>
          <a:xfrm>
            <a:off x="5278308" y="5161300"/>
            <a:ext cx="16353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“EZ”</a:t>
            </a:r>
            <a:endParaRPr lang="ko-KR" altLang="en-US" sz="60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C00A81B-9D55-5C27-DF37-9F3F7E054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839" y="4515649"/>
            <a:ext cx="2231961" cy="152713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4D7C0BF-A408-BB0F-D560-960AA55EAA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69" y="2094312"/>
            <a:ext cx="1943100" cy="21526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BF4029-884B-DE6F-7F6A-9443FF50859B}"/>
              </a:ext>
            </a:extLst>
          </p:cNvPr>
          <p:cNvSpPr txBox="1"/>
          <p:nvPr/>
        </p:nvSpPr>
        <p:spPr>
          <a:xfrm>
            <a:off x="4209105" y="1994616"/>
            <a:ext cx="3837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→  </a:t>
            </a:r>
            <a:r>
              <a:rPr lang="en-US" altLang="ko-KR" sz="2000" b="1" dirty="0">
                <a:solidFill>
                  <a:srgbClr val="0070C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2000" b="1" dirty="0">
                <a:solidFill>
                  <a:srgbClr val="0070C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차원 배열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잘 이용하면 된다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951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5064647-BAA7-4AB4-941C-1B9326305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sz="2500" b="1" dirty="0"/>
                  <a:t>BOJ 10163. </a:t>
                </a:r>
                <a:r>
                  <a:rPr lang="ko-KR" altLang="en-US" sz="2500" b="1" dirty="0"/>
                  <a:t>색종이</a:t>
                </a:r>
                <a:endParaRPr lang="en-US" altLang="ko-KR" sz="2500" b="1" dirty="0"/>
              </a:p>
              <a:p>
                <a:pPr marL="0" indent="0">
                  <a:buNone/>
                </a:pPr>
                <a:endParaRPr lang="en-US" altLang="ko-KR" sz="3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좌표평면에 서로 색이 다른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ko-KR" altLang="en-US" sz="1800" dirty="0"/>
                  <a:t>개의 색종이를 차례대로 붙인다</a:t>
                </a:r>
                <a:r>
                  <a:rPr lang="en-US" altLang="ko-KR" sz="1800" dirty="0"/>
                  <a:t>. (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altLang="ko-KR" sz="1800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색종이는 </a:t>
                </a:r>
                <a:r>
                  <a:rPr lang="ko-KR" altLang="en-US" sz="1800" b="1" dirty="0">
                    <a:solidFill>
                      <a:srgbClr val="00B050"/>
                    </a:solidFill>
                  </a:rPr>
                  <a:t>변이 축과 평행한 직사각형</a:t>
                </a:r>
                <a:r>
                  <a:rPr lang="ko-KR" altLang="en-US" sz="1800" dirty="0"/>
                  <a:t> </a:t>
                </a:r>
                <a:r>
                  <a:rPr lang="en-US" altLang="ko-KR" sz="1800" dirty="0"/>
                  <a:t>1</a:t>
                </a:r>
                <a:r>
                  <a:rPr lang="ko-KR" altLang="en-US" sz="1800" dirty="0"/>
                  <a:t>가지</a:t>
                </a:r>
                <a:r>
                  <a:rPr lang="en-US" altLang="ko-KR" sz="1400" dirty="0"/>
                  <a:t> (</a:t>
                </a:r>
                <a:r>
                  <a:rPr lang="ko-KR" altLang="en-US" sz="1400" dirty="0"/>
                  <a:t>왼쪽 아래 꼭짓점 좌표와 너비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높이가 주어짐</a:t>
                </a:r>
                <a:r>
                  <a:rPr lang="en-US" altLang="ko-KR" sz="1400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색종이를 평면 아래에 붙이거나 이미 붙인 색종이 사이에 넣을 수 없음</a:t>
                </a:r>
                <a:endParaRPr lang="en-US" altLang="ko-KR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모든 색종이를 다 붙였을 때</a:t>
                </a:r>
                <a:r>
                  <a:rPr lang="en-US" altLang="ko-KR" sz="1800" dirty="0"/>
                  <a:t>, </a:t>
                </a:r>
                <a:r>
                  <a:rPr lang="ko-KR" altLang="en-US" sz="1800" b="1" dirty="0">
                    <a:solidFill>
                      <a:srgbClr val="FF0000"/>
                    </a:solidFill>
                  </a:rPr>
                  <a:t>각각의 색종이들이 얼마나 보이는가</a:t>
                </a:r>
                <a:r>
                  <a:rPr lang="en-US" altLang="ko-KR" sz="1800" b="1" dirty="0">
                    <a:solidFill>
                      <a:srgbClr val="FF0000"/>
                    </a:solidFill>
                  </a:rPr>
                  <a:t>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ko-KR" sz="1800" dirty="0"/>
                  <a:t>KOI 2014 </a:t>
                </a:r>
                <a:r>
                  <a:rPr lang="ko-KR" altLang="en-US" sz="1800" dirty="0"/>
                  <a:t>전국 초등부 </a:t>
                </a:r>
                <a:r>
                  <a:rPr lang="en-US" altLang="ko-KR" sz="1800" dirty="0"/>
                  <a:t>2</a:t>
                </a:r>
                <a:r>
                  <a:rPr lang="ko-KR" altLang="en-US" sz="1800" dirty="0"/>
                  <a:t>번</a:t>
                </a:r>
                <a:endParaRPr lang="en-US" altLang="ko-KR" sz="18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5064647-BAA7-4AB4-941C-1B9326305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B038E9BA-4253-E9D9-D39A-17AC8AEC6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46" y="1977326"/>
            <a:ext cx="384417" cy="49709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6A9739A6-4CDE-4DEC-887C-991DB44DBB1B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34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1882CF-2D77-4CAC-B55A-D4F0189B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1. </a:t>
            </a:r>
            <a:r>
              <a:rPr lang="ko-KR" altLang="en-US" sz="3600" dirty="0">
                <a:solidFill>
                  <a:schemeClr val="bg1"/>
                </a:solidFill>
              </a:rPr>
              <a:t>문제 소개 및 개요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8522EC-E7FC-4AE2-8C25-8A29BC8F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06BBC-591F-E62D-1127-45CEBED1CDCD}"/>
              </a:ext>
            </a:extLst>
          </p:cNvPr>
          <p:cNvSpPr txBox="1"/>
          <p:nvPr/>
        </p:nvSpPr>
        <p:spPr>
          <a:xfrm>
            <a:off x="5278308" y="5161300"/>
            <a:ext cx="16353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“EZ”</a:t>
            </a:r>
            <a:endParaRPr lang="ko-KR" altLang="en-US" sz="60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C00A81B-9D55-5C27-DF37-9F3F7E054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839" y="4515649"/>
            <a:ext cx="2231961" cy="152713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4D7C0BF-A408-BB0F-D560-960AA55EA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69" y="2094312"/>
            <a:ext cx="1943100" cy="21526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BF4029-884B-DE6F-7F6A-9443FF50859B}"/>
              </a:ext>
            </a:extLst>
          </p:cNvPr>
          <p:cNvSpPr txBox="1"/>
          <p:nvPr/>
        </p:nvSpPr>
        <p:spPr>
          <a:xfrm>
            <a:off x="4209105" y="1994616"/>
            <a:ext cx="3837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→  </a:t>
            </a:r>
            <a:r>
              <a:rPr lang="en-US" altLang="ko-KR" sz="2000" b="1" dirty="0">
                <a:solidFill>
                  <a:srgbClr val="0070C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2000" b="1" dirty="0">
                <a:solidFill>
                  <a:srgbClr val="0070C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차원 배열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잘 이용하면 된다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내용 개체 틀 2">
                <a:extLst>
                  <a:ext uri="{FF2B5EF4-FFF2-40B4-BE49-F238E27FC236}">
                    <a16:creationId xmlns:a16="http://schemas.microsoft.com/office/drawing/2014/main" id="{8C084379-B608-33D5-3C60-A68C991473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457189" indent="-457189" algn="l" defTabSz="914377" rtl="0" eaLnBrk="1" latinLnBrk="1" hangingPunct="1">
                  <a:lnSpc>
                    <a:spcPct val="15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1pPr>
                <a:lvl2pPr marL="800080" indent="-342891" algn="l" defTabSz="914377" rtl="0" eaLnBrk="1" latinLnBrk="1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2pPr>
                <a:lvl3pPr marL="1257269" indent="-342891" algn="l" defTabSz="914377" rtl="0" eaLnBrk="1" latinLnBrk="1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3pPr>
                <a:lvl4pPr marL="1657309" indent="-285744" algn="l" defTabSz="914377" rtl="0" eaLnBrk="1" latinLnBrk="1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4pPr>
                <a:lvl5pPr marL="2114498" indent="-285744" algn="l" defTabSz="914377" rtl="0" eaLnBrk="1" latinLnBrk="1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lvl5pPr>
                <a:lvl6pPr marL="2514537" indent="-228594" algn="l" defTabSz="914377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altLang="ko-KR" sz="2500" b="1" dirty="0"/>
                  <a:t>BOJ 11392. </a:t>
                </a:r>
                <a:r>
                  <a:rPr lang="ko-KR" altLang="en-US" sz="2500" b="1" dirty="0"/>
                  <a:t>색종이</a:t>
                </a:r>
                <a:endParaRPr lang="en-US" altLang="ko-KR" sz="2500" b="1" dirty="0"/>
              </a:p>
              <a:p>
                <a:pPr marL="0" indent="0">
                  <a:buFont typeface="Wingdings" panose="05000000000000000000" pitchFamily="2" charset="2"/>
                  <a:buNone/>
                </a:pPr>
                <a:endParaRPr lang="en-US" altLang="ko-KR" sz="3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좌표평면에 서로 색이 다른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ko-KR" altLang="en-US" sz="1800" dirty="0"/>
                  <a:t>개의 색종이를 차례대로 붙인다</a:t>
                </a:r>
                <a:r>
                  <a:rPr lang="en-US" altLang="ko-KR" sz="1800" dirty="0"/>
                  <a:t>. (</a:t>
                </a:r>
                <a14:m>
                  <m:oMath xmlns:m="http://schemas.openxmlformats.org/officeDocument/2006/math">
                    <m:r>
                      <a:rPr lang="en-US" altLang="ko-KR" sz="180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≤200</m:t>
                    </m:r>
                  </m:oMath>
                </a14:m>
                <a:r>
                  <a:rPr lang="en-US" altLang="ko-KR" sz="1800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색종이는 </a:t>
                </a:r>
                <a:r>
                  <a:rPr lang="ko-KR" altLang="en-US" sz="1800" b="1" dirty="0">
                    <a:solidFill>
                      <a:srgbClr val="00B050"/>
                    </a:solidFill>
                  </a:rPr>
                  <a:t>원</a:t>
                </a:r>
                <a:r>
                  <a:rPr lang="ko-KR" altLang="en-US" sz="1800" dirty="0"/>
                  <a:t>과 </a:t>
                </a:r>
                <a:r>
                  <a:rPr lang="ko-KR" altLang="en-US" sz="1800" b="1" dirty="0">
                    <a:solidFill>
                      <a:schemeClr val="accent2"/>
                    </a:solidFill>
                  </a:rPr>
                  <a:t>삼각형</a:t>
                </a:r>
                <a:r>
                  <a:rPr lang="ko-KR" altLang="en-US" sz="1800" dirty="0"/>
                  <a:t> </a:t>
                </a:r>
                <a:r>
                  <a:rPr lang="en-US" altLang="ko-KR" sz="1800" dirty="0"/>
                  <a:t>2</a:t>
                </a:r>
                <a:r>
                  <a:rPr lang="ko-KR" altLang="en-US" sz="1800" dirty="0"/>
                  <a:t>가지가 존재</a:t>
                </a:r>
                <a:r>
                  <a:rPr lang="en-US" altLang="ko-KR" sz="1400" dirty="0"/>
                  <a:t> (</a:t>
                </a:r>
                <a:r>
                  <a:rPr lang="ko-KR" altLang="en-US" sz="1400" dirty="0"/>
                  <a:t>원은 중심의 좌표와 반지름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삼각형은 세 꼭짓점의 좌표가 주어짐</a:t>
                </a:r>
                <a:r>
                  <a:rPr lang="en-US" altLang="ko-KR" sz="1400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1800" dirty="0"/>
                  <a:t>색종이를 평면 아래에 붙이거나 이미 붙인 색종이 사이에 넣을 수 없음</a:t>
                </a:r>
                <a:endParaRPr lang="en-US" altLang="ko-KR" sz="1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8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ko-KR" altLang="en-US" sz="1800" dirty="0"/>
                  <a:t>번째 색종이까지 붙였을 때</a:t>
                </a:r>
                <a:r>
                  <a:rPr lang="en-US" altLang="ko-KR" sz="1800" dirty="0"/>
                  <a:t>, </a:t>
                </a:r>
                <a:r>
                  <a:rPr lang="ko-KR" altLang="en-US" sz="1800" b="1" dirty="0">
                    <a:solidFill>
                      <a:srgbClr val="FF0000"/>
                    </a:solidFill>
                  </a:rPr>
                  <a:t>각각의 색종이들이 얼마나 보이는가</a:t>
                </a:r>
                <a:r>
                  <a:rPr lang="en-US" altLang="ko-KR" sz="1800" b="1" dirty="0">
                    <a:solidFill>
                      <a:srgbClr val="FF0000"/>
                    </a:solidFill>
                  </a:rPr>
                  <a:t>?</a:t>
                </a:r>
                <a:r>
                  <a:rPr lang="ko-KR" altLang="en-US" sz="1800" dirty="0"/>
                  <a:t> 를 모든 </a:t>
                </a:r>
                <a14:m>
                  <m:oMath xmlns:m="http://schemas.openxmlformats.org/officeDocument/2006/math">
                    <m:r>
                      <a:rPr lang="en-US" altLang="ko-KR" sz="18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ko-KR" altLang="en-US" sz="1800" dirty="0"/>
                  <a:t>에 대해 출력</a:t>
                </a:r>
                <a:endParaRPr lang="en-US" altLang="ko-KR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내용 개체 틀 2">
                <a:extLst>
                  <a:ext uri="{FF2B5EF4-FFF2-40B4-BE49-F238E27FC236}">
                    <a16:creationId xmlns:a16="http://schemas.microsoft.com/office/drawing/2014/main" id="{8C084379-B608-33D5-3C60-A68C99147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blipFill>
                <a:blip r:embed="rId7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hlinkClick r:id="rId8"/>
            <a:extLst>
              <a:ext uri="{FF2B5EF4-FFF2-40B4-BE49-F238E27FC236}">
                <a16:creationId xmlns:a16="http://schemas.microsoft.com/office/drawing/2014/main" id="{E4A19F29-8631-3AF6-5584-F3BA239DA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51" y="1977661"/>
            <a:ext cx="389612" cy="49709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A9F7441-41BE-F82A-8909-CA59C48CCE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79" y="1977661"/>
            <a:ext cx="6688998" cy="66487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31D2C69-F3B6-E513-919B-2BCEA6A1DC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00" y="4911589"/>
            <a:ext cx="3938200" cy="1193394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570E2BC-2D96-5F6E-6C0E-CF81215AA1CC}"/>
              </a:ext>
            </a:extLst>
          </p:cNvPr>
          <p:cNvSpPr/>
          <p:nvPr/>
        </p:nvSpPr>
        <p:spPr>
          <a:xfrm>
            <a:off x="9253057" y="1977661"/>
            <a:ext cx="989901" cy="6648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CD2D9F87-4C96-D80E-6D5A-1CB1785CF4DC}"/>
              </a:ext>
            </a:extLst>
          </p:cNvPr>
          <p:cNvCxnSpPr>
            <a:cxnSpLocks/>
          </p:cNvCxnSpPr>
          <p:nvPr/>
        </p:nvCxnSpPr>
        <p:spPr>
          <a:xfrm>
            <a:off x="10578517" y="2642532"/>
            <a:ext cx="7333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4FB48FC-10A7-B706-75D9-312627CBF584}"/>
              </a:ext>
            </a:extLst>
          </p:cNvPr>
          <p:cNvSpPr txBox="1"/>
          <p:nvPr/>
        </p:nvSpPr>
        <p:spPr>
          <a:xfrm>
            <a:off x="10180396" y="2777467"/>
            <a:ext cx="15295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3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ㅎㅎ</a:t>
            </a:r>
            <a:r>
              <a:rPr lang="en-US" altLang="ko-KR" sz="13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;; </a:t>
            </a:r>
            <a:r>
              <a:rPr lang="ko-KR" altLang="en-US" sz="13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ㅈㅅ</a:t>
            </a:r>
            <a:r>
              <a:rPr lang="en-US" altLang="ko-KR" sz="13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… </a:t>
            </a:r>
            <a:r>
              <a:rPr lang="ko-KR" altLang="en-US" sz="13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ㅋㅋ</a:t>
            </a:r>
            <a:r>
              <a:rPr lang="en-US" altLang="ko-KR" sz="13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!!</a:t>
            </a:r>
            <a:endParaRPr lang="ko-KR" altLang="en-US" sz="13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19EB8DA0-1FBB-B489-C689-06A3A7F868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879" y="3092680"/>
            <a:ext cx="908614" cy="908614"/>
          </a:xfrm>
          <a:prstGeom prst="rect">
            <a:avLst/>
          </a:prstGeom>
        </p:spPr>
      </p:pic>
      <p:sp>
        <p:nvSpPr>
          <p:cNvPr id="36" name="타원 35">
            <a:extLst>
              <a:ext uri="{FF2B5EF4-FFF2-40B4-BE49-F238E27FC236}">
                <a16:creationId xmlns:a16="http://schemas.microsoft.com/office/drawing/2014/main" id="{995034B7-D8EF-B2BE-C32A-AE5D5B7CD99B}"/>
              </a:ext>
            </a:extLst>
          </p:cNvPr>
          <p:cNvSpPr/>
          <p:nvPr/>
        </p:nvSpPr>
        <p:spPr>
          <a:xfrm>
            <a:off x="7649298" y="4107783"/>
            <a:ext cx="819324" cy="830502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F43AE6DE-9820-4785-70BC-88D6CD467A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1943" y="2677697"/>
            <a:ext cx="3257550" cy="3295650"/>
          </a:xfrm>
          <a:prstGeom prst="rect">
            <a:avLst/>
          </a:prstGeom>
        </p:spPr>
      </p:pic>
      <p:sp>
        <p:nvSpPr>
          <p:cNvPr id="38" name="직각 삼각형 37">
            <a:extLst>
              <a:ext uri="{FF2B5EF4-FFF2-40B4-BE49-F238E27FC236}">
                <a16:creationId xmlns:a16="http://schemas.microsoft.com/office/drawing/2014/main" id="{FE7853EE-8854-AEE5-9E5F-1AF52AA378BD}"/>
              </a:ext>
            </a:extLst>
          </p:cNvPr>
          <p:cNvSpPr/>
          <p:nvPr/>
        </p:nvSpPr>
        <p:spPr>
          <a:xfrm>
            <a:off x="8067349" y="3684146"/>
            <a:ext cx="819323" cy="830500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6A5A93DA-E6CF-958B-F828-C3717FDA2A6F}"/>
              </a:ext>
            </a:extLst>
          </p:cNvPr>
          <p:cNvGrpSpPr/>
          <p:nvPr/>
        </p:nvGrpSpPr>
        <p:grpSpPr>
          <a:xfrm>
            <a:off x="7225745" y="3138851"/>
            <a:ext cx="2340438" cy="2148980"/>
            <a:chOff x="7046843" y="3506599"/>
            <a:chExt cx="2340438" cy="2148980"/>
          </a:xfrm>
        </p:grpSpPr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FAFE7FCD-8971-CBB1-B295-C261CD933043}"/>
                </a:ext>
              </a:extLst>
            </p:cNvPr>
            <p:cNvCxnSpPr>
              <a:cxnSpLocks/>
            </p:cNvCxnSpPr>
            <p:nvPr/>
          </p:nvCxnSpPr>
          <p:spPr>
            <a:xfrm>
              <a:off x="7046843" y="4890782"/>
              <a:ext cx="23404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82462B02-FBD8-4B71-F499-7B1C513E93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0058" y="3506599"/>
              <a:ext cx="0" cy="21489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56BC0A98-6EF5-7058-2C95-B2EDB106CC6E}"/>
              </a:ext>
            </a:extLst>
          </p:cNvPr>
          <p:cNvCxnSpPr>
            <a:cxnSpLocks/>
          </p:cNvCxnSpPr>
          <p:nvPr/>
        </p:nvCxnSpPr>
        <p:spPr>
          <a:xfrm>
            <a:off x="2243234" y="3585141"/>
            <a:ext cx="2063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208E72ED-D4E1-F979-770B-163C227BE5AC}"/>
              </a:ext>
            </a:extLst>
          </p:cNvPr>
          <p:cNvCxnSpPr>
            <a:cxnSpLocks/>
          </p:cNvCxnSpPr>
          <p:nvPr/>
        </p:nvCxnSpPr>
        <p:spPr>
          <a:xfrm>
            <a:off x="2479524" y="3813042"/>
            <a:ext cx="565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7537B268-1062-6CD4-859A-547F92EF72CD}"/>
              </a:ext>
            </a:extLst>
          </p:cNvPr>
          <p:cNvCxnSpPr>
            <a:cxnSpLocks/>
          </p:cNvCxnSpPr>
          <p:nvPr/>
        </p:nvCxnSpPr>
        <p:spPr>
          <a:xfrm>
            <a:off x="2479524" y="4074510"/>
            <a:ext cx="11864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E7B13113-355D-671F-37A9-5D70EF7F4923}"/>
              </a:ext>
            </a:extLst>
          </p:cNvPr>
          <p:cNvSpPr/>
          <p:nvPr/>
        </p:nvSpPr>
        <p:spPr>
          <a:xfrm>
            <a:off x="2243235" y="3601919"/>
            <a:ext cx="206351" cy="244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D7603598-C428-A66A-EBE7-6D3852D321C4}"/>
              </a:ext>
            </a:extLst>
          </p:cNvPr>
          <p:cNvSpPr/>
          <p:nvPr/>
        </p:nvSpPr>
        <p:spPr>
          <a:xfrm>
            <a:off x="2239711" y="3852159"/>
            <a:ext cx="206351" cy="244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004B03BE-97B4-6CCF-67C1-FE6EA883D1C8}"/>
              </a:ext>
            </a:extLst>
          </p:cNvPr>
          <p:cNvCxnSpPr>
            <a:cxnSpLocks/>
          </p:cNvCxnSpPr>
          <p:nvPr/>
        </p:nvCxnSpPr>
        <p:spPr>
          <a:xfrm>
            <a:off x="2268006" y="5379850"/>
            <a:ext cx="1518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00D4CC05-FAB4-5F2D-BDE1-3697B86D5581}"/>
              </a:ext>
            </a:extLst>
          </p:cNvPr>
          <p:cNvCxnSpPr>
            <a:cxnSpLocks/>
          </p:cNvCxnSpPr>
          <p:nvPr/>
        </p:nvCxnSpPr>
        <p:spPr>
          <a:xfrm>
            <a:off x="2258067" y="5611977"/>
            <a:ext cx="30196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7" grpId="0" animBg="1"/>
      <p:bldP spid="20" grpId="0"/>
      <p:bldP spid="36" grpId="0" animBg="1"/>
      <p:bldP spid="36" grpId="1" animBg="1"/>
      <p:bldP spid="38" grpId="0" animBg="1"/>
      <p:bldP spid="38" grpId="1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816F7E-B962-35CF-3057-05DC70A3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2C434E-790F-D789-8F33-496D93D9A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062162"/>
            <a:ext cx="43434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6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20B65D-3C98-4A3A-9749-AA04D0DE8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588"/>
            <a:ext cx="10515600" cy="505837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ko-KR" altLang="en-US" sz="2200" b="1" dirty="0"/>
              <a:t>때는 바야흐로 </a:t>
            </a:r>
            <a:r>
              <a:rPr lang="en-US" altLang="ko-KR" sz="2200" b="1" dirty="0"/>
              <a:t>2020</a:t>
            </a:r>
            <a:r>
              <a:rPr lang="ko-KR" altLang="en-US" sz="2200" b="1" dirty="0"/>
              <a:t>년 초</a:t>
            </a:r>
            <a:r>
              <a:rPr lang="az-Cyrl-AZ" altLang="ko-KR" sz="2200" b="1" dirty="0"/>
              <a:t>…</a:t>
            </a:r>
            <a:endParaRPr lang="en-US" altLang="ko-KR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우연히 </a:t>
            </a:r>
            <a:r>
              <a:rPr lang="en-US" altLang="ko-KR" sz="2200" b="1" dirty="0">
                <a:solidFill>
                  <a:srgbClr val="FF0062"/>
                </a:solidFill>
              </a:rPr>
              <a:t>BOJ 11392. </a:t>
            </a:r>
            <a:r>
              <a:rPr lang="ko-KR" altLang="en-US" sz="2200" b="1" dirty="0">
                <a:solidFill>
                  <a:srgbClr val="FF0062"/>
                </a:solidFill>
              </a:rPr>
              <a:t>색종이</a:t>
            </a:r>
            <a:r>
              <a:rPr lang="ko-KR" altLang="en-US" sz="2200" dirty="0"/>
              <a:t> 문제 발견</a:t>
            </a:r>
            <a:r>
              <a:rPr lang="en-US" altLang="ko-KR" sz="1700" dirty="0"/>
              <a:t> (</a:t>
            </a:r>
            <a:r>
              <a:rPr lang="ko-KR" altLang="en-US" sz="1700" dirty="0"/>
              <a:t>그때도 </a:t>
            </a:r>
            <a:r>
              <a:rPr lang="ko-KR" altLang="en-US" sz="1700" b="1" dirty="0">
                <a:solidFill>
                  <a:srgbClr val="FF0062"/>
                </a:solidFill>
              </a:rPr>
              <a:t>루비 </a:t>
            </a:r>
            <a:r>
              <a:rPr lang="en-US" altLang="ko-KR" sz="1700" b="1" dirty="0">
                <a:solidFill>
                  <a:srgbClr val="FF0062"/>
                </a:solidFill>
              </a:rPr>
              <a:t>2</a:t>
            </a:r>
            <a:r>
              <a:rPr lang="ko-KR" altLang="en-US" sz="1700" dirty="0"/>
              <a:t>였는데 경험치 기준일 때라 더 어그로 끌림</a:t>
            </a:r>
            <a:r>
              <a:rPr lang="en-US" altLang="ko-KR" sz="17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당시에는 </a:t>
            </a:r>
            <a:r>
              <a:rPr lang="ko-KR" altLang="en-US" sz="2200" b="1" dirty="0"/>
              <a:t>정답자 </a:t>
            </a:r>
            <a:r>
              <a:rPr lang="en-US" altLang="ko-KR" sz="2200" b="1" dirty="0">
                <a:solidFill>
                  <a:srgbClr val="FF0000"/>
                </a:solidFill>
              </a:rPr>
              <a:t>1</a:t>
            </a:r>
            <a:r>
              <a:rPr lang="ko-KR" altLang="en-US" sz="2200" b="1" dirty="0">
                <a:solidFill>
                  <a:srgbClr val="FF0000"/>
                </a:solidFill>
              </a:rPr>
              <a:t>명</a:t>
            </a:r>
            <a:r>
              <a:rPr lang="en-US" altLang="ko-KR" sz="1700" dirty="0"/>
              <a:t>(</a:t>
            </a:r>
            <a:r>
              <a:rPr lang="ko-KR" altLang="en-US" sz="1700" dirty="0"/>
              <a:t>출제자</a:t>
            </a:r>
            <a:r>
              <a:rPr lang="en-US" altLang="ko-KR" sz="1700" dirty="0"/>
              <a:t> </a:t>
            </a:r>
            <a:r>
              <a:rPr lang="ko-KR" altLang="en-US" sz="1700" dirty="0"/>
              <a:t>본인</a:t>
            </a:r>
            <a:r>
              <a:rPr lang="en-US" altLang="ko-KR" sz="17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 err="1"/>
              <a:t>이딴</a:t>
            </a:r>
            <a:r>
              <a:rPr lang="ko-KR" altLang="en-US" sz="2200" dirty="0"/>
              <a:t> 문제가 있다고</a:t>
            </a:r>
            <a:r>
              <a:rPr lang="en-US" altLang="ko-KR" sz="2200" dirty="0"/>
              <a:t>? → </a:t>
            </a:r>
            <a:r>
              <a:rPr lang="ko-KR" altLang="en-US" sz="2200" dirty="0"/>
              <a:t>이걸 풀 수가 있다고</a:t>
            </a:r>
            <a:r>
              <a:rPr lang="en-US" altLang="ko-KR" sz="2200" dirty="0"/>
              <a:t>? → </a:t>
            </a:r>
            <a:r>
              <a:rPr lang="en-US" altLang="ko-KR" sz="2200" b="1" dirty="0">
                <a:solidFill>
                  <a:srgbClr val="FF0000"/>
                </a:solidFill>
              </a:rPr>
              <a:t>4</a:t>
            </a:r>
            <a:r>
              <a:rPr lang="ko-KR" altLang="en-US" sz="2200" b="1" dirty="0">
                <a:solidFill>
                  <a:srgbClr val="FF0000"/>
                </a:solidFill>
              </a:rPr>
              <a:t>년 넘게</a:t>
            </a:r>
            <a:r>
              <a:rPr lang="ko-KR" altLang="en-US" sz="2200" dirty="0"/>
              <a:t> 아무도 못 풀었다고</a:t>
            </a:r>
            <a:r>
              <a:rPr lang="en-US" altLang="ko-KR" sz="220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풀면 대박 멋있겠다</a:t>
            </a:r>
            <a:r>
              <a:rPr lang="en-US" altLang="ko-KR" sz="2200" dirty="0"/>
              <a:t>!</a:t>
            </a:r>
            <a:r>
              <a:rPr lang="en-US" altLang="ko-KR" sz="1700" dirty="0"/>
              <a:t>(</a:t>
            </a:r>
            <a:r>
              <a:rPr lang="ko-KR" altLang="en-US" sz="1700" dirty="0"/>
              <a:t>실제로 한 말</a:t>
            </a:r>
            <a:r>
              <a:rPr lang="en-US" altLang="ko-KR" sz="1700" dirty="0"/>
              <a:t>)</a:t>
            </a:r>
            <a:r>
              <a:rPr lang="en-US" altLang="ko-KR" sz="2200" dirty="0"/>
              <a:t> + </a:t>
            </a:r>
            <a:r>
              <a:rPr lang="ko-KR" altLang="en-US" sz="2200" dirty="0"/>
              <a:t>풀이가 너무나도 궁금하다</a:t>
            </a:r>
            <a:r>
              <a:rPr lang="en-US" altLang="ko-KR" sz="2200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근데 도저히 혼자서는 못 풀겠는데</a:t>
            </a:r>
            <a:r>
              <a:rPr lang="en-US" altLang="ko-KR" sz="220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해결 방법만이라도 알고 싶다</a:t>
            </a:r>
            <a:r>
              <a:rPr lang="en-US" altLang="ko-KR" sz="2200" dirty="0"/>
              <a:t>! → </a:t>
            </a:r>
            <a:r>
              <a:rPr lang="ko-KR" altLang="en-US" sz="2200" dirty="0"/>
              <a:t>답지</a:t>
            </a:r>
            <a:r>
              <a:rPr lang="en-US" altLang="ko-KR" sz="2200" dirty="0"/>
              <a:t> </a:t>
            </a:r>
            <a:r>
              <a:rPr lang="ko-KR" altLang="en-US" sz="2200" dirty="0" err="1"/>
              <a:t>ㄱㄱ</a:t>
            </a: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결국 포기 선언</a:t>
            </a:r>
            <a:r>
              <a:rPr lang="en-US" altLang="ko-KR" sz="2200" dirty="0"/>
              <a:t>. </a:t>
            </a:r>
            <a:r>
              <a:rPr lang="ko-KR" altLang="en-US" sz="2200" dirty="0"/>
              <a:t>그리고 </a:t>
            </a:r>
            <a:r>
              <a:rPr lang="en-US" altLang="ko-KR" sz="2200" dirty="0"/>
              <a:t>2</a:t>
            </a:r>
            <a:r>
              <a:rPr lang="ko-KR" altLang="en-US" sz="2200" dirty="0"/>
              <a:t>년 후</a:t>
            </a:r>
            <a:r>
              <a:rPr lang="en-US" altLang="ko-KR" sz="2200" dirty="0"/>
              <a:t>…?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1. </a:t>
            </a:r>
            <a:r>
              <a:rPr lang="ko-KR" altLang="en-US" sz="2000" dirty="0">
                <a:solidFill>
                  <a:srgbClr val="343A40"/>
                </a:solidFill>
              </a:rPr>
              <a:t>문제 소개 및 개요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F07614D-B937-218A-CE12-C40884364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1112"/>
            <a:ext cx="7620000" cy="42957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42BAA9B-5616-CE4F-9F39-5E38B7023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83" y="1237364"/>
            <a:ext cx="7442033" cy="438327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33DAF7A-A6FD-1563-2C6F-105A81CF7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30" y="886943"/>
            <a:ext cx="5496339" cy="508411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1DAB719-E0BD-A6D3-6683-250A32A53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93" y="1740979"/>
            <a:ext cx="6020214" cy="337604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D59432C-82CB-031F-F8A8-2570EC964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36" y="1081687"/>
            <a:ext cx="46577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7B62-DD50-4C3B-BD2C-6B359F7E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343A40"/>
                </a:solidFill>
              </a:rPr>
              <a:t>1. </a:t>
            </a:r>
            <a:r>
              <a:rPr lang="ko-KR" altLang="en-US" sz="2000" dirty="0">
                <a:solidFill>
                  <a:srgbClr val="343A40"/>
                </a:solidFill>
              </a:rPr>
              <a:t>문제 소개 및 개요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20B65D-3C98-4A3A-9749-AA04D0DE8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588"/>
            <a:ext cx="10515600" cy="5058377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희망사항</a:t>
            </a:r>
            <a:r>
              <a:rPr lang="en-US" altLang="ko-KR" sz="2200" dirty="0"/>
              <a:t>: </a:t>
            </a:r>
            <a:r>
              <a:rPr lang="en-US" altLang="ko-KR" sz="2200" dirty="0" err="1"/>
              <a:t>BBConf</a:t>
            </a:r>
            <a:r>
              <a:rPr lang="ko-KR" altLang="en-US" sz="2200" dirty="0"/>
              <a:t> 참석 인원 중에서 올해 내로 색종이 문제 맞은 사람 </a:t>
            </a:r>
            <a:r>
              <a:rPr lang="en-US" altLang="ko-KR" sz="2200" dirty="0"/>
              <a:t>3</a:t>
            </a:r>
            <a:r>
              <a:rPr lang="ko-KR" altLang="en-US" sz="2200" dirty="0"/>
              <a:t>명 이상 배출</a:t>
            </a: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풀이 과정의 흐름만이라도 이해할 수 있다면</a:t>
            </a:r>
            <a:r>
              <a:rPr lang="en-US" altLang="ko-KR" sz="2200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따라서 최대한 쉽게</a:t>
            </a:r>
            <a:r>
              <a:rPr lang="en-US" altLang="ko-KR" sz="2200" dirty="0"/>
              <a:t>, </a:t>
            </a:r>
            <a:r>
              <a:rPr lang="ko-KR" altLang="en-US" sz="2200" dirty="0"/>
              <a:t>되도록 수식을 사용하지 않는 방향으로 내용을 전개</a:t>
            </a: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다만 불가피하게 수식이 조금씩 등장 </a:t>
            </a:r>
            <a:r>
              <a:rPr lang="en-US" altLang="ko-KR" sz="2200" dirty="0"/>
              <a:t>(</a:t>
            </a:r>
            <a:r>
              <a:rPr lang="ko-KR" altLang="en-US" sz="2200" dirty="0"/>
              <a:t>모자이크로 가림 </a:t>
            </a:r>
            <a:r>
              <a:rPr lang="ko-KR" altLang="en-US" sz="2200" dirty="0" err="1"/>
              <a:t>ㄱㅊ</a:t>
            </a:r>
            <a:r>
              <a:rPr lang="en-US" altLang="ko-KR" sz="22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주의 표시로 미리 마음의 준비를 하세요</a:t>
            </a:r>
            <a:r>
              <a:rPr lang="en-US" altLang="ko-KR" sz="2200" dirty="0"/>
              <a:t>…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FE70F4-F28C-4F5F-85FC-AE579DA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53DB76-B105-8FE6-67BB-CCB01905D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4119565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2873D12C-CC10-132C-9E85-B68137B92D14}"/>
              </a:ext>
            </a:extLst>
          </p:cNvPr>
          <p:cNvSpPr txBox="1">
            <a:spLocks/>
          </p:cNvSpPr>
          <p:nvPr/>
        </p:nvSpPr>
        <p:spPr>
          <a:xfrm>
            <a:off x="838200" y="18256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189" indent="-457189" algn="l" defTabSz="914377" rtl="0" eaLnBrk="1" latin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1pPr>
            <a:lvl2pPr marL="800080" indent="-342891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2pPr>
            <a:lvl3pPr marL="1257269" indent="-342891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3pPr>
            <a:lvl4pPr marL="1657309" indent="-285744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4pPr>
            <a:lvl5pPr marL="2114498" indent="-285744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5pPr>
            <a:lvl6pPr marL="2514537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br>
              <a:rPr lang="en-US" altLang="ko-KR" sz="2200" dirty="0"/>
            </a:br>
            <a:r>
              <a:rPr lang="en-US" altLang="ko-KR" sz="2200" dirty="0"/>
              <a:t>→ </a:t>
            </a:r>
            <a:r>
              <a:rPr lang="ko-KR" altLang="en-US" sz="2200" dirty="0"/>
              <a:t>문제 상황을 좀 더 단순화</a:t>
            </a:r>
            <a:r>
              <a:rPr lang="en-US" altLang="ko-KR" sz="2200" dirty="0"/>
              <a:t>!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br>
              <a:rPr lang="en-US" altLang="ko-KR" sz="2200" dirty="0"/>
            </a:br>
            <a:r>
              <a:rPr lang="en-US" altLang="ko-KR" sz="2200" dirty="0"/>
              <a:t>→ No Ga Da</a:t>
            </a: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308EF4FC-070D-5EC6-F7D3-BFE0B71B401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189" indent="-457189" algn="l" defTabSz="914377" rtl="0" eaLnBrk="1" latin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1pPr>
            <a:lvl2pPr marL="800080" indent="-342891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2pPr>
            <a:lvl3pPr marL="1257269" indent="-342891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3pPr>
            <a:lvl4pPr marL="1657309" indent="-285744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4pPr>
            <a:lvl5pPr marL="2114498" indent="-285744" algn="l" defTabSz="914377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5pPr>
            <a:lvl6pPr marL="2514537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br>
              <a:rPr lang="en-US" altLang="ko-KR" sz="2200" dirty="0"/>
            </a:br>
            <a:r>
              <a:rPr lang="en-US" altLang="ko-KR" sz="2200" dirty="0"/>
              <a:t>→ </a:t>
            </a:r>
            <a:r>
              <a:rPr lang="ko-KR" altLang="en-US" sz="2200" dirty="0"/>
              <a:t>문제 상황을 좀 더 단순화</a:t>
            </a:r>
            <a:r>
              <a:rPr lang="en-US" altLang="ko-KR" sz="2200" dirty="0"/>
              <a:t>!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br>
              <a:rPr lang="en-US" altLang="ko-KR" sz="2200" dirty="0"/>
            </a:br>
            <a:r>
              <a:rPr lang="en-US" altLang="ko-KR" sz="2200" dirty="0"/>
              <a:t>→ NGD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064647-BAA7-4AB4-941C-1B932630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그린 정리를 이용해 넓이 계산</a:t>
            </a:r>
            <a:br>
              <a:rPr lang="en-US" altLang="ko-KR" sz="2200" dirty="0"/>
            </a:br>
            <a:endParaRPr lang="en-US" altLang="ko-KR" sz="2200" dirty="0"/>
          </a:p>
          <a:p>
            <a:pPr marL="0" indent="0">
              <a:buNone/>
            </a:pPr>
            <a:endParaRPr lang="en-US" altLang="ko-K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200" dirty="0"/>
              <a:t>교차 경우 처리</a:t>
            </a:r>
            <a:br>
              <a:rPr lang="en-US" altLang="ko-KR" sz="2200" dirty="0"/>
            </a:br>
            <a:endParaRPr lang="en-US" altLang="ko-KR" sz="22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A9739A6-4CDE-4DEC-887C-991DB44DBB1B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34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1882CF-2D77-4CAC-B55A-D4F0189B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2. </a:t>
            </a:r>
            <a:r>
              <a:rPr lang="ko-KR" altLang="en-US" sz="3600" dirty="0">
                <a:solidFill>
                  <a:schemeClr val="bg1"/>
                </a:solidFill>
              </a:rPr>
              <a:t>문제 분석</a:t>
            </a:r>
            <a:r>
              <a:rPr lang="en-US" altLang="ko-KR" sz="3600" dirty="0">
                <a:solidFill>
                  <a:schemeClr val="bg1"/>
                </a:solidFill>
              </a:rPr>
              <a:t>: </a:t>
            </a:r>
            <a:r>
              <a:rPr lang="ko-KR" altLang="en-US" sz="3600" dirty="0">
                <a:solidFill>
                  <a:schemeClr val="bg1"/>
                </a:solidFill>
              </a:rPr>
              <a:t>무엇이 필요한가</a:t>
            </a:r>
            <a:r>
              <a:rPr lang="en-US" altLang="ko-KR" sz="3600" dirty="0">
                <a:solidFill>
                  <a:schemeClr val="bg1"/>
                </a:solidFill>
              </a:rPr>
              <a:t>?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8522EC-E7FC-4AE2-8C25-8A29BC8F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962B-1562-46A2-BDB7-BFAA7A2C315C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5E6AA7D-D3F1-4CDB-DF14-22182BDE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51" y="2158635"/>
            <a:ext cx="6134249" cy="3613002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462171EA-90F8-D9D1-92C8-706F4C85EF04}"/>
              </a:ext>
            </a:extLst>
          </p:cNvPr>
          <p:cNvCxnSpPr>
            <a:cxnSpLocks/>
          </p:cNvCxnSpPr>
          <p:nvPr/>
        </p:nvCxnSpPr>
        <p:spPr>
          <a:xfrm>
            <a:off x="6254994" y="4043950"/>
            <a:ext cx="31871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85A7DF08-7C14-D20A-3171-1BBB319633E3}"/>
              </a:ext>
            </a:extLst>
          </p:cNvPr>
          <p:cNvCxnSpPr>
            <a:cxnSpLocks/>
          </p:cNvCxnSpPr>
          <p:nvPr/>
        </p:nvCxnSpPr>
        <p:spPr>
          <a:xfrm>
            <a:off x="7444409" y="3450917"/>
            <a:ext cx="1928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78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5908</TotalTime>
  <Words>2802</Words>
  <Application>Microsoft Office PowerPoint</Application>
  <PresentationFormat>와이드스크린</PresentationFormat>
  <Paragraphs>449</Paragraphs>
  <Slides>38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7" baseType="lpstr">
      <vt:lpstr>Cambria Math</vt:lpstr>
      <vt:lpstr>Verdana</vt:lpstr>
      <vt:lpstr>Consolas</vt:lpstr>
      <vt:lpstr>나눔스퀘어</vt:lpstr>
      <vt:lpstr>Wingdings</vt:lpstr>
      <vt:lpstr>맑은 고딕</vt:lpstr>
      <vt:lpstr>Arial</vt:lpstr>
      <vt:lpstr>나눔스퀘어 Bold</vt:lpstr>
      <vt:lpstr>Office 테마</vt:lpstr>
      <vt:lpstr>맛 없는 Ruby II 먹어 보기 feat. BOJ 11392 색종이</vt:lpstr>
      <vt:lpstr>넌 누구인데?</vt:lpstr>
      <vt:lpstr>목   차</vt:lpstr>
      <vt:lpstr>1. 문제 소개 및 개요</vt:lpstr>
      <vt:lpstr>1. 문제 소개 및 개요</vt:lpstr>
      <vt:lpstr>PowerPoint 프레젠테이션</vt:lpstr>
      <vt:lpstr>1. 문제 소개 및 개요</vt:lpstr>
      <vt:lpstr>1. 문제 소개 및 개요</vt:lpstr>
      <vt:lpstr>2. 문제 분석: 무엇이 필요한가?</vt:lpstr>
      <vt:lpstr>3. 원의 합집합 – 그린 정리가 뭐죠?</vt:lpstr>
      <vt:lpstr>3. 원의 합집합 – 그린 정리가 뭐죠?</vt:lpstr>
      <vt:lpstr>3. 원의 합집합 – 그린 정리가 뭐죠?</vt:lpstr>
      <vt:lpstr>3. 원의 합집합 – 그린 정리가 뭐죠?</vt:lpstr>
      <vt:lpstr>3. 원의 합집합 – 그린 정리가 뭐죠?</vt:lpstr>
      <vt:lpstr>3. 원의 합집합 – 그린 정리가 뭐죠?</vt:lpstr>
      <vt:lpstr>3. 원의 합집합 – 그린 정리가 뭐죠?</vt:lpstr>
      <vt:lpstr>3. 원의 합집합 – 그린 정리가 뭐죠?</vt:lpstr>
      <vt:lpstr>3. 원의 합집합 – 그린 정리가 뭐죠?</vt:lpstr>
      <vt:lpstr>2. 문제 분석: 무엇이 필요한가?</vt:lpstr>
      <vt:lpstr>4. 교차 판정, 원과 삼각형 – tag: case_work</vt:lpstr>
      <vt:lpstr>4. 교차 판정, 원과 삼각형 – tag: case_work</vt:lpstr>
      <vt:lpstr>4. 교차 판정, 원과 삼각형 – tag: case_work</vt:lpstr>
      <vt:lpstr>4. 교차 판정, 원과 삼각형 – tag: case_work</vt:lpstr>
      <vt:lpstr>4. 교차 판정, 원과 삼각형 – tag: case_work</vt:lpstr>
      <vt:lpstr>4. 교차 판정, 원과 삼각형 – tag: case_work</vt:lpstr>
      <vt:lpstr>5. 다시 문제로 돌아와서</vt:lpstr>
      <vt:lpstr>6. 맞았습니다!!</vt:lpstr>
      <vt:lpstr>6. 끝없는 디버깅의 늪 1부: 시간 초과 </vt:lpstr>
      <vt:lpstr>6. 끝없는 디버깅의 늪 1부: 시간 초과 </vt:lpstr>
      <vt:lpstr>6. 끝없는 디버깅의 늪 1부: 시간 초과 </vt:lpstr>
      <vt:lpstr>6. 끝없는 디버깅의 늪 2부: 틀렸습니다</vt:lpstr>
      <vt:lpstr>6. 끝없는 디버깅의 늪 2부: 틀렸습니다</vt:lpstr>
      <vt:lpstr>6. 끝없는 디버깅의 늪 2부: 틀렸습니다</vt:lpstr>
      <vt:lpstr>6. 끝없는 디버깅의 늪 3부: 다시 시간초과</vt:lpstr>
      <vt:lpstr>7. 맞았습니다!!</vt:lpstr>
      <vt:lpstr>7. 맞았습니다!!</vt:lpstr>
      <vt:lpstr>7. 맞았습니다!!</vt:lpstr>
      <vt:lpstr>감사합니다!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 회 CPC 풀이 CodeUp Programming Contest: COVID-19 CUP</dc:title>
  <dc:creator>구 재원</dc:creator>
  <cp:lastModifiedBy>선우 고</cp:lastModifiedBy>
  <cp:revision>184</cp:revision>
  <dcterms:created xsi:type="dcterms:W3CDTF">2020-09-12T16:35:20Z</dcterms:created>
  <dcterms:modified xsi:type="dcterms:W3CDTF">2022-08-19T13:31:54Z</dcterms:modified>
</cp:coreProperties>
</file>