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4"/>
  </p:sldMasterIdLst>
  <p:notesMasterIdLst>
    <p:notesMasterId r:id="rId42"/>
  </p:notesMasterIdLst>
  <p:sldIdLst>
    <p:sldId id="256" r:id="rId5"/>
    <p:sldId id="291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4" r:id="rId16"/>
    <p:sldId id="273" r:id="rId17"/>
    <p:sldId id="275" r:id="rId18"/>
    <p:sldId id="276" r:id="rId19"/>
    <p:sldId id="277" r:id="rId20"/>
    <p:sldId id="278" r:id="rId21"/>
    <p:sldId id="279" r:id="rId22"/>
    <p:sldId id="281" r:id="rId23"/>
    <p:sldId id="280" r:id="rId24"/>
    <p:sldId id="282" r:id="rId25"/>
    <p:sldId id="266" r:id="rId26"/>
    <p:sldId id="265" r:id="rId27"/>
    <p:sldId id="268" r:id="rId28"/>
    <p:sldId id="269" r:id="rId29"/>
    <p:sldId id="271" r:id="rId30"/>
    <p:sldId id="270" r:id="rId31"/>
    <p:sldId id="27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3" r:id="rId4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547" autoAdjust="0"/>
  </p:normalViewPr>
  <p:slideViewPr>
    <p:cSldViewPr snapToGrid="0">
      <p:cViewPr varScale="1">
        <p:scale>
          <a:sx n="76" d="100"/>
          <a:sy n="76" d="100"/>
        </p:scale>
        <p:origin x="9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688F5-5DEA-48A7-BE10-CA4C9C122E5D}" type="datetimeFigureOut">
              <a:rPr lang="ko-KR" altLang="en-US" smtClean="0"/>
              <a:t>2022-08-15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570C1-8537-4E64-BCB3-B1977E6C17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77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570C1-8537-4E64-BCB3-B1977E6C1753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91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570C1-8537-4E64-BCB3-B1977E6C1753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598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570C1-8537-4E64-BCB3-B1977E6C1753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13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570C1-8537-4E64-BCB3-B1977E6C1753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29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570C1-8537-4E64-BCB3-B1977E6C1753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0473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570C1-8537-4E64-BCB3-B1977E6C1753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31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F999-8604-420C-9835-72958DED0F28}" type="datetime1">
              <a:rPr lang="en-US" altLang="ko-KR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783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F03E-54DC-4E0F-A64B-49A748D36D27}" type="datetime1">
              <a:rPr lang="en-US" altLang="ko-KR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1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F0A0-7775-43A7-B898-BD1C53D9A84E}" type="datetime1">
              <a:rPr lang="en-US" altLang="ko-KR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7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185A-88C8-484A-A273-F06B1038D7C2}" type="datetime1">
              <a:rPr lang="en-US" altLang="ko-KR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6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9BCE-BF63-4C3F-91A5-E7D1CB833BC2}" type="datetime1">
              <a:rPr lang="en-US" altLang="ko-KR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89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2447-CAEA-4A2B-ACFB-1E71985E0BD4}" type="datetime1">
              <a:rPr lang="en-US" altLang="ko-KR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8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9504-D7DB-45D9-898B-FC4EE4908129}" type="datetime1">
              <a:rPr lang="en-US" altLang="ko-KR" smtClean="0"/>
              <a:t>8/19/2022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0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9D52-B1DF-43C9-ABF7-74F290DBEAC9}" type="datetime1">
              <a:rPr lang="en-US" altLang="ko-KR" smtClean="0"/>
              <a:t>8/19/2022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3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E844-CC76-442B-B66C-90718F058E5D}" type="datetime1">
              <a:rPr lang="en-US" altLang="ko-KR" smtClean="0"/>
              <a:t>8/19/2022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3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4D12-7ECC-416B-848D-F83D3076BA52}" type="datetime1">
              <a:rPr lang="en-US" altLang="ko-KR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1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94F6-61DB-4037-9685-5FD5C603EEAB}" type="datetime1">
              <a:rPr lang="en-US" altLang="ko-KR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9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FE57D2E4-F2F2-419B-A8BE-C5C1837D00CC}" type="datetime1">
              <a:rPr lang="en-US" altLang="ko-KR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7th Baekjoon Best Conference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2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53" r:id="rId6"/>
    <p:sldLayoutId id="2147483849" r:id="rId7"/>
    <p:sldLayoutId id="2147483850" r:id="rId8"/>
    <p:sldLayoutId id="2147483851" r:id="rId9"/>
    <p:sldLayoutId id="2147483852" r:id="rId10"/>
    <p:sldLayoutId id="2147483854" r:id="rId11"/>
  </p:sldLayoutIdLst>
  <p:hf hdr="0" dt="0"/>
  <p:txStyles>
    <p:titleStyle>
      <a:lvl1pPr algn="l" defTabSz="914400" rtl="0" eaLnBrk="1" latinLnBrk="0" hangingPunct="1">
        <a:lnSpc>
          <a:spcPct val="113000"/>
        </a:lnSpc>
        <a:spcBef>
          <a:spcPct val="0"/>
        </a:spcBef>
        <a:buNone/>
        <a:defRPr sz="3200" b="1" kern="1200" cap="none" spc="9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Tx/>
        <a:buNone/>
        <a:defRPr sz="2000" kern="1200" spc="3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2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 spc="3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kern="1200" spc="3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 spc="3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kern="1200" spc="3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팔레트 위의 유성 페인트와 붓">
            <a:extLst>
              <a:ext uri="{FF2B5EF4-FFF2-40B4-BE49-F238E27FC236}">
                <a16:creationId xmlns:a16="http://schemas.microsoft.com/office/drawing/2014/main" id="{47F1603E-3DCA-4358-9BB1-C8671A47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FBE11A49-02A1-4D4C-9A49-CDF496B10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458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CC7EED2-A89E-4505-A1E6-FD32A43F0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2119" y="1066800"/>
            <a:ext cx="3931320" cy="2267193"/>
          </a:xfrm>
        </p:spPr>
        <p:txBody>
          <a:bodyPr>
            <a:normAutofit/>
          </a:bodyPr>
          <a:lstStyle/>
          <a:p>
            <a:r>
              <a:rPr lang="en-US" altLang="ko-KR" dirty="0"/>
              <a:t>Python Clean code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3814B3C-AED6-460E-9074-AACF5E201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2119" y="4327781"/>
            <a:ext cx="3931321" cy="1033669"/>
          </a:xfrm>
        </p:spPr>
        <p:txBody>
          <a:bodyPr>
            <a:normAutofit/>
          </a:bodyPr>
          <a:lstStyle/>
          <a:p>
            <a:r>
              <a:rPr lang="en-US" altLang="ko-KR" dirty="0"/>
              <a:t>2</a:t>
            </a:r>
            <a:r>
              <a:rPr lang="ko-KR" altLang="en-US" dirty="0" err="1"/>
              <a:t>년차</a:t>
            </a:r>
            <a:r>
              <a:rPr lang="ko-KR" altLang="en-US" dirty="0"/>
              <a:t> </a:t>
            </a:r>
            <a:r>
              <a:rPr lang="ko-KR" altLang="en-US" dirty="0" err="1"/>
              <a:t>응애</a:t>
            </a:r>
            <a:r>
              <a:rPr lang="ko-KR" altLang="en-US" dirty="0"/>
              <a:t> 파이썬 개발자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4037" y="3864080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4931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563D57-F478-D80C-60D2-2F5BE14F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자유로운 언어</a:t>
            </a:r>
            <a:r>
              <a:rPr lang="en-US" altLang="ko-KR" dirty="0"/>
              <a:t>, </a:t>
            </a:r>
            <a:r>
              <a:rPr lang="ko-KR" altLang="en-US" dirty="0"/>
              <a:t>파이썬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BABF871-B3EB-3F9D-5A74-4D82246A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6F61B21-4DB0-4BAD-E451-EAC6F9C2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10</a:t>
            </a:fld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7869024-B2DC-ED74-94A9-98154A354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ko-KR" altLang="en-US" dirty="0" err="1"/>
              <a:t>파이썬은</a:t>
            </a:r>
            <a:r>
              <a:rPr lang="ko-KR" altLang="en-US" dirty="0"/>
              <a:t> 완벽한 프로그래머를 위한 언어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dirty="0"/>
              <a:t>개발자에게 완벽한 자유를 주었다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0370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A0B40E-489A-1287-7650-94E234A2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ko-KR" dirty="0"/>
            </a:b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CA8689-2803-FB98-5E21-ACB3832AF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E0B4EEE-D50D-76D1-A035-FC9EC0DC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426BFD-9DEA-55C7-D5AB-0F04344B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2" descr="조지 버나드 쇼:자유는 책임이다. 그래서 대부분의 사람들은 자유를 두려워 한다.">
            <a:extLst>
              <a:ext uri="{FF2B5EF4-FFF2-40B4-BE49-F238E27FC236}">
                <a16:creationId xmlns:a16="http://schemas.microsoft.com/office/drawing/2014/main" id="{F7839725-5E73-87E9-CF8F-C633A9507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0" y="824383"/>
            <a:ext cx="8877719" cy="499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76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2D1B28B-F0E7-A212-0A6B-2F4C16965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4750978-216E-11CE-CE0F-853C5DCB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12</a:t>
            </a:fld>
            <a:endParaRPr lang="en-US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19E497F2-1942-1AD2-9BB7-D10696CF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Why Clean code?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491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CBBEB9-FD0C-7825-FD7D-32FA455FB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A3809ECD-7DF1-B071-4E08-48F45897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011" y="393342"/>
            <a:ext cx="8255977" cy="5740758"/>
          </a:xfrm>
        </p:spPr>
      </p:pic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CD8BB6E-2CAB-9A1F-B14C-157E7F92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6621AC7-9F99-88D9-52A2-500BAD05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09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B2591-231C-0900-9F44-342B8779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6FDD254-3533-7EE3-37DA-8B2C64DF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25F2467-1F4F-99ED-2444-A72C5718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14</a:t>
            </a:fld>
            <a:endParaRPr lang="en-US"/>
          </a:p>
        </p:txBody>
      </p:sp>
      <p:pic>
        <p:nvPicPr>
          <p:cNvPr id="11266" name="Picture 2" descr="깨진 유리창의 법칙 - YouTube">
            <a:extLst>
              <a:ext uri="{FF2B5EF4-FFF2-40B4-BE49-F238E27FC236}">
                <a16:creationId xmlns:a16="http://schemas.microsoft.com/office/drawing/2014/main" id="{2F0087E5-7291-D2ED-C36B-97B1D99F60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495" y="723900"/>
            <a:ext cx="9265076" cy="52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612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734B10-BEC1-20BC-85FE-2FFC62F7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is Clean Code?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EF6F0DF-45F7-D022-3581-676CF175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380C60B-C745-311E-CDF8-E45417F5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15</a:t>
            </a:fld>
            <a:endParaRPr lang="en-US"/>
          </a:p>
        </p:txBody>
      </p:sp>
      <p:pic>
        <p:nvPicPr>
          <p:cNvPr id="17410" name="Picture 2" descr="Abraham Lincoln quote: Government of the people, by the people, for the  people...">
            <a:extLst>
              <a:ext uri="{FF2B5EF4-FFF2-40B4-BE49-F238E27FC236}">
                <a16:creationId xmlns:a16="http://schemas.microsoft.com/office/drawing/2014/main" id="{02D38BFB-0EF5-9148-4ECB-547A1A3B8D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03" y="2162175"/>
            <a:ext cx="8433593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214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AD5115-AF95-20AD-4305-57BF399D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DA63443-37B4-DFBA-8AA9-7F02642F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5F2B061-8A81-8F7E-1DAD-36B95DA7F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4" descr="SOLID란?">
            <a:extLst>
              <a:ext uri="{FF2B5EF4-FFF2-40B4-BE49-F238E27FC236}">
                <a16:creationId xmlns:a16="http://schemas.microsoft.com/office/drawing/2014/main" id="{9A9E6ED9-9E80-FA7E-2504-A80E588AC8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86" y="559514"/>
            <a:ext cx="9096828" cy="56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245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734B10-BEC1-20BC-85FE-2FFC62F7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SRP(Single Responsibility Principle)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EF6F0DF-45F7-D022-3581-676CF175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380C60B-C745-311E-CDF8-E45417F5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17</a:t>
            </a:fld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9766F665-FF4D-B91F-040F-8CD98139EC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52" y="2817419"/>
            <a:ext cx="6027462" cy="275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enter image description here">
            <a:extLst>
              <a:ext uri="{FF2B5EF4-FFF2-40B4-BE49-F238E27FC236}">
                <a16:creationId xmlns:a16="http://schemas.microsoft.com/office/drawing/2014/main" id="{CF2101C1-33ED-2FB5-C72A-16BFADD2B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98" y="2303177"/>
            <a:ext cx="2477389" cy="394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DF5656A3-89CF-8823-DA0E-A653BC5A6A54}"/>
              </a:ext>
            </a:extLst>
          </p:cNvPr>
          <p:cNvSpPr/>
          <p:nvPr/>
        </p:nvSpPr>
        <p:spPr>
          <a:xfrm>
            <a:off x="4160018" y="2934119"/>
            <a:ext cx="1396720" cy="2120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026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734B10-BEC1-20BC-85FE-2FFC62F7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OCP(Open Closed Principle)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EF6F0DF-45F7-D022-3581-676CF175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380C60B-C745-311E-CDF8-E45417F5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18</a:t>
            </a:fld>
            <a:endParaRPr lang="en-US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DF5656A3-89CF-8823-DA0E-A653BC5A6A54}"/>
              </a:ext>
            </a:extLst>
          </p:cNvPr>
          <p:cNvSpPr/>
          <p:nvPr/>
        </p:nvSpPr>
        <p:spPr>
          <a:xfrm>
            <a:off x="4863938" y="2937894"/>
            <a:ext cx="1396720" cy="2120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5DCFE999-488E-A227-E2E9-41A070054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6" y="2610078"/>
            <a:ext cx="4442337" cy="30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D4B210C6-97E2-9389-0844-BE7D767CE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73" y="2884808"/>
            <a:ext cx="5419566" cy="268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603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734B10-BEC1-20BC-85FE-2FFC62F7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LSP(</a:t>
            </a:r>
            <a:r>
              <a:rPr lang="en-US" altLang="ko-KR" dirty="0" err="1"/>
              <a:t>Liskov</a:t>
            </a:r>
            <a:r>
              <a:rPr lang="en-US" altLang="ko-KR" dirty="0"/>
              <a:t> </a:t>
            </a:r>
            <a:r>
              <a:rPr lang="en-US" altLang="ko-KR" dirty="0" err="1"/>
              <a:t>Subsitution</a:t>
            </a:r>
            <a:r>
              <a:rPr lang="en-US" altLang="ko-KR" dirty="0"/>
              <a:t> Principle)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EF6F0DF-45F7-D022-3581-676CF175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380C60B-C745-311E-CDF8-E45417F5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19</a:t>
            </a:fld>
            <a:endParaRPr lang="en-US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DF5656A3-89CF-8823-DA0E-A653BC5A6A54}"/>
              </a:ext>
            </a:extLst>
          </p:cNvPr>
          <p:cNvSpPr/>
          <p:nvPr/>
        </p:nvSpPr>
        <p:spPr>
          <a:xfrm>
            <a:off x="4692923" y="2904904"/>
            <a:ext cx="1396720" cy="2120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508" name="Picture 4" descr="Liskov substitution principle | EN.601.421: Object-Oriented Software  Engineering (OOSE)">
            <a:extLst>
              <a:ext uri="{FF2B5EF4-FFF2-40B4-BE49-F238E27FC236}">
                <a16:creationId xmlns:a16="http://schemas.microsoft.com/office/drawing/2014/main" id="{1EE2FACD-4B0C-4B4C-D840-492978814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66" y="2430219"/>
            <a:ext cx="4903479" cy="362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Liskov Substitution Principle (LSP)">
            <a:extLst>
              <a:ext uri="{FF2B5EF4-FFF2-40B4-BE49-F238E27FC236}">
                <a16:creationId xmlns:a16="http://schemas.microsoft.com/office/drawing/2014/main" id="{45CE0231-C928-478C-467C-3A668350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294551"/>
            <a:ext cx="2823437" cy="36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4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AC35DE-F78C-21CD-E280-5314FC0B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898175-E613-815B-01A9-20CEA842A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ko-KR" altLang="en-US" dirty="0" err="1"/>
              <a:t>파이썬은</a:t>
            </a:r>
            <a:r>
              <a:rPr lang="ko-KR" altLang="en-US" dirty="0"/>
              <a:t> 어떤 언어인가</a:t>
            </a:r>
            <a:r>
              <a:rPr lang="en-US" altLang="ko-KR" dirty="0"/>
              <a:t>?</a:t>
            </a:r>
          </a:p>
          <a:p>
            <a:pPr marL="457200" indent="-457200">
              <a:buAutoNum type="arabicPeriod"/>
            </a:pPr>
            <a:endParaRPr lang="en-US" altLang="ko-KR" dirty="0"/>
          </a:p>
          <a:p>
            <a:pPr marL="457200" indent="-457200">
              <a:buAutoNum type="arabicPeriod"/>
            </a:pPr>
            <a:r>
              <a:rPr lang="en-US" altLang="ko-KR" dirty="0"/>
              <a:t>Clean</a:t>
            </a:r>
            <a:r>
              <a:rPr lang="ko-KR" altLang="en-US" dirty="0"/>
              <a:t> </a:t>
            </a:r>
            <a:r>
              <a:rPr lang="en-US" altLang="ko-KR" dirty="0"/>
              <a:t>code</a:t>
            </a:r>
            <a:r>
              <a:rPr lang="ko-KR" altLang="en-US" dirty="0"/>
              <a:t>는 무엇이며 왜 중요한가</a:t>
            </a:r>
            <a:r>
              <a:rPr lang="en-US" altLang="ko-KR" dirty="0"/>
              <a:t>?</a:t>
            </a:r>
          </a:p>
          <a:p>
            <a:pPr marL="457200" indent="-457200">
              <a:buAutoNum type="arabicPeriod"/>
            </a:pPr>
            <a:endParaRPr lang="en-US" altLang="ko-KR" dirty="0"/>
          </a:p>
          <a:p>
            <a:pPr marL="457200" indent="-457200">
              <a:buAutoNum type="arabicPeriod"/>
            </a:pPr>
            <a:r>
              <a:rPr lang="en-US" altLang="ko-KR" dirty="0"/>
              <a:t>Python</a:t>
            </a:r>
            <a:r>
              <a:rPr lang="ko-KR" altLang="en-US" dirty="0"/>
              <a:t>의 특별한 </a:t>
            </a:r>
            <a:r>
              <a:rPr lang="en-US" altLang="ko-KR" dirty="0"/>
              <a:t>magic method</a:t>
            </a:r>
            <a:r>
              <a:rPr lang="ko-KR" altLang="en-US" dirty="0"/>
              <a:t>는 무엇인가</a:t>
            </a:r>
            <a:r>
              <a:rPr lang="en-US" altLang="ko-KR" dirty="0"/>
              <a:t>?</a:t>
            </a:r>
          </a:p>
          <a:p>
            <a:pPr marL="457200" indent="-457200">
              <a:buAutoNum type="arabicPeriod"/>
            </a:pPr>
            <a:endParaRPr lang="en-US" altLang="ko-KR" dirty="0"/>
          </a:p>
          <a:p>
            <a:pPr marL="457200" indent="-457200">
              <a:buAutoNum type="arabicPeriod"/>
            </a:pPr>
            <a:r>
              <a:rPr lang="en-US" altLang="ko-KR" dirty="0"/>
              <a:t>Python</a:t>
            </a:r>
            <a:r>
              <a:rPr lang="ko-KR" altLang="en-US" dirty="0"/>
              <a:t>의 대표적인 </a:t>
            </a:r>
            <a:r>
              <a:rPr lang="en-US" altLang="ko-KR" dirty="0"/>
              <a:t>anti-pattern</a:t>
            </a:r>
            <a:r>
              <a:rPr lang="ko-KR" altLang="en-US" dirty="0"/>
              <a:t>은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19A4628-598D-BCBA-920B-23E97C24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AEE3B5C-EF12-327F-79FF-0088FCEA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42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734B10-BEC1-20BC-85FE-2FFC62F7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ISP(Interface Segregation Principle)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EF6F0DF-45F7-D022-3581-676CF175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380C60B-C745-311E-CDF8-E45417F5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20</a:t>
            </a:fld>
            <a:endParaRPr lang="en-US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DF5656A3-89CF-8823-DA0E-A653BC5A6A54}"/>
              </a:ext>
            </a:extLst>
          </p:cNvPr>
          <p:cNvSpPr/>
          <p:nvPr/>
        </p:nvSpPr>
        <p:spPr>
          <a:xfrm>
            <a:off x="5397640" y="2866293"/>
            <a:ext cx="1396720" cy="2120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08373717-AEF0-1324-92F4-A1A2572B1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08" y="2443229"/>
            <a:ext cx="4399602" cy="33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2822CCC8-587A-1829-F5F5-534CF4A09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0" y="2635181"/>
            <a:ext cx="4399602" cy="281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48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734B10-BEC1-20BC-85FE-2FFC62F7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DIP(Dependency Inversion Principle)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EF6F0DF-45F7-D022-3581-676CF175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380C60B-C745-311E-CDF8-E45417F5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21</a:t>
            </a:fld>
            <a:endParaRPr 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978F1E97-61AB-5F87-82D8-47D728C7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602823"/>
            <a:ext cx="4561166" cy="305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DIP(Dependency Inversion Principle) : 의존 역전 원칙">
            <a:extLst>
              <a:ext uri="{FF2B5EF4-FFF2-40B4-BE49-F238E27FC236}">
                <a16:creationId xmlns:a16="http://schemas.microsoft.com/office/drawing/2014/main" id="{794A0855-8EEF-018F-8000-172B166BC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70" y="2944167"/>
            <a:ext cx="4306230" cy="256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031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2D1B28B-F0E7-A212-0A6B-2F4C16965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4750978-216E-11CE-CE0F-853C5DCB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22</a:t>
            </a:fld>
            <a:endParaRPr lang="en-US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19E497F2-1942-1AD2-9BB7-D10696CF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Magic</a:t>
            </a:r>
            <a:br>
              <a:rPr lang="en-US" altLang="ko-KR" dirty="0"/>
            </a:br>
            <a:r>
              <a:rPr lang="en-US" altLang="ko-KR" dirty="0"/>
              <a:t>Method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9641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563D57-F478-D80C-60D2-2F5BE14F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Magic</a:t>
            </a:r>
            <a:r>
              <a:rPr lang="ko-KR" altLang="en-US" dirty="0"/>
              <a:t> </a:t>
            </a:r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BABF871-B3EB-3F9D-5A74-4D82246A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6F61B21-4DB0-4BAD-E451-EAC6F9C2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23</a:t>
            </a:fld>
            <a:endParaRPr lang="en-US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485959D8-3EE9-AD85-4358-0C6ACADDE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" name="Picture 10" descr="Magic Methods Python - Hackanons - Python Magic Methods">
            <a:extLst>
              <a:ext uri="{FF2B5EF4-FFF2-40B4-BE49-F238E27FC236}">
                <a16:creationId xmlns:a16="http://schemas.microsoft.com/office/drawing/2014/main" id="{DD72140A-682C-27C1-0B3C-335118B73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21" y="2012389"/>
            <a:ext cx="8170633" cy="446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092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734B10-BEC1-20BC-85FE-2FFC62F7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Python Data Model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41A5E6-CE62-5CED-29A3-552CAB824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Magic method</a:t>
            </a:r>
            <a:r>
              <a:rPr lang="ko-KR" altLang="en-US" dirty="0"/>
              <a:t>를 정의하여 사용자 정의 객체를 내장형 객체처럼 작동하게 하여</a:t>
            </a:r>
            <a:r>
              <a:rPr lang="en-US" altLang="ko-KR" dirty="0"/>
              <a:t>, Pythonic</a:t>
            </a:r>
            <a:r>
              <a:rPr lang="ko-KR" altLang="en-US" dirty="0"/>
              <a:t>한 코드를 </a:t>
            </a:r>
            <a:r>
              <a:rPr lang="ko-KR" altLang="en-US" dirty="0" err="1"/>
              <a:t>작성할수</a:t>
            </a:r>
            <a:r>
              <a:rPr lang="ko-KR" altLang="en-US" dirty="0"/>
              <a:t> 있도록 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특정 동작을 구현하기 위해 정의된 </a:t>
            </a:r>
            <a:r>
              <a:rPr lang="ko-KR" altLang="en-US" dirty="0" err="1"/>
              <a:t>추상메서드를</a:t>
            </a:r>
            <a:r>
              <a:rPr lang="ko-KR" altLang="en-US" dirty="0"/>
              <a:t> 정의하는 것으로 </a:t>
            </a:r>
            <a:r>
              <a:rPr lang="en-US" altLang="ko-KR" dirty="0"/>
              <a:t>Python </a:t>
            </a:r>
            <a:r>
              <a:rPr lang="ko-KR" altLang="en-US" dirty="0"/>
              <a:t>기본 문법을 </a:t>
            </a:r>
            <a:r>
              <a:rPr lang="ko-KR" altLang="en-US" dirty="0" err="1"/>
              <a:t>사용할수</a:t>
            </a:r>
            <a:r>
              <a:rPr lang="ko-KR" altLang="en-US" dirty="0"/>
              <a:t>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EF6F0DF-45F7-D022-3581-676CF175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380C60B-C745-311E-CDF8-E45417F5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83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FA58CC-7073-8E78-2809-884797F46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91020"/>
            <a:ext cx="10134600" cy="5954012"/>
          </a:xfrm>
        </p:spPr>
        <p:txBody>
          <a:bodyPr/>
          <a:lstStyle/>
          <a:p>
            <a:r>
              <a:rPr lang="en-US" altLang="ko-KR" dirty="0"/>
              <a:t>class Deck:</a:t>
            </a:r>
          </a:p>
          <a:p>
            <a:r>
              <a:rPr lang="en-US" altLang="ko-KR" dirty="0"/>
              <a:t>    ranks = [str(n) for n in range(2,11)] + list('JQKA')]</a:t>
            </a:r>
          </a:p>
          <a:p>
            <a:r>
              <a:rPr lang="en-US" altLang="ko-KR" dirty="0"/>
              <a:t>    suits = 'spades diamonds clubs </a:t>
            </a:r>
            <a:r>
              <a:rPr lang="en-US" altLang="ko-KR" dirty="0" err="1"/>
              <a:t>hearts'.split</a:t>
            </a:r>
            <a:r>
              <a:rPr lang="en-US" altLang="ko-KR" dirty="0"/>
              <a:t>() </a:t>
            </a:r>
          </a:p>
          <a:p>
            <a:r>
              <a:rPr lang="en-US" altLang="ko-KR" dirty="0"/>
              <a:t>    </a:t>
            </a:r>
          </a:p>
          <a:p>
            <a:r>
              <a:rPr lang="en-US" altLang="ko-KR" dirty="0"/>
              <a:t>    def __</a:t>
            </a:r>
            <a:r>
              <a:rPr lang="en-US" altLang="ko-KR" dirty="0" err="1"/>
              <a:t>init</a:t>
            </a:r>
            <a:r>
              <a:rPr lang="en-US" altLang="ko-KR" dirty="0"/>
              <a:t>__(self):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self._cards</a:t>
            </a:r>
            <a:r>
              <a:rPr lang="en-US" altLang="ko-KR" dirty="0"/>
              <a:t> = [Card(rank, suit) for suit in </a:t>
            </a:r>
            <a:r>
              <a:rPr lang="en-US" altLang="ko-KR" dirty="0" err="1"/>
              <a:t>self.suits</a:t>
            </a:r>
            <a:r>
              <a:rPr lang="en-US" altLang="ko-KR" dirty="0"/>
              <a:t> for rank in </a:t>
            </a:r>
            <a:r>
              <a:rPr lang="en-US" altLang="ko-KR" dirty="0" err="1"/>
              <a:t>self.ranks</a:t>
            </a:r>
            <a:r>
              <a:rPr lang="en-US" altLang="ko-KR" dirty="0"/>
              <a:t>]</a:t>
            </a:r>
          </a:p>
          <a:p>
            <a:endParaRPr lang="en-US" altLang="ko-KR" dirty="0"/>
          </a:p>
          <a:p>
            <a:r>
              <a:rPr lang="en-US" altLang="ko-KR" dirty="0"/>
              <a:t>    def __</a:t>
            </a:r>
            <a:r>
              <a:rPr lang="en-US" altLang="ko-KR" dirty="0" err="1"/>
              <a:t>len</a:t>
            </a:r>
            <a:r>
              <a:rPr lang="en-US" altLang="ko-KR" dirty="0"/>
              <a:t>__(self):</a:t>
            </a:r>
          </a:p>
          <a:p>
            <a:r>
              <a:rPr lang="en-US" altLang="ko-KR" dirty="0"/>
              <a:t>        return </a:t>
            </a:r>
            <a:r>
              <a:rPr lang="en-US" altLang="ko-KR" dirty="0" err="1"/>
              <a:t>len</a:t>
            </a:r>
            <a:r>
              <a:rPr lang="en-US" altLang="ko-KR" dirty="0"/>
              <a:t>(</a:t>
            </a:r>
            <a:r>
              <a:rPr lang="en-US" altLang="ko-KR" dirty="0" err="1"/>
              <a:t>self._cards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dirty="0"/>
              <a:t>    def __</a:t>
            </a:r>
            <a:r>
              <a:rPr lang="en-US" altLang="ko-KR" dirty="0" err="1"/>
              <a:t>getitem</a:t>
            </a:r>
            <a:r>
              <a:rPr lang="en-US" altLang="ko-KR" dirty="0"/>
              <a:t>__(self, position):</a:t>
            </a:r>
          </a:p>
          <a:p>
            <a:r>
              <a:rPr lang="en-US" altLang="ko-KR" dirty="0"/>
              <a:t>        return </a:t>
            </a:r>
            <a:r>
              <a:rPr lang="en-US" altLang="ko-KR" dirty="0" err="1"/>
              <a:t>self._cards</a:t>
            </a:r>
            <a:r>
              <a:rPr lang="en-US" altLang="ko-KR" dirty="0"/>
              <a:t>[position]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B4CB6E8-0FE3-9511-B72B-2B78E356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40DE946-35FC-C681-3E93-DDF77129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96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FA58CC-7073-8E78-2809-884797F46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91020"/>
            <a:ext cx="10134600" cy="5954012"/>
          </a:xfrm>
        </p:spPr>
        <p:txBody>
          <a:bodyPr/>
          <a:lstStyle/>
          <a:p>
            <a:r>
              <a:rPr lang="en-US" altLang="ko-KR" dirty="0"/>
              <a:t>&gt;&gt;&gt; deck = Deck()</a:t>
            </a:r>
          </a:p>
          <a:p>
            <a:r>
              <a:rPr lang="en-US" altLang="ko-KR" dirty="0"/>
              <a:t>&gt;&gt;&gt; </a:t>
            </a:r>
            <a:r>
              <a:rPr lang="en-US" altLang="ko-KR" dirty="0" err="1"/>
              <a:t>len</a:t>
            </a:r>
            <a:r>
              <a:rPr lang="en-US" altLang="ko-KR" dirty="0"/>
              <a:t>(deck)</a:t>
            </a:r>
          </a:p>
          <a:p>
            <a:r>
              <a:rPr lang="en-US" altLang="ko-KR" dirty="0"/>
              <a:t>52</a:t>
            </a:r>
          </a:p>
          <a:p>
            <a:r>
              <a:rPr lang="en-US" altLang="ko-KR" dirty="0"/>
              <a:t>&gt;&gt;&gt; deck[0]</a:t>
            </a:r>
          </a:p>
          <a:p>
            <a:r>
              <a:rPr lang="en-US" altLang="ko-KR" dirty="0"/>
              <a:t>Card(rank=‘2’, suit=‘spades’)</a:t>
            </a:r>
          </a:p>
          <a:p>
            <a:r>
              <a:rPr lang="en-US" altLang="ko-KR" dirty="0"/>
              <a:t>&gt;&gt;&gt; deck[-1]</a:t>
            </a:r>
          </a:p>
          <a:p>
            <a:r>
              <a:rPr lang="en-US" altLang="ko-KR" dirty="0"/>
              <a:t>Card(rank=‘A’, suit=‘hearts’)</a:t>
            </a:r>
          </a:p>
          <a:p>
            <a:r>
              <a:rPr lang="en-US" altLang="ko-KR" dirty="0"/>
              <a:t>&gt;&gt;&gt; deck[:2]</a:t>
            </a:r>
          </a:p>
          <a:p>
            <a:r>
              <a:rPr lang="en-US" altLang="ko-KR" dirty="0"/>
              <a:t>[Card(rank=‘2’, suit=‘spades’), Card(rank=‘3’, suit=‘spades’)]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B4CB6E8-0FE3-9511-B72B-2B78E356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40DE946-35FC-C681-3E93-DDF77129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41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FA58CC-7073-8E78-2809-884797F46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91020"/>
            <a:ext cx="10134600" cy="5954012"/>
          </a:xfrm>
        </p:spPr>
        <p:txBody>
          <a:bodyPr/>
          <a:lstStyle/>
          <a:p>
            <a:r>
              <a:rPr lang="en-US" altLang="ko-KR" dirty="0"/>
              <a:t>&gt;&gt;&gt; for card in deck:</a:t>
            </a:r>
          </a:p>
          <a:p>
            <a:r>
              <a:rPr lang="en-US" altLang="ko-KR" dirty="0"/>
              <a:t>              print(card)</a:t>
            </a:r>
          </a:p>
          <a:p>
            <a:r>
              <a:rPr lang="en-US" altLang="ko-KR" dirty="0"/>
              <a:t>Card(…)</a:t>
            </a:r>
          </a:p>
          <a:p>
            <a:r>
              <a:rPr lang="en-US" altLang="ko-KR" dirty="0"/>
              <a:t>…</a:t>
            </a:r>
          </a:p>
          <a:p>
            <a:r>
              <a:rPr lang="en-US" altLang="ko-KR" dirty="0"/>
              <a:t>Card(…)</a:t>
            </a:r>
          </a:p>
          <a:p>
            <a:r>
              <a:rPr lang="en-US" altLang="ko-KR" dirty="0"/>
              <a:t>&gt;&gt;&gt; Card(‘Q’, ‘hearts’) in deck</a:t>
            </a:r>
          </a:p>
          <a:p>
            <a:r>
              <a:rPr lang="en-US" altLang="ko-KR" dirty="0"/>
              <a:t>True</a:t>
            </a:r>
          </a:p>
          <a:p>
            <a:r>
              <a:rPr lang="en-US" altLang="ko-KR" dirty="0"/>
              <a:t>&gt;&gt;&gt; sorted(deck, key = </a:t>
            </a:r>
            <a:r>
              <a:rPr lang="en-US" altLang="ko-KR" dirty="0" err="1"/>
              <a:t>blahblah</a:t>
            </a:r>
            <a:r>
              <a:rPr lang="en-US" altLang="ko-KR" dirty="0"/>
              <a:t>)</a:t>
            </a:r>
          </a:p>
          <a:p>
            <a:endParaRPr lang="en-US" altLang="ko-KR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B4CB6E8-0FE3-9511-B72B-2B78E356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40DE946-35FC-C681-3E93-DDF77129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1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FA58CC-7073-8E78-2809-884797F46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91020"/>
            <a:ext cx="10134600" cy="5954012"/>
          </a:xfrm>
        </p:spPr>
        <p:txBody>
          <a:bodyPr/>
          <a:lstStyle/>
          <a:p>
            <a:r>
              <a:rPr lang="en-US" altLang="ko-KR" dirty="0"/>
              <a:t>&gt;&gt;&gt; import </a:t>
            </a:r>
            <a:r>
              <a:rPr lang="en-US" altLang="ko-KR" dirty="0" err="1"/>
              <a:t>numpy</a:t>
            </a:r>
            <a:endParaRPr lang="en-US" altLang="ko-KR" dirty="0"/>
          </a:p>
          <a:p>
            <a:r>
              <a:rPr lang="en-US" altLang="ko-KR" dirty="0"/>
              <a:t>&gt;&gt;&gt; a = </a:t>
            </a:r>
            <a:r>
              <a:rPr lang="en-US" altLang="ko-KR" dirty="0" err="1"/>
              <a:t>numpy.arrange</a:t>
            </a:r>
            <a:r>
              <a:rPr lang="en-US" altLang="ko-KR" dirty="0"/>
              <a:t>(12)</a:t>
            </a:r>
          </a:p>
          <a:p>
            <a:r>
              <a:rPr lang="en-US" altLang="ko-KR" dirty="0"/>
              <a:t>&gt;&gt;&gt; a</a:t>
            </a:r>
          </a:p>
          <a:p>
            <a:r>
              <a:rPr lang="en-US" altLang="ko-KR" dirty="0"/>
              <a:t>Array([0,1,2,3,4,5,6,7,8,9,10,11])</a:t>
            </a:r>
          </a:p>
          <a:p>
            <a:r>
              <a:rPr lang="en-US" altLang="ko-KR" dirty="0"/>
              <a:t>&gt;&gt;&gt; </a:t>
            </a:r>
            <a:r>
              <a:rPr lang="en-US" altLang="ko-KR" dirty="0" err="1"/>
              <a:t>a.shape</a:t>
            </a:r>
            <a:r>
              <a:rPr lang="en-US" altLang="ko-KR" dirty="0"/>
              <a:t> = 3, 4</a:t>
            </a:r>
          </a:p>
          <a:p>
            <a:r>
              <a:rPr lang="en-US" altLang="ko-KR" dirty="0"/>
              <a:t>&gt;&gt;&gt; a</a:t>
            </a:r>
          </a:p>
          <a:p>
            <a:r>
              <a:rPr lang="en-US" altLang="ko-KR" dirty="0"/>
              <a:t>Array([[0,1,2,3],</a:t>
            </a:r>
          </a:p>
          <a:p>
            <a:r>
              <a:rPr lang="en-US" altLang="ko-KR" dirty="0"/>
              <a:t>            [4,5,6,7],</a:t>
            </a:r>
          </a:p>
          <a:p>
            <a:r>
              <a:rPr lang="en-US" altLang="ko-KR" dirty="0"/>
              <a:t>            [8,9,10,11])</a:t>
            </a:r>
          </a:p>
          <a:p>
            <a:r>
              <a:rPr lang="en-US" altLang="ko-KR" dirty="0"/>
              <a:t>&gt;&gt;&gt;a[2]</a:t>
            </a:r>
          </a:p>
          <a:p>
            <a:r>
              <a:rPr lang="en-US" altLang="ko-KR" dirty="0"/>
              <a:t>array([8,9,10,11])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B4CB6E8-0FE3-9511-B72B-2B78E356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40DE946-35FC-C681-3E93-DDF77129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56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2D1B28B-F0E7-A212-0A6B-2F4C16965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4750978-216E-11CE-CE0F-853C5DCB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29</a:t>
            </a:fld>
            <a:endParaRPr lang="en-US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19E497F2-1942-1AD2-9BB7-D10696CF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Python</a:t>
            </a:r>
            <a:br>
              <a:rPr lang="en-US" altLang="ko-KR" dirty="0"/>
            </a:br>
            <a:r>
              <a:rPr lang="en-US" altLang="ko-KR" dirty="0"/>
              <a:t>antipattern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E6348D28-CF29-30B2-6279-D45950CA9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92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2D1B28B-F0E7-A212-0A6B-2F4C16965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4750978-216E-11CE-CE0F-853C5DCB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3</a:t>
            </a:fld>
            <a:endParaRPr lang="en-US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19E497F2-1942-1AD2-9BB7-D10696CF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is</a:t>
            </a:r>
            <a:br>
              <a:rPr lang="en-US" altLang="ko-KR" dirty="0"/>
            </a:br>
            <a:r>
              <a:rPr lang="en-US" altLang="ko-KR" dirty="0"/>
              <a:t>Python?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E6348D28-CF29-30B2-6279-D45950CA9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383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734B10-BEC1-20BC-85FE-2FFC62F7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Dict.keys</a:t>
            </a:r>
            <a:r>
              <a:rPr lang="en-US" altLang="ko-KR" dirty="0"/>
              <a:t>()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41A5E6-CE62-5CED-29A3-552CAB824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Dict.keys</a:t>
            </a:r>
            <a:r>
              <a:rPr lang="en-US" altLang="ko-KR" dirty="0"/>
              <a:t>()</a:t>
            </a:r>
            <a:r>
              <a:rPr lang="ko-KR" altLang="en-US" dirty="0"/>
              <a:t>를 반드시 써야하는 상황인지 확인한다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key in </a:t>
            </a:r>
            <a:r>
              <a:rPr lang="en-US" altLang="ko-KR" dirty="0" err="1"/>
              <a:t>dict.keys</a:t>
            </a:r>
            <a:r>
              <a:rPr lang="en-US" altLang="ko-KR" dirty="0"/>
              <a:t>()      vs       key in </a:t>
            </a:r>
            <a:r>
              <a:rPr lang="en-US" altLang="ko-KR" dirty="0" err="1"/>
              <a:t>dict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for key in </a:t>
            </a:r>
            <a:r>
              <a:rPr lang="en-US" altLang="ko-KR" dirty="0" err="1"/>
              <a:t>dict.keys</a:t>
            </a:r>
            <a:r>
              <a:rPr lang="en-US" altLang="ko-KR" dirty="0"/>
              <a:t>()      vs      for key in </a:t>
            </a:r>
            <a:r>
              <a:rPr lang="en-US" altLang="ko-KR" dirty="0" err="1"/>
              <a:t>dict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EF6F0DF-45F7-D022-3581-676CF175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380C60B-C745-311E-CDF8-E45417F5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68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734B10-BEC1-20BC-85FE-2FFC62F7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list comprehension ( short circuit 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41A5E6-CE62-5CED-29A3-552CAB824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List</a:t>
            </a:r>
            <a:r>
              <a:rPr lang="ko-KR" altLang="en-US" dirty="0"/>
              <a:t> </a:t>
            </a:r>
            <a:r>
              <a:rPr lang="en-US" altLang="ko-KR" dirty="0"/>
              <a:t>comprehension</a:t>
            </a:r>
            <a:r>
              <a:rPr lang="ko-KR" altLang="en-US" dirty="0"/>
              <a:t>을 반드시 써야하는 상황인지 확인한다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 err="1"/>
              <a:t>xs</a:t>
            </a:r>
            <a:r>
              <a:rPr lang="en-US" altLang="ko-KR" dirty="0"/>
              <a:t> = range(1000)</a:t>
            </a:r>
          </a:p>
          <a:p>
            <a:r>
              <a:rPr lang="en-US" altLang="ko-KR" dirty="0"/>
              <a:t>any([ x&gt;10 for x in </a:t>
            </a:r>
            <a:r>
              <a:rPr lang="en-US" altLang="ko-KR" dirty="0" err="1"/>
              <a:t>xs</a:t>
            </a:r>
            <a:r>
              <a:rPr lang="en-US" altLang="ko-KR" dirty="0"/>
              <a:t>] )      vs       any(x&gt;10 for x in </a:t>
            </a:r>
            <a:r>
              <a:rPr lang="en-US" altLang="ko-KR" dirty="0" err="1"/>
              <a:t>xs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dirty="0"/>
              <a:t>all(</a:t>
            </a:r>
            <a:r>
              <a:rPr lang="en-US" altLang="ko-KR" dirty="0" err="1"/>
              <a:t>a,b,c,d</a:t>
            </a:r>
            <a:r>
              <a:rPr lang="en-US" altLang="ko-KR" dirty="0"/>
              <a:t>)     vs     a and b and c and d</a:t>
            </a:r>
          </a:p>
          <a:p>
            <a:endParaRPr lang="en-US" altLang="ko-KR" dirty="0"/>
          </a:p>
          <a:p>
            <a:r>
              <a:rPr lang="en-US" altLang="ko-KR" dirty="0"/>
              <a:t>x in [‘a’, ‘b’, ‘c’]     vs     x in {‘a’, ‘b’, ‘c’}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EF6F0DF-45F7-D022-3581-676CF175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380C60B-C745-311E-CDF8-E45417F5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89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734B10-BEC1-20BC-85FE-2FFC62F7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Lambda expression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41A5E6-CE62-5CED-29A3-552CAB824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lambda</a:t>
            </a:r>
            <a:r>
              <a:rPr lang="ko-KR" altLang="en-US" dirty="0"/>
              <a:t> </a:t>
            </a:r>
            <a:r>
              <a:rPr lang="en-US" altLang="ko-KR" dirty="0"/>
              <a:t>expression</a:t>
            </a:r>
            <a:r>
              <a:rPr lang="ko-KR" altLang="en-US" dirty="0"/>
              <a:t>을 반드시 써야하는 상황인지 확인한다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list(map(lambda x: </a:t>
            </a:r>
            <a:r>
              <a:rPr lang="en-US" altLang="ko-KR" dirty="0" err="1"/>
              <a:t>func</a:t>
            </a:r>
            <a:r>
              <a:rPr lang="en-US" altLang="ko-KR" dirty="0"/>
              <a:t>(x), [1, 2, 3, 4])    vs     list(map(</a:t>
            </a:r>
            <a:r>
              <a:rPr lang="en-US" altLang="ko-KR" dirty="0" err="1"/>
              <a:t>func</a:t>
            </a:r>
            <a:r>
              <a:rPr lang="en-US" altLang="ko-KR" dirty="0"/>
              <a:t>, [1, 2, 3, 4])</a:t>
            </a:r>
          </a:p>
          <a:p>
            <a:r>
              <a:rPr lang="en-US" altLang="ko-KR" dirty="0"/>
              <a:t>reduce(lambda </a:t>
            </a:r>
            <a:r>
              <a:rPr lang="en-US" altLang="ko-KR" dirty="0" err="1"/>
              <a:t>x,y</a:t>
            </a:r>
            <a:r>
              <a:rPr lang="en-US" altLang="ko-KR" dirty="0"/>
              <a:t>: add(</a:t>
            </a:r>
            <a:r>
              <a:rPr lang="en-US" altLang="ko-KR" dirty="0" err="1"/>
              <a:t>x,y</a:t>
            </a:r>
            <a:r>
              <a:rPr lang="en-US" altLang="ko-KR" dirty="0"/>
              <a:t>), [1,2,3,4])    vs     reduce(add, [1,2,3,4])</a:t>
            </a:r>
          </a:p>
          <a:p>
            <a:endParaRPr lang="en-US" altLang="ko-KR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EF6F0DF-45F7-D022-3581-676CF175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380C60B-C745-311E-CDF8-E45417F5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7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734B10-BEC1-20BC-85FE-2FFC62F7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Range(</a:t>
            </a:r>
            <a:r>
              <a:rPr lang="en-US" altLang="ko-KR" dirty="0" err="1"/>
              <a:t>len</a:t>
            </a:r>
            <a:r>
              <a:rPr lang="en-US" altLang="ko-KR" dirty="0"/>
              <a:t>())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41A5E6-CE62-5CED-29A3-552CAB824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Range(</a:t>
            </a:r>
            <a:r>
              <a:rPr lang="en-US" altLang="ko-KR" dirty="0" err="1"/>
              <a:t>len</a:t>
            </a:r>
            <a:r>
              <a:rPr lang="en-US" altLang="ko-KR" dirty="0"/>
              <a:t>())</a:t>
            </a:r>
            <a:r>
              <a:rPr lang="ko-KR" altLang="en-US" dirty="0"/>
              <a:t>을 반드시 써야하는 상황인지 확인한다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fruits = [“apple”, “banana”, “melon”]</a:t>
            </a:r>
          </a:p>
          <a:p>
            <a:r>
              <a:rPr lang="en-US" altLang="ko-KR" dirty="0"/>
              <a:t>for i in range(</a:t>
            </a:r>
            <a:r>
              <a:rPr lang="en-US" altLang="ko-KR" dirty="0" err="1"/>
              <a:t>len</a:t>
            </a:r>
            <a:r>
              <a:rPr lang="en-US" altLang="ko-KR" dirty="0"/>
              <a:t>(fruits)):</a:t>
            </a:r>
          </a:p>
          <a:p>
            <a:r>
              <a:rPr lang="en-US" altLang="ko-KR" dirty="0"/>
              <a:t>     fruit = fruits[</a:t>
            </a:r>
            <a:r>
              <a:rPr lang="en-US" altLang="ko-KR" dirty="0" err="1"/>
              <a:t>i</a:t>
            </a:r>
            <a:r>
              <a:rPr lang="en-US" altLang="ko-KR" dirty="0"/>
              <a:t>]</a:t>
            </a:r>
          </a:p>
          <a:p>
            <a:r>
              <a:rPr lang="en-US" altLang="ko-KR" dirty="0"/>
              <a:t>     print(</a:t>
            </a:r>
            <a:r>
              <a:rPr lang="en-US" altLang="ko-KR" dirty="0" err="1"/>
              <a:t>f”fruit</a:t>
            </a:r>
            <a:r>
              <a:rPr lang="en-US" altLang="ko-KR" dirty="0"/>
              <a:t> num { i+1}:{fruit})</a:t>
            </a:r>
          </a:p>
          <a:p>
            <a:endParaRPr lang="en-US" altLang="ko-KR" dirty="0"/>
          </a:p>
          <a:p>
            <a:r>
              <a:rPr lang="en-US" altLang="ko-KR" dirty="0"/>
              <a:t>for </a:t>
            </a:r>
            <a:r>
              <a:rPr lang="en-US" altLang="ko-KR" dirty="0" err="1"/>
              <a:t>i</a:t>
            </a:r>
            <a:r>
              <a:rPr lang="en-US" altLang="ko-KR" dirty="0"/>
              <a:t>, fruit in enumerate(fruits):</a:t>
            </a:r>
          </a:p>
          <a:p>
            <a:r>
              <a:rPr lang="en-US" altLang="ko-KR" dirty="0"/>
              <a:t>     print(</a:t>
            </a:r>
            <a:r>
              <a:rPr lang="en-US" altLang="ko-KR" dirty="0" err="1"/>
              <a:t>f”fruit</a:t>
            </a:r>
            <a:r>
              <a:rPr lang="en-US" altLang="ko-KR" dirty="0"/>
              <a:t> num { i+1}:{fruit})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EF6F0DF-45F7-D022-3581-676CF175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380C60B-C745-311E-CDF8-E45417F5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48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41A5E6-CE62-5CED-29A3-552CAB824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055077"/>
            <a:ext cx="10134600" cy="5076168"/>
          </a:xfrm>
        </p:spPr>
        <p:txBody>
          <a:bodyPr/>
          <a:lstStyle/>
          <a:p>
            <a:r>
              <a:rPr lang="en-US" altLang="ko-KR" dirty="0"/>
              <a:t>letters= [‘</a:t>
            </a:r>
            <a:r>
              <a:rPr lang="en-US" altLang="ko-KR" dirty="0" err="1"/>
              <a:t>a’,’b’,’c</a:t>
            </a:r>
            <a:r>
              <a:rPr lang="en-US" altLang="ko-KR" dirty="0"/>
              <a:t>’]</a:t>
            </a:r>
          </a:p>
          <a:p>
            <a:r>
              <a:rPr lang="en-US" altLang="ko-KR" dirty="0" err="1"/>
              <a:t>nums</a:t>
            </a:r>
            <a:r>
              <a:rPr lang="en-US" altLang="ko-KR" dirty="0"/>
              <a:t> = [1,2,3]</a:t>
            </a:r>
          </a:p>
          <a:p>
            <a:endParaRPr lang="en-US" altLang="ko-KR" dirty="0"/>
          </a:p>
          <a:p>
            <a:r>
              <a:rPr lang="en-US" altLang="ko-KR" dirty="0"/>
              <a:t>for i in range(</a:t>
            </a:r>
            <a:r>
              <a:rPr lang="en-US" altLang="ko-KR" dirty="0" err="1"/>
              <a:t>len</a:t>
            </a:r>
            <a:r>
              <a:rPr lang="en-US" altLang="ko-KR" dirty="0"/>
              <a:t>(letters)):</a:t>
            </a:r>
          </a:p>
          <a:p>
            <a:r>
              <a:rPr lang="en-US" altLang="ko-KR" dirty="0"/>
              <a:t>     letter, num = letters[</a:t>
            </a:r>
            <a:r>
              <a:rPr lang="en-US" altLang="ko-KR" dirty="0" err="1"/>
              <a:t>i</a:t>
            </a:r>
            <a:r>
              <a:rPr lang="en-US" altLang="ko-KR" dirty="0"/>
              <a:t>], num[</a:t>
            </a:r>
            <a:r>
              <a:rPr lang="en-US" altLang="ko-KR" dirty="0" err="1"/>
              <a:t>i</a:t>
            </a:r>
            <a:r>
              <a:rPr lang="en-US" altLang="ko-KR" dirty="0"/>
              <a:t>]</a:t>
            </a:r>
          </a:p>
          <a:p>
            <a:r>
              <a:rPr lang="en-US" altLang="ko-KR" dirty="0"/>
              <a:t>     </a:t>
            </a:r>
            <a:r>
              <a:rPr lang="en-US" altLang="ko-KR" dirty="0" err="1"/>
              <a:t>do_something</a:t>
            </a:r>
            <a:r>
              <a:rPr lang="en-US" altLang="ko-KR" dirty="0"/>
              <a:t>(letter, num)</a:t>
            </a:r>
          </a:p>
          <a:p>
            <a:endParaRPr lang="en-US" altLang="ko-KR" dirty="0"/>
          </a:p>
          <a:p>
            <a:r>
              <a:rPr lang="en-US" altLang="ko-KR" dirty="0"/>
              <a:t>for letter, num in zip(letters, </a:t>
            </a:r>
            <a:r>
              <a:rPr lang="en-US" altLang="ko-KR" dirty="0" err="1"/>
              <a:t>nums</a:t>
            </a:r>
            <a:r>
              <a:rPr lang="en-US" altLang="ko-KR" dirty="0"/>
              <a:t>):</a:t>
            </a:r>
          </a:p>
          <a:p>
            <a:r>
              <a:rPr lang="en-US" altLang="ko-KR" dirty="0"/>
              <a:t>     </a:t>
            </a:r>
            <a:r>
              <a:rPr lang="en-US" altLang="ko-KR" dirty="0" err="1"/>
              <a:t>do_something</a:t>
            </a:r>
            <a:r>
              <a:rPr lang="en-US" altLang="ko-KR" dirty="0"/>
              <a:t>(letter, num)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EF6F0DF-45F7-D022-3581-676CF175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380C60B-C745-311E-CDF8-E45417F5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89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734B10-BEC1-20BC-85FE-2FFC62F7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Do not use [] in default parameter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41A5E6-CE62-5CED-29A3-552CAB824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def foo(</a:t>
            </a:r>
            <a:r>
              <a:rPr lang="en-US" altLang="ko-KR" dirty="0" err="1"/>
              <a:t>lst</a:t>
            </a:r>
            <a:r>
              <a:rPr lang="en-US" altLang="ko-KR" dirty="0"/>
              <a:t>=[])</a:t>
            </a:r>
          </a:p>
          <a:p>
            <a:endParaRPr lang="en-US" altLang="ko-KR" dirty="0"/>
          </a:p>
          <a:p>
            <a:r>
              <a:rPr lang="en-US" altLang="ko-KR" dirty="0"/>
              <a:t>def foo(</a:t>
            </a:r>
            <a:r>
              <a:rPr lang="en-US" altLang="ko-KR" dirty="0" err="1"/>
              <a:t>lst</a:t>
            </a:r>
            <a:r>
              <a:rPr lang="en-US" altLang="ko-KR" dirty="0"/>
              <a:t>=None):</a:t>
            </a:r>
          </a:p>
          <a:p>
            <a:r>
              <a:rPr lang="en-US" altLang="ko-KR" dirty="0"/>
              <a:t>    if </a:t>
            </a:r>
            <a:r>
              <a:rPr lang="en-US" altLang="ko-KR" dirty="0" err="1"/>
              <a:t>lst</a:t>
            </a:r>
            <a:r>
              <a:rPr lang="en-US" altLang="ko-KR" dirty="0"/>
              <a:t> is None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lst</a:t>
            </a:r>
            <a:r>
              <a:rPr lang="en-US" altLang="ko-KR" dirty="0"/>
              <a:t> = []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EF6F0DF-45F7-D022-3581-676CF175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380C60B-C745-311E-CDF8-E45417F5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36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2D1B28B-F0E7-A212-0A6B-2F4C16965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4750978-216E-11CE-CE0F-853C5DCB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36</a:t>
            </a:fld>
            <a:endParaRPr lang="en-US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19E497F2-1942-1AD2-9BB7-D10696CF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ko-KR" altLang="en-US" dirty="0" err="1"/>
              <a:t>줄요약</a:t>
            </a:r>
            <a:endParaRPr lang="ko-KR" altLang="en-US" dirty="0"/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AAB2AE64-3BD8-5503-7419-80516CB5162A}"/>
              </a:ext>
            </a:extLst>
          </p:cNvPr>
          <p:cNvSpPr txBox="1">
            <a:spLocks/>
          </p:cNvSpPr>
          <p:nvPr/>
        </p:nvSpPr>
        <p:spPr>
          <a:xfrm>
            <a:off x="5647174" y="944545"/>
            <a:ext cx="5516126" cy="5186700"/>
          </a:xfrm>
          <a:prstGeom prst="rect">
            <a:avLst/>
          </a:prstGeom>
        </p:spPr>
        <p:txBody>
          <a:bodyPr lIns="109728" tIns="109728" rIns="109728" bIns="9144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000" kern="1200" spc="3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kern="1200" spc="3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kern="1200" spc="3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3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600" kern="1200" spc="3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ko-KR" altLang="en-US" dirty="0" err="1"/>
              <a:t>파이썬은</a:t>
            </a:r>
            <a:r>
              <a:rPr lang="ko-KR" altLang="en-US" dirty="0"/>
              <a:t> 특유의 </a:t>
            </a:r>
            <a:r>
              <a:rPr lang="en-US" altLang="ko-KR" dirty="0"/>
              <a:t>‘</a:t>
            </a:r>
            <a:r>
              <a:rPr lang="ko-KR" altLang="en-US" dirty="0"/>
              <a:t>쉽고</a:t>
            </a:r>
            <a:r>
              <a:rPr lang="en-US" altLang="ko-KR" dirty="0"/>
              <a:t>, </a:t>
            </a:r>
            <a:r>
              <a:rPr lang="ko-KR" altLang="en-US" dirty="0"/>
              <a:t>아름답고</a:t>
            </a:r>
            <a:r>
              <a:rPr lang="en-US" altLang="ko-KR" dirty="0"/>
              <a:t>, </a:t>
            </a:r>
            <a:r>
              <a:rPr lang="ko-KR" altLang="en-US" dirty="0"/>
              <a:t>자유로움</a:t>
            </a:r>
            <a:r>
              <a:rPr lang="en-US" altLang="ko-KR" dirty="0"/>
              <a:t>＇</a:t>
            </a:r>
            <a:r>
              <a:rPr lang="ko-KR" altLang="en-US" dirty="0"/>
              <a:t>으로 거대한 생태계를 만들었다</a:t>
            </a:r>
            <a:r>
              <a:rPr lang="en-US" altLang="ko-KR" dirty="0"/>
              <a:t>.</a:t>
            </a:r>
          </a:p>
          <a:p>
            <a:pPr marL="457200" indent="-457200">
              <a:buAutoNum type="arabicPeriod"/>
            </a:pPr>
            <a:endParaRPr lang="en-US" altLang="ko-KR" dirty="0"/>
          </a:p>
          <a:p>
            <a:pPr marL="457200" indent="-457200">
              <a:buAutoNum type="arabicPeriod"/>
            </a:pPr>
            <a:r>
              <a:rPr lang="en-US" altLang="ko-KR" dirty="0"/>
              <a:t> </a:t>
            </a:r>
            <a:r>
              <a:rPr lang="ko-KR" altLang="en-US" dirty="0" err="1"/>
              <a:t>파이썬은</a:t>
            </a:r>
            <a:r>
              <a:rPr lang="ko-KR" altLang="en-US" dirty="0"/>
              <a:t> 개발자가 똥을 싸기 너무 쉬운 구조라</a:t>
            </a:r>
            <a:r>
              <a:rPr lang="en-US" altLang="ko-KR" dirty="0"/>
              <a:t>, Clean Code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짜려고 노력하는 것이 타언어에 비해 더더욱 중요하다</a:t>
            </a:r>
            <a:r>
              <a:rPr lang="en-US" altLang="ko-KR" dirty="0"/>
              <a:t>.</a:t>
            </a:r>
          </a:p>
          <a:p>
            <a:pPr marL="457200" indent="-457200">
              <a:buAutoNum type="arabicPeriod"/>
            </a:pPr>
            <a:endParaRPr lang="en-US" altLang="ko-KR" dirty="0"/>
          </a:p>
          <a:p>
            <a:pPr marL="457200" indent="-457200">
              <a:buAutoNum type="arabicPeriod"/>
            </a:pPr>
            <a:r>
              <a:rPr lang="en-US" altLang="ko-KR" dirty="0"/>
              <a:t>Python</a:t>
            </a:r>
            <a:r>
              <a:rPr lang="ko-KR" altLang="en-US" dirty="0"/>
              <a:t>에는 모든 문제를 해결하는 거의 유일한 방법이 있으며</a:t>
            </a:r>
            <a:r>
              <a:rPr lang="en-US" altLang="ko-KR" dirty="0"/>
              <a:t>, </a:t>
            </a:r>
            <a:r>
              <a:rPr lang="ko-KR" altLang="en-US" dirty="0"/>
              <a:t>그렇기 때문에 타인의 코드를 보며</a:t>
            </a:r>
            <a:r>
              <a:rPr lang="en-US" altLang="ko-KR" dirty="0"/>
              <a:t>, patter</a:t>
            </a:r>
            <a:r>
              <a:rPr lang="ko-KR" altLang="en-US" dirty="0"/>
              <a:t>과 </a:t>
            </a:r>
            <a:r>
              <a:rPr lang="en-US" altLang="ko-KR" dirty="0"/>
              <a:t>anti-pattern</a:t>
            </a:r>
            <a:r>
              <a:rPr lang="ko-KR" altLang="en-US" dirty="0"/>
              <a:t>을 학습하는 것이 중요하다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9223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8723C58-AE91-A1CE-42A4-D76B46E9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92AAC37-391A-B44D-8A40-973F79D2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37</a:t>
            </a:fld>
            <a:endParaRPr lang="en-US"/>
          </a:p>
        </p:txBody>
      </p:sp>
      <p:pic>
        <p:nvPicPr>
          <p:cNvPr id="24578" name="Picture 2" descr="톰과제리 제리 인사짤 감사합니다짤 모음! : 네이버 블로그">
            <a:extLst>
              <a:ext uri="{FF2B5EF4-FFF2-40B4-BE49-F238E27FC236}">
                <a16:creationId xmlns:a16="http://schemas.microsoft.com/office/drawing/2014/main" id="{C46213F7-335A-F618-A098-2085F5F21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29" y="778747"/>
            <a:ext cx="6832879" cy="512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2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563D57-F478-D80C-60D2-2F5BE14F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파이썬은</a:t>
            </a:r>
            <a:r>
              <a:rPr lang="ko-KR" altLang="en-US" dirty="0"/>
              <a:t> 어떤 언어인가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BABF871-B3EB-3F9D-5A74-4D82246A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6F61B21-4DB0-4BAD-E451-EAC6F9C2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파이썬(Python)이 Python이라는 이름으로 불리게 된 이유">
            <a:extLst>
              <a:ext uri="{FF2B5EF4-FFF2-40B4-BE49-F238E27FC236}">
                <a16:creationId xmlns:a16="http://schemas.microsoft.com/office/drawing/2014/main" id="{37F9604A-37BE-2977-6989-F26A893A4E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80" y="1914385"/>
            <a:ext cx="4191515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A5EB9EA-1B2A-50A9-C3DA-EEB18269E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75" y="2072258"/>
            <a:ext cx="4820856" cy="321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58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563D57-F478-D80C-60D2-2F5BE14F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쉬운 언어</a:t>
            </a:r>
            <a:r>
              <a:rPr lang="en-US" altLang="ko-KR" dirty="0"/>
              <a:t>, </a:t>
            </a:r>
            <a:r>
              <a:rPr lang="ko-KR" altLang="en-US" dirty="0"/>
              <a:t>파이썬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BABF871-B3EB-3F9D-5A74-4D82246A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6F61B21-4DB0-4BAD-E451-EAC6F9C2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5</a:t>
            </a:fld>
            <a:endParaRPr lang="en-US"/>
          </a:p>
        </p:txBody>
      </p:sp>
      <p:pic>
        <p:nvPicPr>
          <p:cNvPr id="2052" name="Picture 4" descr="LIFE IS TOO SHORT YOU NEED PYTHON - Keep Calm and Posters Generator, Maker  For Free - KeepCalmAndPosters.com">
            <a:extLst>
              <a:ext uri="{FF2B5EF4-FFF2-40B4-BE49-F238E27FC236}">
                <a16:creationId xmlns:a16="http://schemas.microsoft.com/office/drawing/2014/main" id="{EB1CC297-D8D7-B3FE-9A3B-ED74AC6C25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08" y="2194226"/>
            <a:ext cx="3401785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비긴메이트 - Dropbox, 성공 비결 5가지">
            <a:extLst>
              <a:ext uri="{FF2B5EF4-FFF2-40B4-BE49-F238E27FC236}">
                <a16:creationId xmlns:a16="http://schemas.microsoft.com/office/drawing/2014/main" id="{D238CE25-A69B-E9B5-7CA1-DCDB95625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823" y="2069533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etflix - Apps on Google Play">
            <a:extLst>
              <a:ext uri="{FF2B5EF4-FFF2-40B4-BE49-F238E27FC236}">
                <a16:creationId xmlns:a16="http://schemas.microsoft.com/office/drawing/2014/main" id="{5C3C7E85-1D7C-21D8-1C4C-E26F594BE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235" y="394773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2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F0B021F-DD6F-8AF1-CC1E-C14C0300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959E22-3000-E003-7DDD-21555322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6" descr="Java vs Python: Tried and True vs “Modern and New” - Belitsoft">
            <a:extLst>
              <a:ext uri="{FF2B5EF4-FFF2-40B4-BE49-F238E27FC236}">
                <a16:creationId xmlns:a16="http://schemas.microsoft.com/office/drawing/2014/main" id="{13B4ACA7-BDFF-8D57-9A91-A99BA61D07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45" y="271121"/>
            <a:ext cx="6163989" cy="597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95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563D57-F478-D80C-60D2-2F5BE14F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아름다운 언어</a:t>
            </a:r>
            <a:r>
              <a:rPr lang="en-US" altLang="ko-KR" dirty="0"/>
              <a:t>, </a:t>
            </a:r>
            <a:r>
              <a:rPr lang="ko-KR" altLang="en-US" dirty="0"/>
              <a:t>파이썬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BABF871-B3EB-3F9D-5A74-4D82246A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6F61B21-4DB0-4BAD-E451-EAC6F9C2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7</a:t>
            </a:fld>
            <a:endParaRPr lang="en-US"/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12DBC476-B209-8485-5BCD-736D5A2A6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533" y="3429000"/>
            <a:ext cx="9848934" cy="1059543"/>
          </a:xfrm>
        </p:spPr>
      </p:pic>
    </p:spTree>
    <p:extLst>
      <p:ext uri="{BB962C8B-B14F-4D97-AF65-F5344CB8AC3E}">
        <p14:creationId xmlns:p14="http://schemas.microsoft.com/office/powerpoint/2010/main" val="274891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BABF871-B3EB-3F9D-5A74-4D82246A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6F61B21-4DB0-4BAD-E451-EAC6F9C2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8</a:t>
            </a:fld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27140A4-8468-4928-5335-9A01AEF43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476" y="304944"/>
            <a:ext cx="8016938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Beautiful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is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better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than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ugly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.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 Unicode MS"/>
              <a:ea typeface="ui-monospa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Explicit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is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better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than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implicit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.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ui-monospa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Simple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is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better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than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complex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.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ui-monospa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Complex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is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better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than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complicated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.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ui-monospa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Flat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is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better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than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nested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.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ui-monospa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Sparse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is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better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than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dense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.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ui-monospa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Readability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counts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.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ui-monospa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Special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cases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aren't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special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enough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to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break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the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rules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.</a:t>
            </a:r>
            <a:endParaRPr lang="en-US" altLang="ko-KR" sz="2000" dirty="0">
              <a:solidFill>
                <a:srgbClr val="333333"/>
              </a:solidFill>
              <a:latin typeface="Arial Unicode MS"/>
              <a:ea typeface="ui-monospa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Although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practicality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beats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purity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.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ui-monospa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Errors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should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never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pass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silently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.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ui-monospa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Unless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explicitly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silenced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.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ui-monospa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In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the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face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of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ambiguity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,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refuse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the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temptation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to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guess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.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ui-monospa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There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should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be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one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-- and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preferably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only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one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 --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obvious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way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to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do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it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  <a:ea typeface="ui-monospace"/>
              </a:rPr>
              <a:t>.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 Unicode MS"/>
              <a:ea typeface="ui-monospa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Although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that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way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may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not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be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obvious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at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first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unless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you're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Dutch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.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ui-monospa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Now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is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better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than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never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.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ui-monospa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Although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never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is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often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better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than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*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right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*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now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.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ui-monospa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If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the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implementation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is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hard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to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explain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,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it's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a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bad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idea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.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ui-monospa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If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the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implementation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is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easy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to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explain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,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it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may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be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a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good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idea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.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ui-monospa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Namespaces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are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one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honking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great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idea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--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let's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do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more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 of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those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ui-monospace"/>
              </a:rPr>
              <a:t>!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563D57-F478-D80C-60D2-2F5BE14F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거대한 생태계의 언어</a:t>
            </a:r>
            <a:r>
              <a:rPr lang="en-US" altLang="ko-KR" dirty="0"/>
              <a:t>, </a:t>
            </a:r>
            <a:r>
              <a:rPr lang="ko-KR" altLang="en-US" dirty="0"/>
              <a:t>파이썬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BABF871-B3EB-3F9D-5A74-4D82246A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7th Baekjoon Best Conference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6F61B21-4DB0-4BAD-E451-EAC6F9C2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9</a:t>
            </a:fld>
            <a:endParaRPr lang="en-US"/>
          </a:p>
        </p:txBody>
      </p:sp>
      <p:pic>
        <p:nvPicPr>
          <p:cNvPr id="6148" name="Picture 4" descr="Amazon.com: Rule 34, If It Exists There Is Porn Of It. Pullover Hoodie :  Clothing, Shoes &amp; Jewelry">
            <a:extLst>
              <a:ext uri="{FF2B5EF4-FFF2-40B4-BE49-F238E27FC236}">
                <a16:creationId xmlns:a16="http://schemas.microsoft.com/office/drawing/2014/main" id="{2BCD9671-D622-87A6-96CB-F958BAFB82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47" y="2461743"/>
            <a:ext cx="3640905" cy="412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10746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LightSeedRightStep">
      <a:dk1>
        <a:srgbClr val="000000"/>
      </a:dk1>
      <a:lt1>
        <a:srgbClr val="FFFFFF"/>
      </a:lt1>
      <a:dk2>
        <a:srgbClr val="3C3122"/>
      </a:dk2>
      <a:lt2>
        <a:srgbClr val="E8E2E3"/>
      </a:lt2>
      <a:accent1>
        <a:srgbClr val="80A9A5"/>
      </a:accent1>
      <a:accent2>
        <a:srgbClr val="7FA8BA"/>
      </a:accent2>
      <a:accent3>
        <a:srgbClr val="93A0C4"/>
      </a:accent3>
      <a:accent4>
        <a:srgbClr val="877FBA"/>
      </a:accent4>
      <a:accent5>
        <a:srgbClr val="B196C6"/>
      </a:accent5>
      <a:accent6>
        <a:srgbClr val="B87FBA"/>
      </a:accent6>
      <a:hlink>
        <a:srgbClr val="AE6971"/>
      </a:hlink>
      <a:folHlink>
        <a:srgbClr val="7F7F7F"/>
      </a:folHlink>
    </a:clrScheme>
    <a:fontScheme name="Bembo">
      <a:majorFont>
        <a:latin typeface="Microsoft GothicNeo"/>
        <a:ea typeface=""/>
        <a:cs typeface=""/>
      </a:majorFont>
      <a:minorFont>
        <a:latin typeface="Microsoft GothicNe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9AC0F43FD9BF964199581D56114B4C27" ma:contentTypeVersion="4" ma:contentTypeDescription="새 문서를 만듭니다." ma:contentTypeScope="" ma:versionID="349ffff474b9e0e6c3bbd7faea497c88">
  <xsd:schema xmlns:xsd="http://www.w3.org/2001/XMLSchema" xmlns:xs="http://www.w3.org/2001/XMLSchema" xmlns:p="http://schemas.microsoft.com/office/2006/metadata/properties" xmlns:ns3="af16c2e8-b6bd-4b6b-b669-c2f78501a31f" targetNamespace="http://schemas.microsoft.com/office/2006/metadata/properties" ma:root="true" ma:fieldsID="1aac557d9d7f3fb8b96f99aa4935715a" ns3:_="">
    <xsd:import namespace="af16c2e8-b6bd-4b6b-b669-c2f78501a3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6c2e8-b6bd-4b6b-b669-c2f78501a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442EAA-7C5C-407B-B712-EC8F0FADDD3B}">
  <ds:schemaRefs>
    <ds:schemaRef ds:uri="http://www.w3.org/XML/1998/namespace"/>
    <ds:schemaRef ds:uri="af16c2e8-b6bd-4b6b-b669-c2f78501a31f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A721E8C-843F-4C7E-8014-0EF43F980B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8C57D4-5968-4A1C-B868-D1C2DB09D1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16c2e8-b6bd-4b6b-b669-c2f78501a3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6700</TotalTime>
  <Words>1176</Words>
  <Application>Microsoft Office PowerPoint</Application>
  <PresentationFormat>와이드스크린</PresentationFormat>
  <Paragraphs>222</Paragraphs>
  <Slides>37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3" baseType="lpstr">
      <vt:lpstr>Arial Unicode MS</vt:lpstr>
      <vt:lpstr>Microsoft GothicNeo</vt:lpstr>
      <vt:lpstr>Microsoft GothicNeo Light</vt:lpstr>
      <vt:lpstr>맑은 고딕</vt:lpstr>
      <vt:lpstr>Arial</vt:lpstr>
      <vt:lpstr>AdornVTI</vt:lpstr>
      <vt:lpstr>Python Clean code</vt:lpstr>
      <vt:lpstr>목차</vt:lpstr>
      <vt:lpstr>What is Python?</vt:lpstr>
      <vt:lpstr>파이썬은 어떤 언어인가?</vt:lpstr>
      <vt:lpstr>쉬운 언어, 파이썬</vt:lpstr>
      <vt:lpstr>PowerPoint 프레젠테이션</vt:lpstr>
      <vt:lpstr>아름다운 언어, 파이썬</vt:lpstr>
      <vt:lpstr>PowerPoint 프레젠테이션</vt:lpstr>
      <vt:lpstr>거대한 생태계의 언어, 파이썬</vt:lpstr>
      <vt:lpstr>자유로운 언어, 파이썬</vt:lpstr>
      <vt:lpstr>  </vt:lpstr>
      <vt:lpstr>Why Clean code?</vt:lpstr>
      <vt:lpstr>PowerPoint 프레젠테이션</vt:lpstr>
      <vt:lpstr>PowerPoint 프레젠테이션</vt:lpstr>
      <vt:lpstr>What is Clean Code?</vt:lpstr>
      <vt:lpstr>PowerPoint 프레젠테이션</vt:lpstr>
      <vt:lpstr>SRP(Single Responsibility Principle)</vt:lpstr>
      <vt:lpstr>OCP(Open Closed Principle)</vt:lpstr>
      <vt:lpstr>LSP(Liskov Subsitution Principle)</vt:lpstr>
      <vt:lpstr>ISP(Interface Segregation Principle)</vt:lpstr>
      <vt:lpstr>DIP(Dependency Inversion Principle)</vt:lpstr>
      <vt:lpstr>Magic Method</vt:lpstr>
      <vt:lpstr>Magic Method</vt:lpstr>
      <vt:lpstr>Python Data Model</vt:lpstr>
      <vt:lpstr>PowerPoint 프레젠테이션</vt:lpstr>
      <vt:lpstr>PowerPoint 프레젠테이션</vt:lpstr>
      <vt:lpstr>PowerPoint 프레젠테이션</vt:lpstr>
      <vt:lpstr>PowerPoint 프레젠테이션</vt:lpstr>
      <vt:lpstr>Python antipattern</vt:lpstr>
      <vt:lpstr>Dict.keys()</vt:lpstr>
      <vt:lpstr>list comprehension ( short circuit )</vt:lpstr>
      <vt:lpstr>Lambda expression</vt:lpstr>
      <vt:lpstr>Range(len())</vt:lpstr>
      <vt:lpstr>PowerPoint 프레젠테이션</vt:lpstr>
      <vt:lpstr>Do not use [] in default parameter</vt:lpstr>
      <vt:lpstr>3줄요약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이야호는 어떻게 개발자가 되었는가</dc:title>
  <dc:creator>권태호(수학과)</dc:creator>
  <cp:lastModifiedBy>권태호(수학과)</cp:lastModifiedBy>
  <cp:revision>4</cp:revision>
  <dcterms:created xsi:type="dcterms:W3CDTF">2021-12-25T11:48:02Z</dcterms:created>
  <dcterms:modified xsi:type="dcterms:W3CDTF">2022-08-19T07:44:27Z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0x0101009AC0F43FD9BF964199581D56114B4C27</vt:lpwstr>
  </property>
</Properties>
</file>