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3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7"/>
  </p:normalViewPr>
  <p:slideViewPr>
    <p:cSldViewPr snapToGrid="0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74A67E-9E1B-27F2-AB81-A5C645A0A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EDFC23E-2DC8-6FA1-82A8-8B67C96CA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955FCC-95AF-78C2-F301-29531A66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BA5D-B31E-994A-82B5-38999267A72E}" type="datetimeFigureOut">
              <a:rPr kumimoji="1" lang="ko-KR" altLang="en-US" smtClean="0"/>
              <a:t>2022. 8. 12.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1B579F-9CA6-5334-E905-218242F1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B03C15-1EAD-9226-72CC-6605C2B1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883-5D06-E849-9B6B-35BDBCF5A22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5836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D15C14-45E2-5C7F-A408-50258A8B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A7993D1-90FB-AF4D-7F20-18AF2036D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F6FB2E-5F00-7B4F-E295-5EADD87E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BA5D-B31E-994A-82B5-38999267A72E}" type="datetimeFigureOut">
              <a:rPr kumimoji="1" lang="ko-KR" altLang="en-US" smtClean="0"/>
              <a:t>2022. 8. 12.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9FC689-A1A6-6BC2-E307-9D1F8137C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F89FFF-6704-5C37-E9C4-C394EE93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883-5D06-E849-9B6B-35BDBCF5A22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4708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3A73012-7ECE-22BC-637A-16F541756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2F2E24F-411C-DF7D-A273-22E022FF3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FC6D989-B983-F7AA-027A-BC8AF5A0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BA5D-B31E-994A-82B5-38999267A72E}" type="datetimeFigureOut">
              <a:rPr kumimoji="1" lang="ko-KR" altLang="en-US" smtClean="0"/>
              <a:t>2022. 8. 12.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9DB6A1-7542-AA4D-DAC3-52596473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C002F2-D267-3497-2992-D241DCBB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883-5D06-E849-9B6B-35BDBCF5A22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060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010BDB-77E0-CD9F-E061-B0441751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05F38B-4914-CD3F-0380-E98AC4BA7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2ED3B2-83E7-465F-F1A6-94E6C888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BA5D-B31E-994A-82B5-38999267A72E}" type="datetimeFigureOut">
              <a:rPr kumimoji="1" lang="ko-KR" altLang="en-US" smtClean="0"/>
              <a:t>2022. 8. 12.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FA1157-2C9D-D4DB-C953-57A2E4A4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2445FC-CB09-456E-17C8-61C21CB1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883-5D06-E849-9B6B-35BDBCF5A22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0522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0C153B-8554-79EE-DE1B-4DBF5D9F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D76112-6576-9FE7-B2BC-C1D41A8CA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B5824B-591C-33EB-A4AC-5C9DD489C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BA5D-B31E-994A-82B5-38999267A72E}" type="datetimeFigureOut">
              <a:rPr kumimoji="1" lang="ko-KR" altLang="en-US" smtClean="0"/>
              <a:t>2022. 8. 12.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D73E5C-4836-EE19-22FA-F20A3CAF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BC6BE1-A7B1-E74A-B2C2-F3C6DAD0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883-5D06-E849-9B6B-35BDBCF5A22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319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BD6BAD-A5D9-61E1-841F-0E229DDF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7E1392-C7E6-CC3E-BB5E-2436B532A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77D30F9-7797-C3AA-64DE-546D9B9BE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665676-7E72-3D7B-1771-C07602DF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BA5D-B31E-994A-82B5-38999267A72E}" type="datetimeFigureOut">
              <a:rPr kumimoji="1" lang="ko-KR" altLang="en-US" smtClean="0"/>
              <a:t>2022. 8. 12.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B43FDA2-3E55-3078-A4F7-5D4EC602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6917A0B-CEB6-D5C6-0FB3-BC8A99C9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883-5D06-E849-9B6B-35BDBCF5A22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6309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C13DE4-10F2-0308-D658-0E7A8723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38927B-46CF-983C-C451-A4FE5B315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AA3FBC-3D64-FB6B-753F-C0731F15D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B0818B6-8FA2-332E-4B69-492A53AF7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BAA7953-14DF-64AB-7834-9DA2538F9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92EAFBA-FF26-BCEF-0496-89AD0A6D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BA5D-B31E-994A-82B5-38999267A72E}" type="datetimeFigureOut">
              <a:rPr kumimoji="1" lang="ko-KR" altLang="en-US" smtClean="0"/>
              <a:t>2022. 8. 12.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A28BBB3-096D-8FE7-2076-92F8944B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FA9B651-F54D-D826-D723-F633E841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883-5D06-E849-9B6B-35BDBCF5A22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1742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FB3C4E-235E-9BE8-133C-655E2FB9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5BFDB60-293E-0CB7-CD41-C8D3A2BFE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BA5D-B31E-994A-82B5-38999267A72E}" type="datetimeFigureOut">
              <a:rPr kumimoji="1" lang="ko-KR" altLang="en-US" smtClean="0"/>
              <a:t>2022. 8. 12.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9175EEE-632B-2E5F-2CB9-170194D5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2A81A7C-9D72-5983-C255-8C609492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883-5D06-E849-9B6B-35BDBCF5A22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5693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DFE13E1-277E-015A-8443-1BDF947D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BA5D-B31E-994A-82B5-38999267A72E}" type="datetimeFigureOut">
              <a:rPr kumimoji="1" lang="ko-KR" altLang="en-US" smtClean="0"/>
              <a:t>2022. 8. 12.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A5B41AE-B8A9-FD7E-3EBF-42EB3E9E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C5FAF1-A433-681A-AE15-FB8D6A73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883-5D06-E849-9B6B-35BDBCF5A22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8936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37D3FC-1324-67B4-4FEC-0CC823B7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7FECA6-4B47-3937-8A80-49575CE6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2981B6E-DAEB-5489-A24B-A93D73712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6596CB2-1825-9730-0300-6FB0D3EF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BA5D-B31E-994A-82B5-38999267A72E}" type="datetimeFigureOut">
              <a:rPr kumimoji="1" lang="ko-KR" altLang="en-US" smtClean="0"/>
              <a:t>2022. 8. 12.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F4A1BE-744B-54A8-32F6-4F1685BF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934344-C3B9-0D4C-2F5D-0791D550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883-5D06-E849-9B6B-35BDBCF5A22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3869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17B57E-2DB8-17D3-0B91-89A5264E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36D90F8-FEF8-3FE8-5A16-3C187AFA2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6D524B3-AEE1-C852-ABF6-0527812AA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B259183-64A8-6397-2D54-74703C25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BA5D-B31E-994A-82B5-38999267A72E}" type="datetimeFigureOut">
              <a:rPr kumimoji="1" lang="ko-KR" altLang="en-US" smtClean="0"/>
              <a:t>2022. 8. 12.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D02B83E-E9D4-FC0C-C9A0-BC8607E0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3D17AE0-06A3-DF91-D56A-BB93F784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883-5D06-E849-9B6B-35BDBCF5A22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719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27CDB9C-EA27-E19A-648A-1FA91FD0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C316F3-13A3-BE45-0982-8FF62C895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1D99F6-2153-90EA-68A1-8339EBD5F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EBA5D-B31E-994A-82B5-38999267A72E}" type="datetimeFigureOut">
              <a:rPr kumimoji="1" lang="ko-KR" altLang="en-US" smtClean="0"/>
              <a:t>2022. 8. 12.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F7101E-4B98-5422-10A2-D8D9B56E6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6340D5-C472-BCAC-1CF4-625A0DD3A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2E883-5D06-E849-9B6B-35BDBCF5A22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428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8FB963-02C4-AB85-9270-13D799AB1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ko-KR" dirty="0"/>
              <a:t>MD5</a:t>
            </a:r>
            <a:r>
              <a:rPr kumimoji="1" lang="ko-KR" altLang="en-US" dirty="0"/>
              <a:t>는 왜 머저리인가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987F36A-245F-5E2B-C781-2B8F34300B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ko-KR" altLang="en-US" dirty="0"/>
              <a:t>최유빈</a:t>
            </a:r>
            <a:r>
              <a:rPr kumimoji="1" lang="en-US" altLang="ko-KR" dirty="0"/>
              <a:t>(sean9892)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3225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505358-F891-91AD-CD4B-4B70FC62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그래도 머저리다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3C8D2-B4ED-7016-FF70-E3AAE4833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4899267"/>
          </a:xfrm>
        </p:spPr>
        <p:txBody>
          <a:bodyPr>
            <a:normAutofit/>
          </a:bodyPr>
          <a:lstStyle/>
          <a:p>
            <a:r>
              <a:rPr kumimoji="1" lang="en-US" altLang="ko-KR" dirty="0"/>
              <a:t>Length Extension Attack</a:t>
            </a:r>
          </a:p>
          <a:p>
            <a:endParaRPr kumimoji="1" lang="en-US" altLang="ko-KR" dirty="0"/>
          </a:p>
          <a:p>
            <a:endParaRPr kumimoji="1" lang="en-US" altLang="ko-KR" dirty="0"/>
          </a:p>
          <a:p>
            <a:endParaRPr kumimoji="1" lang="en-US" altLang="ko-KR" dirty="0"/>
          </a:p>
          <a:p>
            <a:endParaRPr kumimoji="1" lang="en-US" altLang="ko-KR" dirty="0"/>
          </a:p>
          <a:p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ko-KR" altLang="en-US" dirty="0"/>
              <a:t>원본 메세지를 모르는 상태로 뒤에 문자열을 추가한 해시 값을 알 수 있다</a:t>
            </a:r>
            <a:r>
              <a:rPr kumimoji="1" lang="en-US" altLang="ko-KR" dirty="0"/>
              <a:t>?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B02B344-DB52-DC81-5F29-443ADCC64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852" r="38101"/>
          <a:stretch/>
        </p:blipFill>
        <p:spPr>
          <a:xfrm>
            <a:off x="838200" y="2246693"/>
            <a:ext cx="10296700" cy="90345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EAFFC05-6880-9A19-2721-AD101AF91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101"/>
          <a:stretch/>
        </p:blipFill>
        <p:spPr>
          <a:xfrm>
            <a:off x="838200" y="3285081"/>
            <a:ext cx="10296704" cy="18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8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505358-F891-91AD-CD4B-4B70FC62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그래도 머저리다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3C8D2-B4ED-7016-FF70-E3AAE4833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734348"/>
          </a:xfrm>
        </p:spPr>
        <p:txBody>
          <a:bodyPr>
            <a:normAutofit/>
          </a:bodyPr>
          <a:lstStyle/>
          <a:p>
            <a:r>
              <a:rPr kumimoji="1" lang="ko-KR" altLang="en-US" dirty="0"/>
              <a:t>충돌을 찾기 어려워야 </a:t>
            </a:r>
            <a:r>
              <a:rPr kumimoji="1" lang="en-US" altLang="ko-KR" dirty="0"/>
              <a:t>Merkle–Damgård Construction</a:t>
            </a:r>
            <a:r>
              <a:rPr kumimoji="1" lang="ko-KR" altLang="en-US" dirty="0"/>
              <a:t>을 쓰는 의미가 있는데</a:t>
            </a:r>
            <a:r>
              <a:rPr kumimoji="1" lang="en-US" altLang="ko-KR" dirty="0"/>
              <a:t>…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C821F132-B051-8FD5-0057-0469CA73F67D}"/>
              </a:ext>
            </a:extLst>
          </p:cNvPr>
          <p:cNvGrpSpPr/>
          <p:nvPr/>
        </p:nvGrpSpPr>
        <p:grpSpPr>
          <a:xfrm>
            <a:off x="4441168" y="2751193"/>
            <a:ext cx="3309664" cy="3678996"/>
            <a:chOff x="4441168" y="2751193"/>
            <a:chExt cx="3309664" cy="3678996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824512C7-B338-5718-4686-E03574E38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1168" y="2751193"/>
              <a:ext cx="3309664" cy="330966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C3EFC6-6272-30AD-5B7E-7D88D835AE61}"/>
                </a:ext>
              </a:extLst>
            </p:cNvPr>
            <p:cNvSpPr txBox="1"/>
            <p:nvPr/>
          </p:nvSpPr>
          <p:spPr>
            <a:xfrm>
              <a:off x="4496042" y="6060857"/>
              <a:ext cx="3199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ko-KR" altLang="en-US" dirty="0"/>
                <a:t>무수한 공격 가능성의 시발점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156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505358-F891-91AD-CD4B-4B70FC62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그래도 머저리다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3C8D2-B4ED-7016-FF70-E3AAE4833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734348"/>
          </a:xfrm>
        </p:spPr>
        <p:txBody>
          <a:bodyPr>
            <a:normAutofit/>
          </a:bodyPr>
          <a:lstStyle/>
          <a:p>
            <a:r>
              <a:rPr kumimoji="1" lang="en-US" altLang="ko-KR" dirty="0"/>
              <a:t>Merkle–Damgård Construction</a:t>
            </a:r>
            <a:br>
              <a:rPr kumimoji="1" lang="en-US" altLang="ko-KR" dirty="0"/>
            </a:br>
            <a:r>
              <a:rPr kumimoji="1" lang="en-US" altLang="ko-KR" dirty="0"/>
              <a:t>	</a:t>
            </a:r>
            <a:r>
              <a:rPr kumimoji="1" lang="ko-KR" altLang="en-US" dirty="0"/>
              <a:t>충돌 쌍 하나로부터 무수한 충돌 쌍을 만드는 무적기술</a:t>
            </a:r>
            <a:endParaRPr kumimoji="1"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539F449-8CA0-04DC-E731-E2E71A36D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43" y="2760161"/>
            <a:ext cx="5703395" cy="39323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69E8899-DAFC-1332-D4A7-91AF058A3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209" y="2760161"/>
            <a:ext cx="1256563" cy="392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0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505358-F891-91AD-CD4B-4B70FC62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그래도 머저리다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3C8D2-B4ED-7016-FF70-E3AAE4833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734348"/>
          </a:xfrm>
        </p:spPr>
        <p:txBody>
          <a:bodyPr>
            <a:normAutofit/>
          </a:bodyPr>
          <a:lstStyle/>
          <a:p>
            <a:r>
              <a:rPr kumimoji="1" lang="en-US" altLang="ko-KR" dirty="0"/>
              <a:t>Hash Checksum</a:t>
            </a:r>
            <a:br>
              <a:rPr kumimoji="1" lang="en-US" altLang="ko-KR" dirty="0"/>
            </a:br>
            <a:br>
              <a:rPr kumimoji="1" lang="en-US" altLang="ko-KR" dirty="0"/>
            </a:br>
            <a:r>
              <a:rPr kumimoji="1" lang="ko-KR" altLang="en-US" dirty="0"/>
              <a:t>특정 파일의 해시 값을 제공하여 전달받은 파일이 올바른 파일인지 검증하는 방법</a:t>
            </a:r>
            <a:br>
              <a:rPr kumimoji="1" lang="en-US" altLang="ko-KR" dirty="0"/>
            </a:br>
            <a:br>
              <a:rPr kumimoji="1" lang="en-US" altLang="ko-KR" dirty="0"/>
            </a:br>
            <a:r>
              <a:rPr kumimoji="1" lang="en-US" altLang="ko-KR" dirty="0"/>
              <a:t>MD5 Checksum, SHA1 Checksum</a:t>
            </a:r>
            <a:r>
              <a:rPr kumimoji="1" lang="ko-KR" altLang="en-US" dirty="0"/>
              <a:t> 등이 자주 사용됨</a:t>
            </a:r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6243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505358-F891-91AD-CD4B-4B70FC62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그래도 머저리다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3C8D2-B4ED-7016-FF70-E3AAE4833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517524" cy="3734348"/>
          </a:xfrm>
        </p:spPr>
        <p:txBody>
          <a:bodyPr>
            <a:normAutofit/>
          </a:bodyPr>
          <a:lstStyle/>
          <a:p>
            <a:r>
              <a:rPr kumimoji="1" lang="en-US" altLang="ko-KR" dirty="0"/>
              <a:t>Header:</a:t>
            </a:r>
            <a:br>
              <a:rPr kumimoji="1" lang="en-US" altLang="ko-KR" dirty="0"/>
            </a:br>
            <a:r>
              <a:rPr kumimoji="1" lang="ko-KR" altLang="en-US" dirty="0"/>
              <a:t>파일의 실행 혹은 사용을 위해 필요한 정보가 모여 있는 초반부</a:t>
            </a:r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ko-KR" altLang="en-US" dirty="0"/>
              <a:t>같은 확장자의 파일을 헤더를 동일하게 해서 충돌 쌍을 만든다면</a:t>
            </a:r>
            <a:r>
              <a:rPr kumimoji="1" lang="en-US" altLang="ko-KR" dirty="0"/>
              <a:t>?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뭐 어째요</a:t>
            </a:r>
            <a:r>
              <a:rPr kumimoji="1" lang="en-US" altLang="ko-KR" dirty="0"/>
              <a:t>…</a:t>
            </a:r>
          </a:p>
          <a:p>
            <a:endParaRPr kumimoji="1" lang="en-US" altLang="ko-KR" dirty="0"/>
          </a:p>
          <a:p>
            <a:endParaRPr kumimoji="1"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C49FEBF-895F-F346-3A75-CF0C258B8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605" y="1690688"/>
            <a:ext cx="2977712" cy="439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3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505358-F891-91AD-CD4B-4B70FC62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그래도 머저리다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3C8D2-B4ED-7016-FF70-E3AAE4833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410903" cy="3734348"/>
          </a:xfrm>
        </p:spPr>
        <p:txBody>
          <a:bodyPr>
            <a:normAutofit/>
          </a:bodyPr>
          <a:lstStyle/>
          <a:p>
            <a:r>
              <a:rPr kumimoji="1" lang="en-US" altLang="ko-KR" dirty="0"/>
              <a:t>File Signature:</a:t>
            </a:r>
            <a:br>
              <a:rPr kumimoji="1" lang="en-US" altLang="ko-KR" dirty="0"/>
            </a:br>
            <a:r>
              <a:rPr kumimoji="1" lang="ko-KR" altLang="en-US" dirty="0"/>
              <a:t>특정 타입의 파일임을 명시하는 바이너리 파일 초반부의 패턴</a:t>
            </a:r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ko-KR" altLang="en-US" dirty="0"/>
              <a:t>서로 다른 확장자의 </a:t>
            </a:r>
            <a:r>
              <a:rPr kumimoji="1" lang="en-US" altLang="ko-KR" dirty="0"/>
              <a:t>File Signature</a:t>
            </a:r>
            <a:r>
              <a:rPr kumimoji="1" lang="ko-KR" altLang="en-US" dirty="0"/>
              <a:t>로 시작하는 충돌쌍을 발견한다면</a:t>
            </a:r>
            <a:r>
              <a:rPr kumimoji="1" lang="en-US" altLang="ko-KR" dirty="0"/>
              <a:t>?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뭐 어쩌겠습니까</a:t>
            </a:r>
            <a:r>
              <a:rPr kumimoji="1" lang="en-US" altLang="ko-KR" dirty="0"/>
              <a:t>…</a:t>
            </a:r>
          </a:p>
          <a:p>
            <a:endParaRPr kumimoji="1"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C08C173-DC47-0AFA-8E4B-7F3939F6B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882" y="4251817"/>
            <a:ext cx="4427148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27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FA2A8B-E3A1-1615-9485-C30C605E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머저리도 밟으면 꿈틀한다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94447E-81D4-E7A7-FA96-A3859F7F5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/>
              <a:t>MD5</a:t>
            </a:r>
            <a:r>
              <a:rPr kumimoji="1" lang="ko-KR" altLang="en-US" dirty="0"/>
              <a:t>는 머저리지만 밟으면 꿈틀하진 않습니다</a:t>
            </a:r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ko-KR" altLang="en-US" dirty="0"/>
              <a:t>암호학적이지 않은 상황에 사용 </a:t>
            </a:r>
            <a:r>
              <a:rPr kumimoji="1" lang="en-US" altLang="ko-KR" dirty="0"/>
              <a:t>–</a:t>
            </a:r>
            <a:r>
              <a:rPr kumimoji="1" lang="ko-KR" altLang="en-US" dirty="0"/>
              <a:t> </a:t>
            </a:r>
            <a:r>
              <a:rPr kumimoji="1" lang="en-US" altLang="ko-KR" dirty="0"/>
              <a:t>UID</a:t>
            </a:r>
            <a:r>
              <a:rPr kumimoji="1" lang="ko-KR" altLang="en-US" dirty="0"/>
              <a:t> 생성 등</a:t>
            </a:r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ko-KR" altLang="en-US" dirty="0"/>
              <a:t>또 쓸 곳이 있겠습니까</a:t>
            </a:r>
          </a:p>
        </p:txBody>
      </p:sp>
    </p:spTree>
    <p:extLst>
      <p:ext uri="{BB962C8B-B14F-4D97-AF65-F5344CB8AC3E}">
        <p14:creationId xmlns:p14="http://schemas.microsoft.com/office/powerpoint/2010/main" val="4290581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402D73-98CF-3CC8-304F-0D6C1BF21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ko-KR" altLang="en-US" dirty="0"/>
              <a:t>감사합니다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807B990-12AB-E09C-044D-5956429993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ko-KR" dirty="0"/>
              <a:t>MD5</a:t>
            </a:r>
            <a:r>
              <a:rPr kumimoji="1" lang="ko-KR" altLang="en-US" dirty="0"/>
              <a:t>는 쓰지 마십쇼</a:t>
            </a:r>
          </a:p>
        </p:txBody>
      </p:sp>
    </p:spTree>
    <p:extLst>
      <p:ext uri="{BB962C8B-B14F-4D97-AF65-F5344CB8AC3E}">
        <p14:creationId xmlns:p14="http://schemas.microsoft.com/office/powerpoint/2010/main" val="167649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F803CF-44BF-7F25-2A40-949A11F6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Index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4DB895-7591-B105-947A-40EF47BA9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kumimoji="1" lang="ko-KR" altLang="en-US" dirty="0"/>
              <a:t>해시는 동네 바보다</a:t>
            </a:r>
            <a:endParaRPr kumimoji="1" lang="en-US" altLang="ko-KR" dirty="0"/>
          </a:p>
          <a:p>
            <a:pPr marL="514350" indent="-514350">
              <a:buAutoNum type="arabicPeriod"/>
            </a:pPr>
            <a:endParaRPr kumimoji="1" lang="en-US" altLang="ko-KR" dirty="0"/>
          </a:p>
          <a:p>
            <a:pPr marL="514350" indent="-514350">
              <a:buAutoNum type="arabicPeriod"/>
            </a:pPr>
            <a:r>
              <a:rPr kumimoji="1" lang="en-US" altLang="ko-KR" dirty="0"/>
              <a:t>MD5</a:t>
            </a:r>
            <a:r>
              <a:rPr kumimoji="1" lang="ko-KR" altLang="en-US" dirty="0"/>
              <a:t>는 머저리다 </a:t>
            </a:r>
            <a:r>
              <a:rPr kumimoji="1" lang="en-US" altLang="ko-KR" dirty="0"/>
              <a:t>/</a:t>
            </a:r>
            <a:r>
              <a:rPr kumimoji="1" lang="ko-KR" altLang="en-US" dirty="0"/>
              <a:t> </a:t>
            </a:r>
            <a:r>
              <a:rPr kumimoji="1" lang="en-US" altLang="ko-KR" dirty="0"/>
              <a:t>MD5 </a:t>
            </a:r>
            <a:r>
              <a:rPr kumimoji="1" lang="ko-KR" altLang="en-US" dirty="0"/>
              <a:t>바보 아니다</a:t>
            </a:r>
            <a:endParaRPr kumimoji="1" lang="en-US" altLang="ko-KR" dirty="0"/>
          </a:p>
          <a:p>
            <a:pPr marL="514350" indent="-514350">
              <a:buAutoNum type="arabicPeriod"/>
            </a:pPr>
            <a:endParaRPr kumimoji="1" lang="en-US" altLang="ko-KR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kumimoji="1" lang="en-US" altLang="ko-KR" dirty="0"/>
              <a:t>Merkle–Damgård construction</a:t>
            </a:r>
          </a:p>
          <a:p>
            <a:pPr marL="514350" indent="-514350">
              <a:buAutoNum type="arabicPeriod"/>
            </a:pPr>
            <a:endParaRPr kumimoji="1" lang="en-US" altLang="ko-KR" dirty="0"/>
          </a:p>
          <a:p>
            <a:pPr marL="514350" indent="-514350">
              <a:buAutoNum type="arabicPeriod"/>
            </a:pPr>
            <a:r>
              <a:rPr kumimoji="1" lang="ko-KR" altLang="en-US" dirty="0"/>
              <a:t>그래도 머저리다</a:t>
            </a:r>
            <a:endParaRPr kumimoji="1" lang="en-US" altLang="ko-KR" dirty="0"/>
          </a:p>
          <a:p>
            <a:pPr marL="514350" indent="-514350">
              <a:buAutoNum type="arabicPeriod"/>
            </a:pPr>
            <a:endParaRPr kumimoji="1" lang="en-US" altLang="ko-KR" dirty="0"/>
          </a:p>
          <a:p>
            <a:pPr marL="514350" indent="-514350">
              <a:buAutoNum type="arabicPeriod"/>
            </a:pPr>
            <a:r>
              <a:rPr kumimoji="1" lang="ko-KR" altLang="en-US" dirty="0"/>
              <a:t>머저리도 밟으면 꿈틀한다</a:t>
            </a:r>
            <a:endParaRPr kumimoji="1" lang="en-US" altLang="ko-KR" dirty="0"/>
          </a:p>
          <a:p>
            <a:pPr marL="514350" indent="-514350">
              <a:buAutoNum type="arabicPeriod"/>
            </a:pPr>
            <a:endParaRPr kumimoji="1" lang="en-US" altLang="ko-KR" dirty="0"/>
          </a:p>
          <a:p>
            <a:pPr marL="514350" indent="-514350">
              <a:buAutoNum type="arabicPeriod"/>
            </a:pPr>
            <a:endParaRPr kumimoji="1" lang="en-US" altLang="ko-KR" dirty="0"/>
          </a:p>
          <a:p>
            <a:pPr marL="514350" indent="-514350">
              <a:buAutoNum type="arabicPeriod"/>
            </a:pPr>
            <a:endParaRPr kumimoji="1" lang="en-US" altLang="ko-KR" dirty="0"/>
          </a:p>
          <a:p>
            <a:endParaRPr kumimoji="1" lang="en-US" altLang="ko-KR" dirty="0"/>
          </a:p>
          <a:p>
            <a:endParaRPr kumimoji="1" lang="en-US" altLang="ko-KR" dirty="0"/>
          </a:p>
          <a:p>
            <a:endParaRPr kumimoji="1" lang="en-US" altLang="ko-KR" dirty="0"/>
          </a:p>
          <a:p>
            <a:endParaRPr kumimoji="1" lang="en-US" altLang="ko-KR" dirty="0"/>
          </a:p>
          <a:p>
            <a:endParaRPr kumimoji="1"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CD80443-BEF3-7BA9-9BCC-866EE4E81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117" y="2026525"/>
            <a:ext cx="30988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5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E58DAA-18AF-CC87-A288-5590611CC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해시는 동네 바보다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479141-25B8-3177-2455-1D03FD71E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63506"/>
          </a:xfrm>
        </p:spPr>
        <p:txBody>
          <a:bodyPr/>
          <a:lstStyle/>
          <a:p>
            <a:r>
              <a:rPr kumimoji="1" lang="ko-KR" altLang="en-US" dirty="0"/>
              <a:t>임의 길이 데이터를 고정된 길이의 데이터로 매핑하는 함수</a:t>
            </a:r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ko-KR" altLang="en-US" dirty="0"/>
              <a:t>정의에 따라 충돌이 존재할 수 밖에 없음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CF99BD4-ECED-16E1-ACC0-DAAC7D1F6FF1}"/>
              </a:ext>
            </a:extLst>
          </p:cNvPr>
          <p:cNvGrpSpPr/>
          <p:nvPr/>
        </p:nvGrpSpPr>
        <p:grpSpPr>
          <a:xfrm>
            <a:off x="1345319" y="4001294"/>
            <a:ext cx="2218929" cy="1643605"/>
            <a:chOff x="2152891" y="4001294"/>
            <a:chExt cx="2218929" cy="164360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FB7D48B-361C-D7A5-3807-43AEDF599B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8" t="2778" r="25493" b="14968"/>
            <a:stretch/>
          </p:blipFill>
          <p:spPr bwMode="auto">
            <a:xfrm>
              <a:off x="2152891" y="4001294"/>
              <a:ext cx="1338560" cy="1643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415BC5-0254-B9D0-8CCF-DB80DA537B84}"/>
                </a:ext>
              </a:extLst>
            </p:cNvPr>
            <p:cNvSpPr txBox="1"/>
            <p:nvPr/>
          </p:nvSpPr>
          <p:spPr>
            <a:xfrm>
              <a:off x="3491451" y="5060124"/>
              <a:ext cx="880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3200" b="1" dirty="0"/>
                <a:t>x10</a:t>
              </a:r>
              <a:endParaRPr kumimoji="1" lang="ko-KR" altLang="en-US" sz="3200" b="1" dirty="0"/>
            </a:p>
          </p:txBody>
        </p:sp>
      </p:grpSp>
      <p:sp>
        <p:nvSpPr>
          <p:cNvPr id="7" name="오른쪽 화살표[R] 6">
            <a:extLst>
              <a:ext uri="{FF2B5EF4-FFF2-40B4-BE49-F238E27FC236}">
                <a16:creationId xmlns:a16="http://schemas.microsoft.com/office/drawing/2014/main" id="{CD243281-77E0-2B01-32C8-DFA519400662}"/>
              </a:ext>
            </a:extLst>
          </p:cNvPr>
          <p:cNvSpPr/>
          <p:nvPr/>
        </p:nvSpPr>
        <p:spPr>
          <a:xfrm>
            <a:off x="3582540" y="4575492"/>
            <a:ext cx="439899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D569C028-19E0-E0EB-5C5F-06C9A5438DA3}"/>
              </a:ext>
            </a:extLst>
          </p:cNvPr>
          <p:cNvGrpSpPr/>
          <p:nvPr/>
        </p:nvGrpSpPr>
        <p:grpSpPr>
          <a:xfrm>
            <a:off x="4462909" y="3753392"/>
            <a:ext cx="2207172" cy="2270484"/>
            <a:chOff x="4403834" y="3753363"/>
            <a:chExt cx="2207172" cy="2270484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DA03D663-6EF3-73F9-21ED-E9845CFB6582}"/>
                </a:ext>
              </a:extLst>
            </p:cNvPr>
            <p:cNvSpPr/>
            <p:nvPr/>
          </p:nvSpPr>
          <p:spPr>
            <a:xfrm>
              <a:off x="4403834" y="3753363"/>
              <a:ext cx="735724" cy="75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1163193-9B19-603C-F940-6D655929093E}"/>
                </a:ext>
              </a:extLst>
            </p:cNvPr>
            <p:cNvSpPr/>
            <p:nvPr/>
          </p:nvSpPr>
          <p:spPr>
            <a:xfrm>
              <a:off x="5139558" y="3753363"/>
              <a:ext cx="735724" cy="75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8A15062A-570C-E9E3-EBFA-6DEA5DE98220}"/>
                </a:ext>
              </a:extLst>
            </p:cNvPr>
            <p:cNvSpPr/>
            <p:nvPr/>
          </p:nvSpPr>
          <p:spPr>
            <a:xfrm>
              <a:off x="5875282" y="3753363"/>
              <a:ext cx="735724" cy="75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8FF799A8-C24D-AB24-76AF-873BEA35376D}"/>
                </a:ext>
              </a:extLst>
            </p:cNvPr>
            <p:cNvSpPr/>
            <p:nvPr/>
          </p:nvSpPr>
          <p:spPr>
            <a:xfrm>
              <a:off x="4403834" y="4511259"/>
              <a:ext cx="735724" cy="75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7FF4AF33-1131-AC24-E439-D76C95109823}"/>
                </a:ext>
              </a:extLst>
            </p:cNvPr>
            <p:cNvSpPr/>
            <p:nvPr/>
          </p:nvSpPr>
          <p:spPr>
            <a:xfrm>
              <a:off x="5139558" y="4511259"/>
              <a:ext cx="735724" cy="75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85CE3105-F2BD-4D57-94E4-941191BB27A3}"/>
                </a:ext>
              </a:extLst>
            </p:cNvPr>
            <p:cNvSpPr/>
            <p:nvPr/>
          </p:nvSpPr>
          <p:spPr>
            <a:xfrm>
              <a:off x="5875282" y="4511259"/>
              <a:ext cx="735724" cy="75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539AB452-FD73-D08D-AE56-B2EC139DF7DA}"/>
                </a:ext>
              </a:extLst>
            </p:cNvPr>
            <p:cNvSpPr/>
            <p:nvPr/>
          </p:nvSpPr>
          <p:spPr>
            <a:xfrm>
              <a:off x="4403834" y="5265951"/>
              <a:ext cx="735724" cy="75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1C83FC8C-90DC-12B1-BC55-29CC2AC14040}"/>
                </a:ext>
              </a:extLst>
            </p:cNvPr>
            <p:cNvSpPr/>
            <p:nvPr/>
          </p:nvSpPr>
          <p:spPr>
            <a:xfrm>
              <a:off x="5139558" y="5265951"/>
              <a:ext cx="735724" cy="75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9136192E-1546-C92F-0D32-A0E01F012D4B}"/>
                </a:ext>
              </a:extLst>
            </p:cNvPr>
            <p:cNvSpPr/>
            <p:nvPr/>
          </p:nvSpPr>
          <p:spPr>
            <a:xfrm>
              <a:off x="5875282" y="5265951"/>
              <a:ext cx="735724" cy="75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21" name="오른쪽 화살표[R] 20">
            <a:extLst>
              <a:ext uri="{FF2B5EF4-FFF2-40B4-BE49-F238E27FC236}">
                <a16:creationId xmlns:a16="http://schemas.microsoft.com/office/drawing/2014/main" id="{B5623430-F984-F010-14E3-A35B29B357DE}"/>
              </a:ext>
            </a:extLst>
          </p:cNvPr>
          <p:cNvSpPr/>
          <p:nvPr/>
        </p:nvSpPr>
        <p:spPr>
          <a:xfrm>
            <a:off x="6953136" y="4647891"/>
            <a:ext cx="439899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8F348A3-65AD-E7C2-7D00-733C62A435CB}"/>
              </a:ext>
            </a:extLst>
          </p:cNvPr>
          <p:cNvGrpSpPr/>
          <p:nvPr/>
        </p:nvGrpSpPr>
        <p:grpSpPr>
          <a:xfrm>
            <a:off x="7661817" y="3753392"/>
            <a:ext cx="2207172" cy="2270484"/>
            <a:chOff x="4403834" y="3753363"/>
            <a:chExt cx="2207172" cy="2270484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F7A900B3-3E65-0CE9-1F8D-03CB3E294E76}"/>
                </a:ext>
              </a:extLst>
            </p:cNvPr>
            <p:cNvSpPr/>
            <p:nvPr/>
          </p:nvSpPr>
          <p:spPr>
            <a:xfrm>
              <a:off x="4403834" y="3753363"/>
              <a:ext cx="735724" cy="75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3A2C38DC-C362-3615-4B2C-649367A0B116}"/>
                </a:ext>
              </a:extLst>
            </p:cNvPr>
            <p:cNvSpPr/>
            <p:nvPr/>
          </p:nvSpPr>
          <p:spPr>
            <a:xfrm>
              <a:off x="5139558" y="3753363"/>
              <a:ext cx="735724" cy="75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EE4462AC-051D-1F51-62BD-EA0CF87C2777}"/>
                </a:ext>
              </a:extLst>
            </p:cNvPr>
            <p:cNvSpPr/>
            <p:nvPr/>
          </p:nvSpPr>
          <p:spPr>
            <a:xfrm>
              <a:off x="5875282" y="3753363"/>
              <a:ext cx="735724" cy="75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F3732000-F8DC-1A20-4CD1-0BB62FAEE5C2}"/>
                </a:ext>
              </a:extLst>
            </p:cNvPr>
            <p:cNvSpPr/>
            <p:nvPr/>
          </p:nvSpPr>
          <p:spPr>
            <a:xfrm>
              <a:off x="4403834" y="4511259"/>
              <a:ext cx="735724" cy="75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A10E75C7-85BA-20C5-5CB0-8B74930EDD55}"/>
                </a:ext>
              </a:extLst>
            </p:cNvPr>
            <p:cNvSpPr/>
            <p:nvPr/>
          </p:nvSpPr>
          <p:spPr>
            <a:xfrm>
              <a:off x="5139558" y="4511259"/>
              <a:ext cx="735724" cy="75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604AE4BD-1DFA-A8B1-4D1D-A19BEB033FA3}"/>
                </a:ext>
              </a:extLst>
            </p:cNvPr>
            <p:cNvSpPr/>
            <p:nvPr/>
          </p:nvSpPr>
          <p:spPr>
            <a:xfrm>
              <a:off x="5875282" y="4511259"/>
              <a:ext cx="735724" cy="75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0AA28385-D7EC-1658-A344-2B0B4E465FD1}"/>
                </a:ext>
              </a:extLst>
            </p:cNvPr>
            <p:cNvSpPr/>
            <p:nvPr/>
          </p:nvSpPr>
          <p:spPr>
            <a:xfrm>
              <a:off x="4403834" y="5265951"/>
              <a:ext cx="735724" cy="75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C1722D4E-E914-E8FC-27D6-0773A247E734}"/>
                </a:ext>
              </a:extLst>
            </p:cNvPr>
            <p:cNvSpPr/>
            <p:nvPr/>
          </p:nvSpPr>
          <p:spPr>
            <a:xfrm>
              <a:off x="5139558" y="5265951"/>
              <a:ext cx="735724" cy="75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E7A6EBA2-27BB-A3AC-2570-DEBEB5999362}"/>
                </a:ext>
              </a:extLst>
            </p:cNvPr>
            <p:cNvSpPr/>
            <p:nvPr/>
          </p:nvSpPr>
          <p:spPr>
            <a:xfrm>
              <a:off x="5875282" y="5265951"/>
              <a:ext cx="735724" cy="75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0E400C73-E3D1-DC95-45A9-DC6A39CBD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t="2778" r="25493" b="14968"/>
          <a:stretch/>
        </p:blipFill>
        <p:spPr bwMode="auto">
          <a:xfrm>
            <a:off x="7721062" y="3751790"/>
            <a:ext cx="617234" cy="7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E2F6A5BA-EB13-D17D-64C5-792F3D5C4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t="2778" r="25493" b="14968"/>
          <a:stretch/>
        </p:blipFill>
        <p:spPr bwMode="auto">
          <a:xfrm>
            <a:off x="8456786" y="3751790"/>
            <a:ext cx="617234" cy="7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CFEE24D2-D86A-D7C8-A055-288F03A7C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t="2778" r="25493" b="14968"/>
          <a:stretch/>
        </p:blipFill>
        <p:spPr bwMode="auto">
          <a:xfrm>
            <a:off x="9192510" y="3751790"/>
            <a:ext cx="617234" cy="7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1678BBF-DD99-F049-D36C-51F5E8AF3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t="2778" r="25493" b="14968"/>
          <a:stretch/>
        </p:blipFill>
        <p:spPr bwMode="auto">
          <a:xfrm>
            <a:off x="7721062" y="4508084"/>
            <a:ext cx="617234" cy="7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FD899FA2-E01C-10F7-1219-E1C38B7A6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t="2778" r="25493" b="14968"/>
          <a:stretch/>
        </p:blipFill>
        <p:spPr bwMode="auto">
          <a:xfrm>
            <a:off x="8396597" y="4773431"/>
            <a:ext cx="414414" cy="50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FEACE279-A9B1-4F1B-11F8-44DF6E5E6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t="2778" r="25493" b="14968"/>
          <a:stretch/>
        </p:blipFill>
        <p:spPr bwMode="auto">
          <a:xfrm>
            <a:off x="9201036" y="4517696"/>
            <a:ext cx="617234" cy="7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FE1EE3AD-1CC2-8F6C-7CEC-8BA985668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t="2778" r="25493" b="14968"/>
          <a:stretch/>
        </p:blipFill>
        <p:spPr bwMode="auto">
          <a:xfrm>
            <a:off x="7712536" y="5269184"/>
            <a:ext cx="617234" cy="7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E9BDC7D6-5799-70BF-4842-586A507C7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t="2778" r="25493" b="14968"/>
          <a:stretch/>
        </p:blipFill>
        <p:spPr bwMode="auto">
          <a:xfrm>
            <a:off x="8449204" y="5262776"/>
            <a:ext cx="617234" cy="7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7CA3D012-DC17-36E5-ED95-3A175FA85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t="2778" r="25493" b="14968"/>
          <a:stretch/>
        </p:blipFill>
        <p:spPr bwMode="auto">
          <a:xfrm>
            <a:off x="9185872" y="5256368"/>
            <a:ext cx="617234" cy="7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A996B6F0-6288-406E-1C7B-69F7A1FC4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t="2778" r="25493" b="14968"/>
          <a:stretch/>
        </p:blipFill>
        <p:spPr bwMode="auto">
          <a:xfrm>
            <a:off x="8655343" y="4524390"/>
            <a:ext cx="477922" cy="58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5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358F2D-C5DE-C154-AB76-2161442A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해시는 동네 바보다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9664DE-8565-2911-CD06-F7D86142B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/>
              <a:t>PS: rolling hash</a:t>
            </a:r>
            <a:br>
              <a:rPr kumimoji="1" lang="en-US" altLang="ko-KR" dirty="0"/>
            </a:br>
            <a:r>
              <a:rPr kumimoji="1" lang="en-US" altLang="ko-KR" dirty="0"/>
              <a:t>a+bx+cx^2+…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일반적으로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MD5, SHA-256, Keccak-256</a:t>
            </a:r>
          </a:p>
        </p:txBody>
      </p:sp>
      <p:pic>
        <p:nvPicPr>
          <p:cNvPr id="2050" name="Picture 2" descr="ethereum · GitHub">
            <a:extLst>
              <a:ext uri="{FF2B5EF4-FFF2-40B4-BE49-F238E27FC236}">
                <a16:creationId xmlns:a16="http://schemas.microsoft.com/office/drawing/2014/main" id="{E7420FEF-5068-07CB-DB75-5031A990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84" y="377190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D5 checksum of a file is important | Websalutem.com">
            <a:extLst>
              <a:ext uri="{FF2B5EF4-FFF2-40B4-BE49-F238E27FC236}">
                <a16:creationId xmlns:a16="http://schemas.microsoft.com/office/drawing/2014/main" id="{8C4DBBCE-CAE2-1F2B-3762-9D91AAC38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50" y="3940230"/>
            <a:ext cx="3902385" cy="223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91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7E9051-F2DC-C9D4-529F-78B3945C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MD5</a:t>
            </a:r>
            <a:r>
              <a:rPr kumimoji="1" lang="ko-KR" altLang="en-US" dirty="0"/>
              <a:t>는 머저리다 </a:t>
            </a:r>
            <a:r>
              <a:rPr kumimoji="1" lang="en-US" altLang="ko-KR" dirty="0"/>
              <a:t>/</a:t>
            </a:r>
            <a:r>
              <a:rPr kumimoji="1" lang="ko-KR" altLang="en-US" dirty="0"/>
              <a:t> </a:t>
            </a:r>
            <a:r>
              <a:rPr kumimoji="1" lang="en-US" altLang="ko-KR" dirty="0"/>
              <a:t>MD5 </a:t>
            </a:r>
            <a:r>
              <a:rPr kumimoji="1" lang="ko-KR" altLang="en-US" dirty="0"/>
              <a:t>바보 아니다</a:t>
            </a:r>
            <a:endParaRPr kumimoji="1" lang="en-US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B1E11B-5B15-15CB-A0AA-AC541683D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/>
              <a:t>MD5</a:t>
            </a:r>
            <a:r>
              <a:rPr kumimoji="1" lang="ko-KR" altLang="en-US" dirty="0"/>
              <a:t>는 머저리가 맞습니다</a:t>
            </a:r>
            <a:endParaRPr kumimoji="1" lang="en-US" altLang="ko-KR" dirty="0"/>
          </a:p>
          <a:p>
            <a:r>
              <a:rPr kumimoji="1" lang="ko-KR" altLang="en-US" dirty="0"/>
              <a:t>맞다구요</a:t>
            </a:r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ko-KR" altLang="en-US" dirty="0"/>
              <a:t>서버에 비밀번호를 저장할 때 해시 값으로 저장</a:t>
            </a:r>
            <a:br>
              <a:rPr kumimoji="1" lang="en-US" altLang="ko-KR" dirty="0"/>
            </a:br>
            <a:r>
              <a:rPr kumimoji="1" lang="en-US" altLang="ko-KR" dirty="0"/>
              <a:t>- </a:t>
            </a:r>
            <a:r>
              <a:rPr kumimoji="1" lang="ko-KR" altLang="en-US" dirty="0"/>
              <a:t>관리자가 각 유저의 개인정보를 열람할 수 없음</a:t>
            </a:r>
            <a:br>
              <a:rPr kumimoji="1" lang="en-US" altLang="ko-KR" dirty="0"/>
            </a:br>
            <a:r>
              <a:rPr kumimoji="1" lang="en-US" altLang="ko-KR" dirty="0"/>
              <a:t>-</a:t>
            </a:r>
            <a:r>
              <a:rPr kumimoji="1" lang="ko-KR" altLang="en-US" dirty="0"/>
              <a:t> 공격자가 서버의 비밀번호 읽기 권한을 탈취했을 때 피해 범위의 확장을 차단</a:t>
            </a:r>
            <a:endParaRPr kumimoji="1" lang="en-US" altLang="ko-KR" dirty="0"/>
          </a:p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129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7E9051-F2DC-C9D4-529F-78B3945C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MD5</a:t>
            </a:r>
            <a:r>
              <a:rPr kumimoji="1" lang="ko-KR" altLang="en-US" dirty="0"/>
              <a:t>는 머저리다 </a:t>
            </a:r>
            <a:r>
              <a:rPr kumimoji="1" lang="en-US" altLang="ko-KR" dirty="0"/>
              <a:t>/</a:t>
            </a:r>
            <a:r>
              <a:rPr kumimoji="1" lang="ko-KR" altLang="en-US" dirty="0"/>
              <a:t> </a:t>
            </a:r>
            <a:r>
              <a:rPr kumimoji="1" lang="en-US" altLang="ko-KR" dirty="0"/>
              <a:t>MD5 </a:t>
            </a:r>
            <a:r>
              <a:rPr kumimoji="1" lang="ko-KR" altLang="en-US" dirty="0"/>
              <a:t>바보 아니다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B1E11B-5B15-15CB-A0AA-AC541683D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/>
              <a:t>MD5</a:t>
            </a:r>
            <a:r>
              <a:rPr kumimoji="1" lang="ko-KR" altLang="en-US" dirty="0"/>
              <a:t>는 머저리가 맞습니다</a:t>
            </a:r>
            <a:endParaRPr kumimoji="1" lang="en-US" altLang="ko-KR" dirty="0"/>
          </a:p>
          <a:p>
            <a:r>
              <a:rPr kumimoji="1" lang="ko-KR" altLang="en-US" dirty="0"/>
              <a:t>맞다구요</a:t>
            </a:r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ko-KR" altLang="en-US" dirty="0"/>
              <a:t>서버에 비밀번호를 저장할 때 해시 값으로 저장</a:t>
            </a:r>
            <a:endParaRPr kumimoji="1" lang="en-US" altLang="ko-KR" dirty="0"/>
          </a:p>
          <a:p>
            <a:endParaRPr kumimoji="1" lang="ko-KR" altLang="en-US" dirty="0"/>
          </a:p>
        </p:txBody>
      </p:sp>
      <p:pic>
        <p:nvPicPr>
          <p:cNvPr id="3074" name="Picture 2" descr="Understanding Rainbow Tables – The Security Blogger">
            <a:extLst>
              <a:ext uri="{FF2B5EF4-FFF2-40B4-BE49-F238E27FC236}">
                <a16:creationId xmlns:a16="http://schemas.microsoft.com/office/drawing/2014/main" id="{2E5545E4-05D9-E0FC-2907-17316F48F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72" y="4054757"/>
            <a:ext cx="4801476" cy="25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00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7E9051-F2DC-C9D4-529F-78B3945C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MD5</a:t>
            </a:r>
            <a:r>
              <a:rPr kumimoji="1" lang="ko-KR" altLang="en-US" dirty="0"/>
              <a:t>는 머저리다 </a:t>
            </a:r>
            <a:r>
              <a:rPr kumimoji="1" lang="en-US" altLang="ko-KR" dirty="0"/>
              <a:t>/</a:t>
            </a:r>
            <a:r>
              <a:rPr kumimoji="1" lang="ko-KR" altLang="en-US" dirty="0"/>
              <a:t> </a:t>
            </a:r>
            <a:r>
              <a:rPr kumimoji="1" lang="en-US" altLang="ko-KR" dirty="0"/>
              <a:t>MD5 </a:t>
            </a:r>
            <a:r>
              <a:rPr kumimoji="1" lang="ko-KR" altLang="en-US" dirty="0"/>
              <a:t>바보 아니다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B1E11B-5B15-15CB-A0AA-AC541683D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/>
              <a:t>MD5</a:t>
            </a:r>
            <a:r>
              <a:rPr kumimoji="1" lang="ko-KR" altLang="en-US" dirty="0"/>
              <a:t>는 머저리가 맞습니다</a:t>
            </a:r>
            <a:endParaRPr kumimoji="1" lang="en-US" altLang="ko-KR" dirty="0"/>
          </a:p>
          <a:p>
            <a:r>
              <a:rPr kumimoji="1" lang="ko-KR" altLang="en-US" dirty="0"/>
              <a:t>맞다구요</a:t>
            </a:r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ko-KR" altLang="en-US" dirty="0"/>
              <a:t>서버에 비밀번호를 저장할 때 해시 값으로 저장</a:t>
            </a:r>
            <a:br>
              <a:rPr kumimoji="1" lang="en-US" altLang="ko-KR" dirty="0"/>
            </a:br>
            <a:r>
              <a:rPr kumimoji="1" lang="ko-KR" altLang="en-US" dirty="0"/>
              <a:t>서버관리자 바보 아니다</a:t>
            </a:r>
            <a:endParaRPr kumimoji="1" lang="en-US" altLang="ko-KR" dirty="0"/>
          </a:p>
          <a:p>
            <a:endParaRPr kumimoji="1" lang="ko-KR" altLang="en-US" dirty="0"/>
          </a:p>
        </p:txBody>
      </p:sp>
      <p:pic>
        <p:nvPicPr>
          <p:cNvPr id="5122" name="Picture 2" descr="패스워드의 암호화와 저장 - Hash(해시)와 Salt(솔트)">
            <a:extLst>
              <a:ext uri="{FF2B5EF4-FFF2-40B4-BE49-F238E27FC236}">
                <a16:creationId xmlns:a16="http://schemas.microsoft.com/office/drawing/2014/main" id="{D14AFD90-EA3C-D5AA-96A7-99E2BEA94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79" y="4363347"/>
            <a:ext cx="8881241" cy="194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0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417EBA-3745-9C5F-0BBE-B03C86DC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Merkle–Damgård construction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76CC7A-CD55-5A9C-ACCB-D278AB9CC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1759" cy="4351338"/>
          </a:xfrm>
        </p:spPr>
        <p:txBody>
          <a:bodyPr/>
          <a:lstStyle/>
          <a:p>
            <a:r>
              <a:rPr kumimoji="1" lang="ko-KR" altLang="en-US" dirty="0"/>
              <a:t>암호학적 해시의 조건</a:t>
            </a:r>
            <a:br>
              <a:rPr kumimoji="1" lang="en-US" altLang="ko-KR" dirty="0"/>
            </a:br>
            <a:br>
              <a:rPr kumimoji="1" lang="en-US" altLang="ko-KR" dirty="0"/>
            </a:br>
            <a:r>
              <a:rPr kumimoji="1" lang="en-US" altLang="ko-KR" dirty="0"/>
              <a:t>-</a:t>
            </a:r>
            <a:r>
              <a:rPr kumimoji="1" lang="ko-KR" altLang="en-US" dirty="0"/>
              <a:t> 역상 저항성 </a:t>
            </a:r>
            <a:r>
              <a:rPr kumimoji="1" lang="en-US" altLang="ko-KR" dirty="0"/>
              <a:t>(preimage resistance)</a:t>
            </a:r>
            <a:br>
              <a:rPr kumimoji="1" lang="en-US" altLang="ko-KR" dirty="0"/>
            </a:br>
            <a:r>
              <a:rPr kumimoji="1" lang="en-US" altLang="ko-KR" dirty="0"/>
              <a:t>	</a:t>
            </a:r>
            <a:r>
              <a:rPr kumimoji="1" lang="ko-KR" altLang="en-US" dirty="0"/>
              <a:t>해시의 원본 메세지 찾기 어려움</a:t>
            </a:r>
            <a:r>
              <a:rPr kumimoji="1" lang="en-US" altLang="ko-KR" sz="2000" dirty="0"/>
              <a:t>(</a:t>
            </a:r>
            <a:r>
              <a:rPr kumimoji="1" lang="ko-KR" altLang="en-US" sz="2000" dirty="0"/>
              <a:t>제 </a:t>
            </a:r>
            <a:r>
              <a:rPr kumimoji="1" lang="en-US" altLang="ko-KR" sz="2000" dirty="0"/>
              <a:t>1</a:t>
            </a:r>
            <a:r>
              <a:rPr kumimoji="1" lang="ko-KR" altLang="en-US" sz="2000" dirty="0"/>
              <a:t> 역상 저항성</a:t>
            </a:r>
            <a:r>
              <a:rPr kumimoji="1" lang="en-US" altLang="ko-KR" sz="2000" dirty="0"/>
              <a:t>)</a:t>
            </a:r>
            <a:br>
              <a:rPr kumimoji="1" lang="en-US" altLang="ko-KR" dirty="0"/>
            </a:br>
            <a:r>
              <a:rPr kumimoji="1" lang="en-US" altLang="ko-KR" dirty="0"/>
              <a:t>	</a:t>
            </a:r>
            <a:r>
              <a:rPr kumimoji="1" lang="ko-KR" altLang="en-US" dirty="0"/>
              <a:t>해시 값 안 바꾸고 원본 메세지 바꾸기 어려움</a:t>
            </a:r>
            <a:r>
              <a:rPr kumimoji="1" lang="en-US" altLang="ko-KR" sz="2000" dirty="0"/>
              <a:t>(</a:t>
            </a:r>
            <a:r>
              <a:rPr kumimoji="1" lang="ko-KR" altLang="en-US" sz="2000" dirty="0"/>
              <a:t>제 </a:t>
            </a:r>
            <a:r>
              <a:rPr kumimoji="1" lang="en-US" altLang="ko-KR" sz="2000" dirty="0"/>
              <a:t>2</a:t>
            </a:r>
            <a:r>
              <a:rPr kumimoji="1" lang="ko-KR" altLang="en-US" sz="2000" dirty="0"/>
              <a:t> 역상 저항성</a:t>
            </a:r>
            <a:r>
              <a:rPr kumimoji="1" lang="en-US" altLang="ko-KR" sz="2000" dirty="0"/>
              <a:t>)</a:t>
            </a:r>
            <a:br>
              <a:rPr kumimoji="1" lang="en-US" altLang="ko-KR" sz="2000" dirty="0"/>
            </a:br>
            <a:br>
              <a:rPr kumimoji="1" lang="en-US" altLang="ko-KR" dirty="0"/>
            </a:br>
            <a:r>
              <a:rPr kumimoji="1" lang="en-US" altLang="ko-KR" dirty="0"/>
              <a:t>- </a:t>
            </a:r>
            <a:r>
              <a:rPr kumimoji="1" lang="ko-KR" altLang="en-US" dirty="0"/>
              <a:t>충돌 저항성 </a:t>
            </a:r>
            <a:r>
              <a:rPr kumimoji="1" lang="en-US" altLang="ko-KR" dirty="0"/>
              <a:t>(collision resistance)</a:t>
            </a:r>
            <a:br>
              <a:rPr kumimoji="1" lang="en-US" altLang="ko-KR" dirty="0"/>
            </a:br>
            <a:r>
              <a:rPr kumimoji="1" lang="en-US" altLang="ko-KR" dirty="0"/>
              <a:t>	</a:t>
            </a:r>
            <a:r>
              <a:rPr kumimoji="1" lang="ko-KR" altLang="en-US" dirty="0"/>
              <a:t>해시 값 같은 두 메세지 쌍을 찾기 어려움</a:t>
            </a:r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0059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417EBA-3745-9C5F-0BBE-B03C86DC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Merkle–Damgård construction</a:t>
            </a:r>
            <a:endParaRPr kumimoji="1" lang="ko-KR" alt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F1FDB8F-BFC7-186E-A1CB-6038CC53B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52" y="1690688"/>
            <a:ext cx="8628994" cy="402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1A2483-6CBA-D2CD-68AF-487050D0F773}"/>
              </a:ext>
            </a:extLst>
          </p:cNvPr>
          <p:cNvSpPr txBox="1"/>
          <p:nvPr/>
        </p:nvSpPr>
        <p:spPr>
          <a:xfrm>
            <a:off x="1902372" y="5759669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Ex. MD5, SHA-1, SHA-2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416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389</Words>
  <Application>Microsoft Macintosh PowerPoint</Application>
  <PresentationFormat>와이드스크린</PresentationFormat>
  <Paragraphs>82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0" baseType="lpstr">
      <vt:lpstr>맑은 고딕</vt:lpstr>
      <vt:lpstr>Arial</vt:lpstr>
      <vt:lpstr>Office 테마</vt:lpstr>
      <vt:lpstr>MD5는 왜 머저리인가</vt:lpstr>
      <vt:lpstr>Index</vt:lpstr>
      <vt:lpstr>해시는 동네 바보다</vt:lpstr>
      <vt:lpstr>해시는 동네 바보다</vt:lpstr>
      <vt:lpstr>MD5는 머저리다 / MD5 바보 아니다</vt:lpstr>
      <vt:lpstr>MD5는 머저리다 / MD5 바보 아니다</vt:lpstr>
      <vt:lpstr>MD5는 머저리다 / MD5 바보 아니다</vt:lpstr>
      <vt:lpstr>Merkle–Damgård construction</vt:lpstr>
      <vt:lpstr>Merkle–Damgård construction</vt:lpstr>
      <vt:lpstr>그래도 머저리다</vt:lpstr>
      <vt:lpstr>그래도 머저리다</vt:lpstr>
      <vt:lpstr>그래도 머저리다</vt:lpstr>
      <vt:lpstr>그래도 머저리다</vt:lpstr>
      <vt:lpstr>그래도 머저리다</vt:lpstr>
      <vt:lpstr>그래도 머저리다</vt:lpstr>
      <vt:lpstr>머저리도 밟으면 꿈틀한다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MD5는 왜 머저리인가</dc:title>
  <dc:creator>Microsoft Office User</dc:creator>
  <cp:lastModifiedBy>Microsoft Office User</cp:lastModifiedBy>
  <cp:revision>6</cp:revision>
  <dcterms:created xsi:type="dcterms:W3CDTF">2022-08-12T10:58:36Z</dcterms:created>
  <dcterms:modified xsi:type="dcterms:W3CDTF">2022-08-12T12:43:45Z</dcterms:modified>
</cp:coreProperties>
</file>