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DEC7B-64D2-44A3-8B6F-5485286537E2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E0E31-F735-4FB5-8325-576FA70D4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63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E0E31-F735-4FB5-8325-576FA70D41F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7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E0E31-F735-4FB5-8325-576FA70D41F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06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514F15-79D8-C525-5458-144E3FE7B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Noto Sans KR ExtraBold" panose="020B0200000000000000" pitchFamily="50" charset="-127"/>
                <a:ea typeface="Noto Sans KR ExtraBold" panose="020B0200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7CA505-0060-E3B0-A137-B6A4D35AC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oto sans kr regular" panose="020B0200000000000000" pitchFamily="50" charset="-127"/>
                <a:ea typeface="noto sans kr regular" panose="020B02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D5C00B-188C-4BC3-8790-D6865C97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2C4BBE-286D-C07E-7141-381A955D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77D43C-938C-FF8A-5930-E82570F1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4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B03EB8-0B1F-CD81-4909-67B9EA74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5EDB3C-E94A-0939-4ADC-29850ABC0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E94693-D637-BA34-34EF-471201D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441A3B-28B0-24EE-1B42-AFFFE597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B00200-2D1F-FA11-C2FD-A3EDA85C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28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2D89DE1-B74D-4300-3650-FFEFE786F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792C7E-A349-CF38-2FE9-14CC9F2C2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71F5E8-8649-F5E9-8920-114D4E09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22796-84CC-7F3A-F737-4403C622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30CBAF-3763-8C2F-DE76-6E1EBCB6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68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1CCB49-6F76-D302-A0FB-CAB833C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0" y="64436"/>
            <a:ext cx="10515600" cy="114552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BF227D-5BFD-27A8-CD78-7DE746306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1pPr>
            <a:lvl2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2pPr>
            <a:lvl3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3pPr>
            <a:lvl4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4pPr>
            <a:lvl5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CE9459-2CD0-FD46-19DB-735A4812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E2120-B0AA-092D-4828-FBDE1462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1950C4-9DEC-93EC-F520-364AB47B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44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F3CD99-6E81-09AC-999D-066787B7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039A45-AAE6-9E82-4E8F-F461AE4EB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FC717F-DBF4-05F4-2A40-9F0024B4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7F5131-6DA3-5274-48A8-D73ECED4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81AFB2-5E9F-B101-DCA3-2E2C64D2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6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638AB4-343E-60B0-41AB-9F1B7A932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DEA588-43AB-812A-2B2D-068D873EE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3AB7E7-5CE0-D56B-FBF6-5A07EC1A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B0F397-5C71-1F52-4397-93443483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00092F-9594-D2E8-1337-4AAE2039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ADB27CF-4E09-DCC2-ED3E-975DD2E9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0" y="64436"/>
            <a:ext cx="10515600" cy="114552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9678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54D28C-EE98-C463-9B09-EF98E226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B45D38-E1F6-0C4D-5A6B-7A742B49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62466E-B7E1-7B44-5119-116EE083D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26C0CD-F445-76FA-DCE3-D5FD97BF4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B9BC1C7-5BF6-4910-7D4E-1F67BD1B3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7553B26-7723-0AB0-EF46-8C098F5C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7151DF-72FF-C943-D84C-84A6E0E1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0E774F-17AE-5F97-DC51-9696CD45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17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5D8A199-E5D1-203F-AB6C-6C56170F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B6A0B9-11D6-BC5D-B9C6-EE4FA9DB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6C6A05E-E6D4-15AB-3D35-1CC14722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5C9FABD-552F-0505-39E4-41977B7C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0" y="64436"/>
            <a:ext cx="10515600" cy="114552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1032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739B227-81AA-A3D3-E1E9-D2199DBB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59265B-9F62-BAA7-5A05-86FBAB0C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5197B3-16D9-792E-CA1D-8855ADC3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90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393821-C31D-50E3-BECA-AD48B2D3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CF20CE-6145-641E-14FB-52B9CC85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4E1D37-DA49-AD89-5055-193CB5F06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47DC39-3C6C-3713-9CDF-B6C05D4C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4B1D3F-1619-AC1A-BD4A-C1ACA2BE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2A1719-FD35-7AD5-5195-941DDEC3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27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FEF61B-0E25-EFB2-FE98-77D7B0F6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4572F43-36F4-7148-AE67-9D28B73CE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CE9496-C70E-AA27-EEF0-1D823ED79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B9B29C-5394-FF57-00C6-DFC7C217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F66A96-4D74-23F6-8A57-4FB65E72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2F8BF3-58DB-3EB8-7D86-EE594DED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5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28B307-BD4F-12A1-EAEF-DF20B66A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6" y="55200"/>
            <a:ext cx="10515600" cy="114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35BCE9-FB5F-8C72-A281-6ADB7081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419224"/>
            <a:ext cx="11704782" cy="473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B7DDEA-5F84-3511-80B2-A2F41D3C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CAE15-C5B4-42AD-87BF-361DFBDB1ADF}" type="datetimeFigureOut">
              <a:rPr lang="ko-KR" altLang="en-US" smtClean="0"/>
              <a:t>2024-07-28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D7FF35-8C68-3856-06AB-79B3B0DFC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3E67AE-C5B3-AD04-3F77-560C4D9B4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8745" y="64350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0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oto Sans KR Medium" panose="020B0200000000000000" pitchFamily="50" charset="-127"/>
          <a:ea typeface="Noto Sans KR Medium" panose="020B02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ainers.dev/implementors/json_reference/" TargetMode="External"/><Relationship Id="rId2" Type="http://schemas.openxmlformats.org/officeDocument/2006/relationships/hyperlink" Target="https://code.visualstudio.com/docs/devcontainers/containe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08ACEB-FEFC-4C09-615F-53955D9CF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400">
                <a:latin typeface="Noto Sans KR ExtraBold" panose="020B0200000000000000" pitchFamily="50" charset="-127"/>
                <a:ea typeface="Noto Sans KR ExtraBold" panose="020B0200000000000000" pitchFamily="50" charset="-127"/>
              </a:rPr>
              <a:t>devcontainer </a:t>
            </a:r>
            <a:r>
              <a:rPr lang="ko-KR" altLang="en-US" sz="4400">
                <a:latin typeface="Noto Sans KR ExtraBold" panose="020B0200000000000000" pitchFamily="50" charset="-127"/>
                <a:ea typeface="Noto Sans KR ExtraBold" panose="020B0200000000000000" pitchFamily="50" charset="-127"/>
              </a:rPr>
              <a:t>찬양하기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4EA013-66CC-FCE6-8663-879D5A82D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>
                <a:latin typeface="noto sans kr regular" panose="020B0200000000000000" pitchFamily="50" charset="-127"/>
                <a:ea typeface="noto sans kr regular" panose="020B0200000000000000" pitchFamily="50" charset="-127"/>
              </a:rPr>
              <a:t>패트</a:t>
            </a:r>
          </a:p>
        </p:txBody>
      </p:sp>
    </p:spTree>
    <p:extLst>
      <p:ext uri="{BB962C8B-B14F-4D97-AF65-F5344CB8AC3E}">
        <p14:creationId xmlns:p14="http://schemas.microsoft.com/office/powerpoint/2010/main" val="14637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7FD9F188-1E48-D617-424F-9CD4B234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27" y="518379"/>
            <a:ext cx="4648275" cy="168957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E2745C4-EAF2-8E25-A557-C61563E86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28" y="2804751"/>
            <a:ext cx="4648275" cy="3534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2EAE4-798D-9545-1DFD-1E5E64EB7B4B}"/>
              </a:ext>
            </a:extLst>
          </p:cNvPr>
          <p:cNvSpPr txBox="1"/>
          <p:nvPr/>
        </p:nvSpPr>
        <p:spPr>
          <a:xfrm>
            <a:off x="6444599" y="1163110"/>
            <a:ext cx="388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버전 대충 기본값으로 골라주고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FA588-D602-B38D-6A03-8F81F208CEE9}"/>
              </a:ext>
            </a:extLst>
          </p:cNvPr>
          <p:cNvSpPr txBox="1"/>
          <p:nvPr/>
        </p:nvSpPr>
        <p:spPr>
          <a:xfrm>
            <a:off x="6444599" y="4218242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선택할 수 있는 추가 기능이 엄청 많지만 귀찮으니 그냥 건너뛰면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7605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5CE8864-19FF-9125-359F-7EF02895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988C6FA-8391-44AC-71EB-FCF129EA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71" y="850519"/>
            <a:ext cx="4553585" cy="131463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7F3DAD-0ABE-0AD7-0F28-2E7F88C29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18" y="2557133"/>
            <a:ext cx="3324689" cy="2667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E00E3-94C7-D398-3968-0333629157AC}"/>
              </a:ext>
            </a:extLst>
          </p:cNvPr>
          <p:cNvSpPr txBox="1"/>
          <p:nvPr/>
        </p:nvSpPr>
        <p:spPr>
          <a:xfrm>
            <a:off x="6096000" y="1307780"/>
            <a:ext cx="462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현재 이 컨테이너에는 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node</a:t>
            </a:r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가 깔려있고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47D53-2F7C-DEDC-760D-70631AB27419}"/>
              </a:ext>
            </a:extLst>
          </p:cNvPr>
          <p:cNvSpPr txBox="1"/>
          <p:nvPr/>
        </p:nvSpPr>
        <p:spPr>
          <a:xfrm>
            <a:off x="6095999" y="2382649"/>
            <a:ext cx="462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ESLint extension</a:t>
            </a:r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도 깔려있다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4F6F05-CE97-107B-6B07-416F41852615}"/>
              </a:ext>
            </a:extLst>
          </p:cNvPr>
          <p:cNvSpPr txBox="1"/>
          <p:nvPr/>
        </p:nvSpPr>
        <p:spPr>
          <a:xfrm>
            <a:off x="6095998" y="3228945"/>
            <a:ext cx="526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우와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! lint</a:t>
            </a:r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가 잘 된대요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! </a:t>
            </a:r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코드 짤 때 좋겠네요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!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3DB8435-5FFB-20E2-3B90-C2CAFBB3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555" y="4014666"/>
            <a:ext cx="3610284" cy="227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6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D837708-A888-641B-3B40-3AE13E8D6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44" y="760926"/>
            <a:ext cx="3324689" cy="29531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E13F83-A44C-C534-5E5E-F5EAAEA7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12" y="1532559"/>
            <a:ext cx="6677957" cy="1409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14E27-6CCF-54D4-0204-EAD86F4055A5}"/>
              </a:ext>
            </a:extLst>
          </p:cNvPr>
          <p:cNvSpPr txBox="1"/>
          <p:nvPr/>
        </p:nvSpPr>
        <p:spPr>
          <a:xfrm>
            <a:off x="5167712" y="3622963"/>
            <a:ext cx="6525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Live Server extension</a:t>
            </a:r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을 설치해주자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endParaRPr lang="en-US" altLang="ko-KR" sz="200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오른쪽 아래에 조그맣게 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"Go Live" </a:t>
            </a:r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버튼이 생긴다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endParaRPr lang="en-US" altLang="ko-KR" sz="200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눌러주자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1DE2E20-530B-BD36-0929-DAE0C73B9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547" y="4990474"/>
            <a:ext cx="1514686" cy="657317"/>
          </a:xfrm>
          <a:prstGeom prst="rect">
            <a:avLst/>
          </a:prstGeom>
        </p:spPr>
      </p:pic>
      <p:pic>
        <p:nvPicPr>
          <p:cNvPr id="10" name="그래픽 9" descr="커서 단색으로 채워진">
            <a:extLst>
              <a:ext uri="{FF2B5EF4-FFF2-40B4-BE49-F238E27FC236}">
                <a16:creationId xmlns:a16="http://schemas.microsoft.com/office/drawing/2014/main" id="{297B1BE5-7464-353A-3289-FA97A1542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6190" y="5527311"/>
            <a:ext cx="388988" cy="3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3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944825-F858-8FDE-475F-C6C6362B92A2}"/>
              </a:ext>
            </a:extLst>
          </p:cNvPr>
          <p:cNvSpPr txBox="1"/>
          <p:nvPr/>
        </p:nvSpPr>
        <p:spPr>
          <a:xfrm>
            <a:off x="6165240" y="1129145"/>
            <a:ext cx="58327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짜잔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!</a:t>
            </a:r>
          </a:p>
          <a:p>
            <a:endParaRPr lang="en-US" altLang="ko-KR" sz="200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내 로컬에 갑자기 웹 브라우저가 뜬다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!!???!?</a:t>
            </a:r>
          </a:p>
          <a:p>
            <a:endParaRPr lang="en-US" altLang="ko-KR" sz="200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r>
              <a:rPr lang="ko-KR" altLang="en-US" sz="2000">
                <a:latin typeface="Noto Sans KR" panose="020B0200000000000000" pitchFamily="50" charset="-127"/>
                <a:ea typeface="Noto Sans KR" panose="020B0200000000000000" pitchFamily="50" charset="-127"/>
              </a:rPr>
              <a:t>대체 무슨 일이 일어났을까</a:t>
            </a:r>
            <a:r>
              <a:rPr lang="en-US" altLang="ko-KR" sz="2000">
                <a:latin typeface="Noto Sans KR" panose="020B0200000000000000" pitchFamily="50" charset="-127"/>
                <a:ea typeface="Noto Sans KR" panose="020B0200000000000000" pitchFamily="50" charset="-127"/>
              </a:rPr>
              <a:t>?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D0FFC62-9A2B-1F2C-0A9C-33BFD022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83" y="595745"/>
            <a:ext cx="4420760" cy="55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4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ainer Architecture">
            <a:extLst>
              <a:ext uri="{FF2B5EF4-FFF2-40B4-BE49-F238E27FC236}">
                <a16:creationId xmlns:a16="http://schemas.microsoft.com/office/drawing/2014/main" id="{511C78B5-91EB-D61B-0A3E-8F61B2A2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14475"/>
            <a:ext cx="92202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4CFC9E3-0D5B-E546-4712-311569EC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아까 그림으로 돌아가보자</a:t>
            </a:r>
            <a:r>
              <a:rPr lang="en-US" altLang="ko-KR"/>
              <a:t>...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64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ainer Architecture">
            <a:extLst>
              <a:ext uri="{FF2B5EF4-FFF2-40B4-BE49-F238E27FC236}">
                <a16:creationId xmlns:a16="http://schemas.microsoft.com/office/drawing/2014/main" id="{74D19FA2-C176-6A89-F4CC-D3B446DD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14475"/>
            <a:ext cx="92202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C67A1B0-7896-9B5E-1415-F7D21CDC295B}"/>
              </a:ext>
            </a:extLst>
          </p:cNvPr>
          <p:cNvSpPr/>
          <p:nvPr/>
        </p:nvSpPr>
        <p:spPr>
          <a:xfrm>
            <a:off x="8543636" y="3223491"/>
            <a:ext cx="1810328" cy="32327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node</a:t>
            </a:r>
            <a:endParaRPr lang="ko-KR" altLang="en-US">
              <a:solidFill>
                <a:schemeClr val="bg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C1154DD-8D91-EC01-788D-1A7CE76D1BA3}"/>
              </a:ext>
            </a:extLst>
          </p:cNvPr>
          <p:cNvSpPr/>
          <p:nvPr/>
        </p:nvSpPr>
        <p:spPr>
          <a:xfrm>
            <a:off x="3080328" y="1704110"/>
            <a:ext cx="1810328" cy="623454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bg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브라우저</a:t>
            </a:r>
            <a:endParaRPr lang="en-US" altLang="ko-KR">
              <a:solidFill>
                <a:schemeClr val="bg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algn="ctr"/>
            <a:r>
              <a:rPr lang="en-US" altLang="ko-KR">
                <a:solidFill>
                  <a:schemeClr val="bg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localhost:5500</a:t>
            </a:r>
            <a:endParaRPr lang="ko-KR" altLang="en-US">
              <a:solidFill>
                <a:schemeClr val="bg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F4D3735-3D97-9D33-E9B5-437C52B230D8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4890656" y="2015837"/>
            <a:ext cx="3652980" cy="1369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104DEB-552E-B922-A69B-EB0FD19F1D63}"/>
              </a:ext>
            </a:extLst>
          </p:cNvPr>
          <p:cNvSpPr txBox="1"/>
          <p:nvPr/>
        </p:nvSpPr>
        <p:spPr>
          <a:xfrm>
            <a:off x="1671781" y="5348494"/>
            <a:ext cx="7749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/>
              <a:t>vscode</a:t>
            </a:r>
            <a:r>
              <a:rPr lang="ko-KR" altLang="en-US"/>
              <a:t>가 </a:t>
            </a:r>
            <a:r>
              <a:rPr lang="en-US" altLang="ko-KR"/>
              <a:t>devcontainer</a:t>
            </a:r>
            <a:r>
              <a:rPr lang="ko-KR" altLang="en-US"/>
              <a:t>의 특정 포트를 로컬로 포워딩해준다</a:t>
            </a:r>
            <a:endParaRPr lang="en-US" altLang="ko-KR"/>
          </a:p>
          <a:p>
            <a:pPr marL="342900" indent="-342900">
              <a:buAutoNum type="arabicParenR"/>
            </a:pPr>
            <a:r>
              <a:rPr lang="ko-KR" altLang="en-US"/>
              <a:t>거기에 브라우저가 요청을 보내면 </a:t>
            </a:r>
            <a:r>
              <a:rPr lang="en-US" altLang="ko-KR"/>
              <a:t>node</a:t>
            </a:r>
            <a:r>
              <a:rPr lang="ko-KR" altLang="en-US"/>
              <a:t>가 웹 페이지를 서빙해준다</a:t>
            </a:r>
            <a:endParaRPr lang="en-US" altLang="ko-KR"/>
          </a:p>
          <a:p>
            <a:pPr marL="342900" indent="-342900">
              <a:buAutoNum type="arabicParenR"/>
            </a:pPr>
            <a:r>
              <a:rPr lang="ko-KR" altLang="en-US"/>
              <a:t>야미</a:t>
            </a:r>
            <a:r>
              <a:rPr lang="en-US" altLang="ko-KR"/>
              <a:t>~</a:t>
            </a:r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D57BCD3-A61A-5636-43AC-9D01D2E91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108" y="4592782"/>
            <a:ext cx="3652981" cy="19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2FED02-56E1-29F5-1A3D-3BD5ADDA2674}"/>
              </a:ext>
            </a:extLst>
          </p:cNvPr>
          <p:cNvSpPr/>
          <p:nvPr/>
        </p:nvSpPr>
        <p:spPr>
          <a:xfrm>
            <a:off x="6613238" y="1116107"/>
            <a:ext cx="4927595" cy="14883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BBAA013-29E0-FE46-4706-B93112122CA7}"/>
              </a:ext>
            </a:extLst>
          </p:cNvPr>
          <p:cNvSpPr/>
          <p:nvPr/>
        </p:nvSpPr>
        <p:spPr>
          <a:xfrm>
            <a:off x="6096000" y="4426864"/>
            <a:ext cx="5698836" cy="20662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DD5E5-1330-40E7-F712-E63F366644CE}"/>
              </a:ext>
            </a:extLst>
          </p:cNvPr>
          <p:cNvSpPr txBox="1"/>
          <p:nvPr/>
        </p:nvSpPr>
        <p:spPr>
          <a:xfrm>
            <a:off x="6156033" y="4503652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로컬 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윈도우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EB963B-7ECA-921E-47DA-14288962CB58}"/>
              </a:ext>
            </a:extLst>
          </p:cNvPr>
          <p:cNvGrpSpPr/>
          <p:nvPr/>
        </p:nvGrpSpPr>
        <p:grpSpPr>
          <a:xfrm>
            <a:off x="10233887" y="4957655"/>
            <a:ext cx="1306946" cy="1039091"/>
            <a:chOff x="9169401" y="4823691"/>
            <a:chExt cx="1306946" cy="1039091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4B3B3F5-D39D-6EA5-6B8A-76A7F67CF890}"/>
                </a:ext>
              </a:extLst>
            </p:cNvPr>
            <p:cNvSpPr/>
            <p:nvPr/>
          </p:nvSpPr>
          <p:spPr>
            <a:xfrm>
              <a:off x="9169401" y="4823691"/>
              <a:ext cx="1306946" cy="103909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75DF48-9C52-A25D-3943-8DE711E834F7}"/>
                </a:ext>
              </a:extLst>
            </p:cNvPr>
            <p:cNvSpPr txBox="1"/>
            <p:nvPr/>
          </p:nvSpPr>
          <p:spPr>
            <a:xfrm>
              <a:off x="9310258" y="5154291"/>
              <a:ext cx="1025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Noto Sans KR" panose="020B0200000000000000" pitchFamily="50" charset="-127"/>
                  <a:ea typeface="Noto Sans KR" panose="020B0200000000000000" pitchFamily="50" charset="-127"/>
                </a:rPr>
                <a:t>vscode</a:t>
              </a:r>
              <a:endParaRPr lang="ko-KR" altLang="en-US">
                <a:latin typeface="Noto Sans KR" panose="020B0200000000000000" pitchFamily="50" charset="-127"/>
                <a:ea typeface="Noto Sans KR" panose="020B0200000000000000" pitchFamily="50" charset="-127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18D4C3-0D4D-11E4-0DF6-2E5701BE6023}"/>
              </a:ext>
            </a:extLst>
          </p:cNvPr>
          <p:cNvSpPr/>
          <p:nvPr/>
        </p:nvSpPr>
        <p:spPr>
          <a:xfrm>
            <a:off x="6096000" y="434110"/>
            <a:ext cx="5698837" cy="3408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7CDFA-E25B-6DCD-9957-E4D48EC1C360}"/>
              </a:ext>
            </a:extLst>
          </p:cNvPr>
          <p:cNvSpPr txBox="1"/>
          <p:nvPr/>
        </p:nvSpPr>
        <p:spPr>
          <a:xfrm>
            <a:off x="6156033" y="559739"/>
            <a:ext cx="159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서버 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리눅스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F4DC35B-8B54-5268-3FC2-10E3EF15D1A6}"/>
              </a:ext>
            </a:extLst>
          </p:cNvPr>
          <p:cNvCxnSpPr>
            <a:cxnSpLocks/>
          </p:cNvCxnSpPr>
          <p:nvPr/>
        </p:nvCxnSpPr>
        <p:spPr>
          <a:xfrm flipV="1">
            <a:off x="10887359" y="2367774"/>
            <a:ext cx="0" cy="2589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8FF39EF-46D4-59F2-4AE6-8BC55290D248}"/>
              </a:ext>
            </a:extLst>
          </p:cNvPr>
          <p:cNvSpPr txBox="1"/>
          <p:nvPr/>
        </p:nvSpPr>
        <p:spPr>
          <a:xfrm>
            <a:off x="6612655" y="1140096"/>
            <a:ext cx="169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devcontainer</a:t>
            </a:r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72DC276-B6CC-92C5-9527-7591B250D8BE}"/>
              </a:ext>
            </a:extLst>
          </p:cNvPr>
          <p:cNvGrpSpPr/>
          <p:nvPr/>
        </p:nvGrpSpPr>
        <p:grpSpPr>
          <a:xfrm>
            <a:off x="10093037" y="1335573"/>
            <a:ext cx="1306946" cy="1039091"/>
            <a:chOff x="9284852" y="1316043"/>
            <a:chExt cx="1306946" cy="1039091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1382F4D-1008-81C4-88DF-EA4F4B90C0FA}"/>
                </a:ext>
              </a:extLst>
            </p:cNvPr>
            <p:cNvSpPr/>
            <p:nvPr/>
          </p:nvSpPr>
          <p:spPr>
            <a:xfrm>
              <a:off x="9284852" y="1316043"/>
              <a:ext cx="1306946" cy="103909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C5B623-0F74-FC12-4FCA-E4AD754CBD25}"/>
                </a:ext>
              </a:extLst>
            </p:cNvPr>
            <p:cNvSpPr txBox="1"/>
            <p:nvPr/>
          </p:nvSpPr>
          <p:spPr>
            <a:xfrm>
              <a:off x="9425709" y="1534087"/>
              <a:ext cx="1025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Noto Sans KR" panose="020B0200000000000000" pitchFamily="50" charset="-127"/>
                  <a:ea typeface="Noto Sans KR" panose="020B0200000000000000" pitchFamily="50" charset="-127"/>
                </a:rPr>
                <a:t>vscode</a:t>
              </a:r>
            </a:p>
            <a:p>
              <a:pPr algn="ctr"/>
              <a:r>
                <a:rPr lang="en-US" altLang="ko-KR">
                  <a:latin typeface="Noto Sans KR" panose="020B0200000000000000" pitchFamily="50" charset="-127"/>
                  <a:ea typeface="Noto Sans KR" panose="020B0200000000000000" pitchFamily="50" charset="-127"/>
                </a:rPr>
                <a:t>server</a:t>
              </a:r>
              <a:endParaRPr lang="ko-KR" altLang="en-US">
                <a:latin typeface="Noto Sans KR" panose="020B0200000000000000" pitchFamily="50" charset="-127"/>
                <a:ea typeface="Noto Sans KR" panose="020B0200000000000000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4CD4FF-53B5-6813-C253-1DE3809F0FEC}"/>
              </a:ext>
            </a:extLst>
          </p:cNvPr>
          <p:cNvSpPr txBox="1"/>
          <p:nvPr/>
        </p:nvSpPr>
        <p:spPr>
          <a:xfrm>
            <a:off x="10887359" y="3949930"/>
            <a:ext cx="66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SSH</a:t>
            </a:r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23" name="순서도: 자기 디스크 22">
            <a:extLst>
              <a:ext uri="{FF2B5EF4-FFF2-40B4-BE49-F238E27FC236}">
                <a16:creationId xmlns:a16="http://schemas.microsoft.com/office/drawing/2014/main" id="{DEFF8BD0-9F58-D623-A444-9B8595844B06}"/>
              </a:ext>
            </a:extLst>
          </p:cNvPr>
          <p:cNvSpPr/>
          <p:nvPr/>
        </p:nvSpPr>
        <p:spPr>
          <a:xfrm>
            <a:off x="8647540" y="3248366"/>
            <a:ext cx="1657928" cy="435293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source code</a:t>
            </a:r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F913F63-A398-6B71-9220-E016B9EF8D9C}"/>
              </a:ext>
            </a:extLst>
          </p:cNvPr>
          <p:cNvCxnSpPr>
            <a:cxnSpLocks/>
          </p:cNvCxnSpPr>
          <p:nvPr/>
        </p:nvCxnSpPr>
        <p:spPr>
          <a:xfrm flipV="1">
            <a:off x="9461495" y="2605264"/>
            <a:ext cx="0" cy="71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D1EF0C-8276-5F98-93A9-7ED6613FA6C2}"/>
              </a:ext>
            </a:extLst>
          </p:cNvPr>
          <p:cNvSpPr txBox="1"/>
          <p:nvPr/>
        </p:nvSpPr>
        <p:spPr>
          <a:xfrm>
            <a:off x="9471886" y="2599818"/>
            <a:ext cx="204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volume</a:t>
            </a:r>
          </a:p>
          <a:p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mount</a:t>
            </a:r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04B953C-8287-3791-9E50-6EF435B7F22D}"/>
              </a:ext>
            </a:extLst>
          </p:cNvPr>
          <p:cNvGrpSpPr/>
          <p:nvPr/>
        </p:nvGrpSpPr>
        <p:grpSpPr>
          <a:xfrm>
            <a:off x="7404093" y="1657801"/>
            <a:ext cx="1243447" cy="684023"/>
            <a:chOff x="7653480" y="1657801"/>
            <a:chExt cx="1243447" cy="684023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9FB3F3E2-BFA9-D6D4-2EF1-7D341C1D8E43}"/>
                </a:ext>
              </a:extLst>
            </p:cNvPr>
            <p:cNvSpPr/>
            <p:nvPr/>
          </p:nvSpPr>
          <p:spPr>
            <a:xfrm>
              <a:off x="7653480" y="1657801"/>
              <a:ext cx="1243447" cy="6840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09F10F-ED9A-C5D7-2743-0723DF0D6A22}"/>
                </a:ext>
              </a:extLst>
            </p:cNvPr>
            <p:cNvSpPr txBox="1"/>
            <p:nvPr/>
          </p:nvSpPr>
          <p:spPr>
            <a:xfrm>
              <a:off x="7826086" y="1815146"/>
              <a:ext cx="898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Noto Sans KR" panose="020B0200000000000000" pitchFamily="50" charset="-127"/>
                  <a:ea typeface="Noto Sans KR" panose="020B0200000000000000" pitchFamily="50" charset="-127"/>
                </a:rPr>
                <a:t>node</a:t>
              </a:r>
              <a:endParaRPr lang="ko-KR" altLang="en-US">
                <a:latin typeface="Noto Sans KR" panose="020B0200000000000000" pitchFamily="50" charset="-127"/>
                <a:ea typeface="Noto Sans KR" panose="020B0200000000000000" pitchFamily="50" charset="-127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C5B64869-4903-07CF-A88D-1F679D34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사실 한 단계가 더 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33" name="내용 개체 틀 32">
            <a:extLst>
              <a:ext uri="{FF2B5EF4-FFF2-40B4-BE49-F238E27FC236}">
                <a16:creationId xmlns:a16="http://schemas.microsoft.com/office/drawing/2014/main" id="{C5CDDB67-EFAC-B363-1C18-2EA3CAA4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9224"/>
            <a:ext cx="5650340" cy="4732193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서버에 붙은 상태로도 이게 다 된다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그러니까</a:t>
            </a:r>
            <a:r>
              <a:rPr lang="en-US" altLang="ko-KR"/>
              <a:t>,</a:t>
            </a:r>
            <a:r>
              <a:rPr lang="ko-KR" altLang="en-US"/>
              <a:t> 이런 시나리오도 된다</a:t>
            </a:r>
            <a:r>
              <a:rPr lang="en-US" altLang="ko-KR"/>
              <a:t>.</a:t>
            </a:r>
          </a:p>
          <a:p>
            <a:pPr marL="514350" indent="-514350">
              <a:buAutoNum type="arabicParenR"/>
            </a:pPr>
            <a:r>
              <a:rPr lang="ko-KR" altLang="en-US"/>
              <a:t>집에서 </a:t>
            </a:r>
            <a:r>
              <a:rPr lang="en-US" altLang="ko-KR"/>
              <a:t>vscode</a:t>
            </a:r>
            <a:r>
              <a:rPr lang="ko-KR" altLang="en-US"/>
              <a:t>를 켜서</a:t>
            </a:r>
            <a:endParaRPr lang="en-US" altLang="ko-KR"/>
          </a:p>
          <a:p>
            <a:pPr marL="514350" indent="-514350">
              <a:buAutoNum type="arabicParenR"/>
            </a:pPr>
            <a:r>
              <a:rPr lang="en-US" altLang="ko-KR"/>
              <a:t>devcontainer</a:t>
            </a:r>
            <a:r>
              <a:rPr lang="ko-KR" altLang="en-US"/>
              <a:t>는 회사에 띄우고</a:t>
            </a:r>
            <a:endParaRPr lang="en-US" altLang="ko-KR"/>
          </a:p>
          <a:p>
            <a:pPr marL="514350" indent="-514350">
              <a:buAutoNum type="arabicParenR"/>
            </a:pPr>
            <a:r>
              <a:rPr lang="en-US" altLang="ko-KR"/>
              <a:t>SSH</a:t>
            </a:r>
            <a:r>
              <a:rPr lang="ko-KR" altLang="en-US"/>
              <a:t>로 붙어서 집에서 개발하기</a:t>
            </a:r>
            <a:endParaRPr lang="en-US" altLang="ko-KR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E9AE7EC-46BE-6C7C-ECAE-BEC27B4AD970}"/>
              </a:ext>
            </a:extLst>
          </p:cNvPr>
          <p:cNvCxnSpPr>
            <a:cxnSpLocks/>
            <a:stCxn id="32" idx="0"/>
            <a:endCxn id="29" idx="2"/>
          </p:cNvCxnSpPr>
          <p:nvPr/>
        </p:nvCxnSpPr>
        <p:spPr>
          <a:xfrm flipV="1">
            <a:off x="8025817" y="2341824"/>
            <a:ext cx="0" cy="2638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1DC9FD40-60F7-E44B-FA10-D318E43A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401" y="4980586"/>
            <a:ext cx="1157086" cy="1444467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D9507FB2-F8C4-AC40-A10D-A34DADD9B83F}"/>
              </a:ext>
            </a:extLst>
          </p:cNvPr>
          <p:cNvSpPr/>
          <p:nvPr/>
        </p:nvSpPr>
        <p:spPr>
          <a:xfrm>
            <a:off x="6917804" y="4980586"/>
            <a:ext cx="2216026" cy="14252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browser</a:t>
            </a:r>
            <a:endParaRPr lang="ko-KR" altLang="en-US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DF6FE0-2FF0-3BAC-5EFE-95D641A800A4}"/>
              </a:ext>
            </a:extLst>
          </p:cNvPr>
          <p:cNvSpPr txBox="1"/>
          <p:nvPr/>
        </p:nvSpPr>
        <p:spPr>
          <a:xfrm>
            <a:off x="7995799" y="2632255"/>
            <a:ext cx="204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5500</a:t>
            </a:r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388A79-0265-6FE6-BE24-D3FD6C2826CB}"/>
              </a:ext>
            </a:extLst>
          </p:cNvPr>
          <p:cNvSpPr txBox="1"/>
          <p:nvPr/>
        </p:nvSpPr>
        <p:spPr>
          <a:xfrm>
            <a:off x="7995799" y="4582695"/>
            <a:ext cx="204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localhost:5500</a:t>
            </a:r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407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6A76A0-935B-EE31-CF66-AC853F36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Dev Container </a:t>
            </a:r>
            <a:r>
              <a:rPr lang="ko-KR" altLang="en-US"/>
              <a:t>응용하기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093EC0-0F7C-35AC-72A4-8294F518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/>
              <a:t>Q. </a:t>
            </a:r>
            <a:r>
              <a:rPr lang="ko-KR" altLang="en-US"/>
              <a:t>좀 더 이미지를 커스텀해서 쓰고 싶은데</a:t>
            </a:r>
            <a:r>
              <a:rPr lang="en-US" altLang="ko-KR"/>
              <a:t>...</a:t>
            </a:r>
          </a:p>
          <a:p>
            <a:pPr marL="514350" indent="-514350">
              <a:buAutoNum type="alphaUcPeriod"/>
            </a:pPr>
            <a:r>
              <a:rPr lang="ko-KR" altLang="en-US"/>
              <a:t>당연히</a:t>
            </a:r>
            <a:r>
              <a:rPr lang="en-US" altLang="ko-KR"/>
              <a:t> Dockerfile</a:t>
            </a:r>
            <a:r>
              <a:rPr lang="ko-KR" altLang="en-US"/>
              <a:t>을 직접 만들어서 써도 됩니다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Q. </a:t>
            </a:r>
            <a:r>
              <a:rPr lang="ko-KR" altLang="en-US"/>
              <a:t>컨테이너 내리면 깔아둔 익스텐션 다 날라가던데 어떻게 못합니까</a:t>
            </a:r>
            <a:r>
              <a:rPr lang="en-US" altLang="ko-KR"/>
              <a:t>?</a:t>
            </a:r>
          </a:p>
          <a:p>
            <a:pPr marL="514350" indent="-514350">
              <a:buAutoNum type="alphaUcPeriod"/>
            </a:pPr>
            <a:r>
              <a:rPr lang="ko-KR" altLang="en-US"/>
              <a:t>당연히 컨테이너 띄울 때마다 원하는 익스텐션을 사용할 수 있습니다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Q. </a:t>
            </a:r>
            <a:r>
              <a:rPr lang="ko-KR" altLang="en-US"/>
              <a:t>어떻게요</a:t>
            </a:r>
            <a:r>
              <a:rPr lang="en-US" altLang="ko-KR"/>
              <a:t>?</a:t>
            </a:r>
          </a:p>
          <a:p>
            <a:pPr marL="514350" indent="-514350">
              <a:buAutoNum type="alphaUcPeriod"/>
            </a:pPr>
            <a:r>
              <a:rPr lang="en-US" altLang="ko-KR">
                <a:latin typeface="Consolas" panose="020B0609020204030204" pitchFamily="49" charset="0"/>
              </a:rPr>
              <a:t>devcontainer.json</a:t>
            </a:r>
            <a:r>
              <a:rPr lang="ko-KR" altLang="en-US"/>
              <a:t>을 써봅시다</a:t>
            </a:r>
            <a:r>
              <a:rPr lang="en-US" altLang="ko-KR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343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3E5EFB-B15D-F3C6-8401-F2A9BC9D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devcontainer.json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145C55-2ECE-D900-6C17-70E6B672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시나리오 </a:t>
            </a:r>
            <a:r>
              <a:rPr lang="en-US" altLang="ko-KR"/>
              <a:t>2) </a:t>
            </a:r>
            <a:r>
              <a:rPr lang="ko-KR" altLang="en-US"/>
              <a:t>앳코더할 때 쓸 개발 환경을 만들고 싶다</a:t>
            </a:r>
            <a:r>
              <a:rPr lang="en-US" altLang="ko-KR"/>
              <a:t>.</a:t>
            </a:r>
          </a:p>
          <a:p>
            <a:pPr>
              <a:buFontTx/>
              <a:buChar char="-"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요구사항</a:t>
            </a:r>
            <a:endParaRPr lang="en-US" altLang="ko-KR"/>
          </a:p>
          <a:p>
            <a:pPr>
              <a:buFontTx/>
              <a:buChar char="-"/>
            </a:pPr>
            <a:r>
              <a:rPr lang="en-US" altLang="ko-KR"/>
              <a:t>C++</a:t>
            </a:r>
            <a:r>
              <a:rPr lang="ko-KR" altLang="en-US"/>
              <a:t>이나 파이썬 코드 짤 때 편해야 함</a:t>
            </a:r>
            <a:endParaRPr lang="en-US" altLang="ko-KR"/>
          </a:p>
          <a:p>
            <a:pPr>
              <a:buFontTx/>
              <a:buChar char="-"/>
            </a:pPr>
            <a:r>
              <a:rPr lang="ko-KR" altLang="en-US"/>
              <a:t>앳코더 라이브러리가 들어있어야 함</a:t>
            </a:r>
            <a:endParaRPr lang="en-US" altLang="ko-KR"/>
          </a:p>
          <a:p>
            <a:pPr>
              <a:buFontTx/>
              <a:buChar char="-"/>
            </a:pPr>
            <a:r>
              <a:rPr lang="en-US" altLang="ko-KR"/>
              <a:t>cph </a:t>
            </a:r>
            <a:r>
              <a:rPr lang="ko-KR" altLang="en-US"/>
              <a:t>플러그인이 잘 붙어있어야 함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847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A30877-8C45-57F4-5130-08E32F9E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개발 환경 격리에 관한 이야기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33FBFA9-C2DF-7705-4BC2-524D147F77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-"/>
                </a:pPr>
                <a:r>
                  <a:rPr lang="en-US" altLang="ko-KR"/>
                  <a:t>Docker</a:t>
                </a:r>
              </a:p>
              <a:p>
                <a:pPr>
                  <a:buFontTx/>
                  <a:buChar char="-"/>
                </a:pPr>
                <a:r>
                  <a:rPr lang="en-US" altLang="ko-KR"/>
                  <a:t>Conda</a:t>
                </a:r>
              </a:p>
              <a:p>
                <a:pPr>
                  <a:buFontTx/>
                  <a:buChar char="-"/>
                </a:pPr>
                <a:r>
                  <a:rPr lang="en-US" altLang="ko-KR"/>
                  <a:t>Virtualenv</a:t>
                </a:r>
              </a:p>
              <a:p>
                <a:pPr>
                  <a:buFontTx/>
                  <a:buChar char="-"/>
                </a:pPr>
                <a:endParaRPr lang="en-US" altLang="ko-KR"/>
              </a:p>
              <a:p>
                <a:pPr marL="0" indent="0">
                  <a:buNone/>
                </a:pPr>
                <a:r>
                  <a:rPr lang="en-US" altLang="ko-KR"/>
                  <a:t>devcontainer</a:t>
                </a:r>
                <a:r>
                  <a:rPr lang="ko-KR" altLang="en-US"/>
                  <a:t> </a:t>
                </a:r>
                <a:r>
                  <a:rPr lang="en-US" altLang="ko-KR"/>
                  <a:t>=</a:t>
                </a:r>
                <a:r>
                  <a:rPr lang="ko-KR" altLang="en-US"/>
                  <a:t> </a:t>
                </a:r>
                <a:r>
                  <a:rPr lang="en-US" altLang="ko-KR"/>
                  <a:t>VSCode + Docker + </a:t>
                </a:r>
                <a14:m>
                  <m:oMath xmlns:m="http://schemas.openxmlformats.org/officeDocument/2006/math"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33FBFA9-C2DF-7705-4BC2-524D147F7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41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13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94CE600-FF0A-D56B-AB26-3E9FC541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77" y="1676155"/>
            <a:ext cx="5772956" cy="35056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8AE1ECF-A366-BF4B-8188-60FBF89D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579" y="1528625"/>
            <a:ext cx="2143424" cy="1971950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4A653B8-1C13-F36E-D32B-9334AEBF97EA}"/>
              </a:ext>
            </a:extLst>
          </p:cNvPr>
          <p:cNvCxnSpPr>
            <a:cxnSpLocks/>
          </p:cNvCxnSpPr>
          <p:nvPr/>
        </p:nvCxnSpPr>
        <p:spPr>
          <a:xfrm flipV="1">
            <a:off x="4987637" y="2475345"/>
            <a:ext cx="3214254" cy="223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D80FB7-035D-DE4C-B67E-C5B460625686}"/>
              </a:ext>
            </a:extLst>
          </p:cNvPr>
          <p:cNvSpPr txBox="1"/>
          <p:nvPr/>
        </p:nvSpPr>
        <p:spPr>
          <a:xfrm>
            <a:off x="3786908" y="2174223"/>
            <a:ext cx="398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Dockerfile</a:t>
            </a:r>
            <a:r>
              <a:rPr lang="ko-KR" altLang="en-US">
                <a:solidFill>
                  <a:schemeClr val="bg1"/>
                </a:solidFill>
              </a:rPr>
              <a:t>은 직접 만든 걸로 쓸래요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C11A4-D473-ED45-1712-82F0B0A2920B}"/>
              </a:ext>
            </a:extLst>
          </p:cNvPr>
          <p:cNvSpPr txBox="1"/>
          <p:nvPr/>
        </p:nvSpPr>
        <p:spPr>
          <a:xfrm>
            <a:off x="3278909" y="4238551"/>
            <a:ext cx="421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컨테이너 뜰 때 익스텐션 요거 붙여주세요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223FB-D132-F673-04C0-058D34CC19CE}"/>
              </a:ext>
            </a:extLst>
          </p:cNvPr>
          <p:cNvSpPr txBox="1"/>
          <p:nvPr/>
        </p:nvSpPr>
        <p:spPr>
          <a:xfrm>
            <a:off x="1228730" y="994092"/>
            <a:ext cx="697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Consolas" panose="020B0609020204030204" pitchFamily="49" charset="0"/>
              </a:rPr>
              <a:t>.devcontainer/devcontainer.json</a:t>
            </a:r>
            <a:r>
              <a:rPr lang="en-US" altLang="ko-KR" sz="2000"/>
              <a:t> </a:t>
            </a:r>
            <a:r>
              <a:rPr lang="ko-KR" altLang="en-US" sz="2000"/>
              <a:t>을 이렇게 만들자  </a:t>
            </a:r>
          </a:p>
        </p:txBody>
      </p:sp>
    </p:spTree>
    <p:extLst>
      <p:ext uri="{BB962C8B-B14F-4D97-AF65-F5344CB8AC3E}">
        <p14:creationId xmlns:p14="http://schemas.microsoft.com/office/powerpoint/2010/main" val="157752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A6BB05-0D45-5798-9A87-BE55F73A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68" y="0"/>
            <a:ext cx="9091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7D143D-1694-A732-1799-831FAF0B1CFA}"/>
              </a:ext>
            </a:extLst>
          </p:cNvPr>
          <p:cNvSpPr txBox="1"/>
          <p:nvPr/>
        </p:nvSpPr>
        <p:spPr>
          <a:xfrm>
            <a:off x="563712" y="2664580"/>
            <a:ext cx="2105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Consolas" panose="020B0609020204030204" pitchFamily="49" charset="0"/>
              </a:rPr>
              <a:t>Dockerfile</a:t>
            </a:r>
          </a:p>
          <a:p>
            <a:endParaRPr lang="en-US" altLang="ko-KR" sz="2000"/>
          </a:p>
          <a:p>
            <a:r>
              <a:rPr lang="ko-KR" altLang="en-US" sz="2000"/>
              <a:t>의외로 별 거 없다</a:t>
            </a:r>
            <a:endParaRPr lang="en-US" altLang="ko-KR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899A9-10F2-51E2-2257-8A41C10D9800}"/>
              </a:ext>
            </a:extLst>
          </p:cNvPr>
          <p:cNvSpPr txBox="1"/>
          <p:nvPr/>
        </p:nvSpPr>
        <p:spPr>
          <a:xfrm>
            <a:off x="4830619" y="351054"/>
            <a:ext cx="273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우분투 쓸래요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D27A8-B730-32AF-DFED-D9A08CF3FD51}"/>
              </a:ext>
            </a:extLst>
          </p:cNvPr>
          <p:cNvSpPr txBox="1"/>
          <p:nvPr/>
        </p:nvSpPr>
        <p:spPr>
          <a:xfrm>
            <a:off x="8258338" y="720386"/>
            <a:ext cx="336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apt</a:t>
            </a:r>
            <a:r>
              <a:rPr lang="ko-KR" altLang="en-US">
                <a:solidFill>
                  <a:schemeClr val="bg1"/>
                </a:solidFill>
              </a:rPr>
              <a:t> </a:t>
            </a:r>
            <a:r>
              <a:rPr lang="en-US" altLang="ko-KR">
                <a:solidFill>
                  <a:schemeClr val="bg1"/>
                </a:solidFill>
              </a:rPr>
              <a:t>repository</a:t>
            </a:r>
          </a:p>
          <a:p>
            <a:r>
              <a:rPr lang="ko-KR" altLang="en-US">
                <a:solidFill>
                  <a:schemeClr val="bg1"/>
                </a:solidFill>
              </a:rPr>
              <a:t>느려터진 우분투 아카이브 말고</a:t>
            </a:r>
            <a:endParaRPr lang="en-US" altLang="ko-KR">
              <a:solidFill>
                <a:schemeClr val="bg1"/>
              </a:solidFill>
            </a:endParaRPr>
          </a:p>
          <a:p>
            <a:r>
              <a:rPr lang="ko-KR" altLang="en-US">
                <a:solidFill>
                  <a:schemeClr val="bg1"/>
                </a:solidFill>
              </a:rPr>
              <a:t>빠른 카카오 미러 쓸래요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5AC7B-822E-E3AF-3EF4-AACABD11572F}"/>
              </a:ext>
            </a:extLst>
          </p:cNvPr>
          <p:cNvSpPr txBox="1"/>
          <p:nvPr/>
        </p:nvSpPr>
        <p:spPr>
          <a:xfrm>
            <a:off x="8258338" y="2479914"/>
            <a:ext cx="336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필요한 거 이것저것 좀 깔게요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D7ACA-04F9-3754-05B6-B9FF57FD769C}"/>
              </a:ext>
            </a:extLst>
          </p:cNvPr>
          <p:cNvSpPr txBox="1"/>
          <p:nvPr/>
        </p:nvSpPr>
        <p:spPr>
          <a:xfrm>
            <a:off x="7972010" y="3150755"/>
            <a:ext cx="336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sudo</a:t>
            </a:r>
            <a:r>
              <a:rPr lang="ko-KR" altLang="en-US">
                <a:solidFill>
                  <a:schemeClr val="bg1"/>
                </a:solidFill>
              </a:rPr>
              <a:t> 권한 있는 유저를 만들게요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A9534-DE18-FD61-235F-344EFF69B39E}"/>
              </a:ext>
            </a:extLst>
          </p:cNvPr>
          <p:cNvSpPr txBox="1"/>
          <p:nvPr/>
        </p:nvSpPr>
        <p:spPr>
          <a:xfrm>
            <a:off x="8226010" y="3968174"/>
            <a:ext cx="336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testlib.h </a:t>
            </a:r>
            <a:r>
              <a:rPr lang="ko-KR" altLang="en-US">
                <a:solidFill>
                  <a:schemeClr val="bg1"/>
                </a:solidFill>
              </a:rPr>
              <a:t>다운로드 받을게요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13C49-E989-1B55-C92D-85EA181CDF0D}"/>
              </a:ext>
            </a:extLst>
          </p:cNvPr>
          <p:cNvSpPr txBox="1"/>
          <p:nvPr/>
        </p:nvSpPr>
        <p:spPr>
          <a:xfrm>
            <a:off x="8258338" y="4842460"/>
            <a:ext cx="336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앳코더 라이브러리 받을게요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B5D1B-7269-9AAA-F8D3-D43F7EAF8C1F}"/>
              </a:ext>
            </a:extLst>
          </p:cNvPr>
          <p:cNvSpPr txBox="1"/>
          <p:nvPr/>
        </p:nvSpPr>
        <p:spPr>
          <a:xfrm>
            <a:off x="5519756" y="5515464"/>
            <a:ext cx="289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아까 만든 유저로 들어갈게요</a:t>
            </a:r>
            <a:endParaRPr lang="en-US" altLang="ko-KR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6A213-340A-0B20-2185-313728BB2877}"/>
              </a:ext>
            </a:extLst>
          </p:cNvPr>
          <p:cNvSpPr txBox="1"/>
          <p:nvPr/>
        </p:nvSpPr>
        <p:spPr>
          <a:xfrm>
            <a:off x="8258337" y="6254128"/>
            <a:ext cx="361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앳코더 파이썬 라이브러리 받을게요</a:t>
            </a:r>
            <a:endParaRPr lang="en-US" altLang="ko-K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1453A-D357-6D40-BE1F-5B93DD06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약간의 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42A593-9F06-DCE5-035A-284403184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altLang="ko-KR"/>
              <a:t>Dockerfile</a:t>
            </a:r>
            <a:r>
              <a:rPr lang="ko-KR" altLang="en-US"/>
              <a:t>을 손수 만든다면</a:t>
            </a:r>
            <a:r>
              <a:rPr lang="en-US" altLang="ko-KR"/>
              <a:t>, sudo </a:t>
            </a:r>
            <a:r>
              <a:rPr lang="ko-KR" altLang="en-US"/>
              <a:t>권한이 있는 유저를 만들어서 설정하자</a:t>
            </a:r>
            <a:endParaRPr lang="en-US" altLang="ko-KR"/>
          </a:p>
          <a:p>
            <a:pPr lvl="1">
              <a:buFontTx/>
              <a:buChar char="-"/>
            </a:pPr>
            <a:r>
              <a:rPr lang="ko-KR" altLang="en-US"/>
              <a:t>이걸 안하고 그냥 접속하면 </a:t>
            </a:r>
            <a:r>
              <a:rPr lang="en-US" altLang="ko-KR"/>
              <a:t>root</a:t>
            </a:r>
            <a:r>
              <a:rPr lang="ko-KR" altLang="en-US"/>
              <a:t>로 접속하게 된다</a:t>
            </a:r>
            <a:endParaRPr lang="en-US" altLang="ko-KR"/>
          </a:p>
          <a:p>
            <a:pPr lvl="1">
              <a:buFontTx/>
              <a:buChar char="-"/>
            </a:pPr>
            <a:r>
              <a:rPr lang="ko-KR" altLang="en-US"/>
              <a:t>그러면 </a:t>
            </a:r>
            <a:r>
              <a:rPr lang="en-US" altLang="ko-KR"/>
              <a:t>devcontainer </a:t>
            </a:r>
            <a:r>
              <a:rPr lang="ko-KR" altLang="en-US"/>
              <a:t>안에서 만든 파일이 죄다 </a:t>
            </a:r>
            <a:r>
              <a:rPr lang="en-US" altLang="ko-KR"/>
              <a:t>root </a:t>
            </a:r>
            <a:r>
              <a:rPr lang="ko-KR" altLang="en-US"/>
              <a:t>소유가 된다</a:t>
            </a:r>
            <a:endParaRPr lang="en-US" altLang="ko-KR"/>
          </a:p>
          <a:p>
            <a:pPr lvl="1">
              <a:buFontTx/>
              <a:buChar char="-"/>
            </a:pPr>
            <a:r>
              <a:rPr lang="en-US" altLang="ko-KR"/>
              <a:t>devcontainer</a:t>
            </a:r>
            <a:r>
              <a:rPr lang="ko-KR" altLang="en-US"/>
              <a:t>를 벗어났을 때에도 그 파일들은 </a:t>
            </a:r>
            <a:r>
              <a:rPr lang="en-US" altLang="ko-KR"/>
              <a:t>root </a:t>
            </a:r>
            <a:r>
              <a:rPr lang="ko-KR" altLang="en-US"/>
              <a:t>소유이다</a:t>
            </a:r>
            <a:endParaRPr lang="en-US" altLang="ko-KR"/>
          </a:p>
          <a:p>
            <a:pPr lvl="1">
              <a:buFontTx/>
              <a:buChar char="-"/>
            </a:pPr>
            <a:r>
              <a:rPr lang="ko-KR" altLang="en-US"/>
              <a:t>몹시 귀찮아진다</a:t>
            </a:r>
            <a:r>
              <a:rPr lang="en-US" altLang="ko-KR"/>
              <a:t>...</a:t>
            </a:r>
          </a:p>
          <a:p>
            <a:pPr>
              <a:buFontTx/>
              <a:buChar char="-"/>
            </a:pPr>
            <a:endParaRPr lang="en-US" altLang="ko-KR"/>
          </a:p>
          <a:p>
            <a:pPr>
              <a:buFontTx/>
              <a:buChar char="-"/>
            </a:pPr>
            <a:r>
              <a:rPr lang="ko-KR" altLang="en-US"/>
              <a:t>귀찮다면 마이크로소프트에서 만든 이미지를 </a:t>
            </a:r>
            <a:r>
              <a:rPr lang="en-US" altLang="ko-KR"/>
              <a:t>base</a:t>
            </a:r>
            <a:r>
              <a:rPr lang="ko-KR" altLang="en-US"/>
              <a:t>로 잡고 가는 것도 방법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519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D39870-DC21-D3AA-BDB2-5E13EDD8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추가 설정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A24E632-9EFE-841F-B5C4-5E19B674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8" y="1437997"/>
            <a:ext cx="8735644" cy="1991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61931D-88C3-2A0F-FAE4-5E80F1FE973A}"/>
              </a:ext>
            </a:extLst>
          </p:cNvPr>
          <p:cNvSpPr txBox="1"/>
          <p:nvPr/>
        </p:nvSpPr>
        <p:spPr>
          <a:xfrm>
            <a:off x="6696364" y="1934857"/>
            <a:ext cx="398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cph </a:t>
            </a:r>
            <a:r>
              <a:rPr lang="ko-KR" altLang="en-US">
                <a:solidFill>
                  <a:schemeClr val="bg1"/>
                </a:solidFill>
              </a:rPr>
              <a:t>플러그인 관련 설정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948D3-C55E-63BB-500B-74BD7F978657}"/>
              </a:ext>
            </a:extLst>
          </p:cNvPr>
          <p:cNvSpPr txBox="1"/>
          <p:nvPr/>
        </p:nvSpPr>
        <p:spPr>
          <a:xfrm>
            <a:off x="5882585" y="2972237"/>
            <a:ext cx="110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C++</a:t>
            </a:r>
            <a:r>
              <a:rPr lang="ko-KR" altLang="en-US">
                <a:solidFill>
                  <a:schemeClr val="bg1"/>
                </a:solidFill>
              </a:rPr>
              <a:t> 설정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0BAAA558-B844-F3BC-5EDF-33AF729EF554}"/>
              </a:ext>
            </a:extLst>
          </p:cNvPr>
          <p:cNvCxnSpPr>
            <a:cxnSpLocks/>
          </p:cNvCxnSpPr>
          <p:nvPr/>
        </p:nvCxnSpPr>
        <p:spPr>
          <a:xfrm flipH="1">
            <a:off x="5865091" y="2126673"/>
            <a:ext cx="831274" cy="1454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8E05AA3-D69F-1869-3CB7-A9D41F52C290}"/>
              </a:ext>
            </a:extLst>
          </p:cNvPr>
          <p:cNvCxnSpPr>
            <a:cxnSpLocks/>
          </p:cNvCxnSpPr>
          <p:nvPr/>
        </p:nvCxnSpPr>
        <p:spPr>
          <a:xfrm flipH="1">
            <a:off x="6123708" y="2290618"/>
            <a:ext cx="591128" cy="173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5AA6C6B-87A2-86CE-B0BD-C22BDB4FB041}"/>
              </a:ext>
            </a:extLst>
          </p:cNvPr>
          <p:cNvCxnSpPr>
            <a:cxnSpLocks/>
          </p:cNvCxnSpPr>
          <p:nvPr/>
        </p:nvCxnSpPr>
        <p:spPr>
          <a:xfrm flipH="1">
            <a:off x="6613236" y="2358150"/>
            <a:ext cx="378692" cy="171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5AABEDF-5D7C-71DD-3C4C-E076AE0BADBD}"/>
              </a:ext>
            </a:extLst>
          </p:cNvPr>
          <p:cNvCxnSpPr>
            <a:cxnSpLocks/>
          </p:cNvCxnSpPr>
          <p:nvPr/>
        </p:nvCxnSpPr>
        <p:spPr>
          <a:xfrm flipH="1" flipV="1">
            <a:off x="5674766" y="2939281"/>
            <a:ext cx="207819" cy="193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DD17632F-FE0E-3F0F-FE55-5C420B38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668" y="3623469"/>
            <a:ext cx="3645060" cy="2916048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447A19E-4FF8-1A7E-52FE-E80298E6C38E}"/>
              </a:ext>
            </a:extLst>
          </p:cNvPr>
          <p:cNvCxnSpPr>
            <a:cxnSpLocks/>
          </p:cNvCxnSpPr>
          <p:nvPr/>
        </p:nvCxnSpPr>
        <p:spPr>
          <a:xfrm flipH="1">
            <a:off x="6176818" y="4941455"/>
            <a:ext cx="436418" cy="1400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4B22A1E-E795-B7E9-0E8F-726DEDE8282E}"/>
              </a:ext>
            </a:extLst>
          </p:cNvPr>
          <p:cNvSpPr txBox="1"/>
          <p:nvPr/>
        </p:nvSpPr>
        <p:spPr>
          <a:xfrm>
            <a:off x="6613235" y="4712161"/>
            <a:ext cx="534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C++</a:t>
            </a:r>
            <a:r>
              <a:rPr lang="ko-KR" altLang="en-US"/>
              <a:t> </a:t>
            </a:r>
            <a:r>
              <a:rPr lang="en-US" altLang="ko-KR"/>
              <a:t>IntelliSense </a:t>
            </a:r>
            <a:r>
              <a:rPr lang="ko-KR" altLang="en-US"/>
              <a:t>설정</a:t>
            </a:r>
            <a:endParaRPr lang="en-US" altLang="ko-KR"/>
          </a:p>
          <a:p>
            <a:r>
              <a:rPr lang="ko-KR" altLang="en-US"/>
              <a:t>앳코더 라이브러리를 </a:t>
            </a:r>
            <a:r>
              <a:rPr lang="en-US" altLang="ko-KR">
                <a:latin typeface="Consolas" panose="020B0609020204030204" pitchFamily="49" charset="0"/>
              </a:rPr>
              <a:t>includePath</a:t>
            </a:r>
            <a:r>
              <a:rPr lang="ko-KR" altLang="en-US"/>
              <a:t>에 넣어주자</a:t>
            </a:r>
            <a:endParaRPr lang="en-US" altLang="ko-KR"/>
          </a:p>
          <a:p>
            <a:r>
              <a:rPr lang="ko-KR" altLang="en-US"/>
              <a:t>로컬 디버깅 용으로 필요하다면 </a:t>
            </a:r>
            <a:r>
              <a:rPr lang="en-US" altLang="ko-KR">
                <a:latin typeface="Consolas" panose="020B0609020204030204" pitchFamily="49" charset="0"/>
              </a:rPr>
              <a:t>defines</a:t>
            </a:r>
            <a:r>
              <a:rPr lang="ko-KR" altLang="en-US"/>
              <a:t>도 설정하자</a:t>
            </a:r>
            <a:endParaRPr lang="en-US" altLang="ko-KR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5D6ECEA-D06F-F3C6-8CF9-04889ED34A45}"/>
              </a:ext>
            </a:extLst>
          </p:cNvPr>
          <p:cNvCxnSpPr>
            <a:cxnSpLocks/>
          </p:cNvCxnSpPr>
          <p:nvPr/>
        </p:nvCxnSpPr>
        <p:spPr>
          <a:xfrm flipV="1">
            <a:off x="9374909" y="2795864"/>
            <a:ext cx="120073" cy="233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AA1581-8085-76DB-D622-9D9E9A3CF8C7}"/>
              </a:ext>
            </a:extLst>
          </p:cNvPr>
          <p:cNvSpPr txBox="1"/>
          <p:nvPr/>
        </p:nvSpPr>
        <p:spPr>
          <a:xfrm>
            <a:off x="7596909" y="3036152"/>
            <a:ext cx="398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아까 받은 앳코더 라이브러리</a:t>
            </a:r>
          </a:p>
        </p:txBody>
      </p:sp>
    </p:spTree>
    <p:extLst>
      <p:ext uri="{BB962C8B-B14F-4D97-AF65-F5344CB8AC3E}">
        <p14:creationId xmlns:p14="http://schemas.microsoft.com/office/powerpoint/2010/main" val="3216264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5849F3-FD3E-A90B-5E45-CDB63063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꿀팁</a:t>
            </a:r>
            <a:r>
              <a:rPr lang="en-US" altLang="ko-KR"/>
              <a:t>: code snippet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7F70A3-8EAC-058C-06C3-74E7B7CAC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6" y="1209963"/>
            <a:ext cx="3946066" cy="54910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BF29F5A-20A9-6094-32C7-E73F964A1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848" y="1209963"/>
            <a:ext cx="6775156" cy="32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22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383C1-F8C1-9A1C-3358-2F8E9775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그 외 </a:t>
            </a:r>
            <a:r>
              <a:rPr lang="en-US" altLang="ko-KR"/>
              <a:t>devcontainer</a:t>
            </a:r>
            <a:r>
              <a:rPr lang="ko-KR" altLang="en-US"/>
              <a:t>의 놀라운 기능들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96919D-2B73-864C-F7E9-D7D187112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/>
              <a:t>일단 </a:t>
            </a:r>
            <a:r>
              <a:rPr lang="en-US" altLang="ko-KR"/>
              <a:t>Docker</a:t>
            </a:r>
            <a:r>
              <a:rPr lang="ko-KR" altLang="en-US"/>
              <a:t>에서 할 수 있는 건 다 할 수 있다</a:t>
            </a:r>
            <a:endParaRPr lang="en-US" altLang="ko-KR"/>
          </a:p>
          <a:p>
            <a:pPr lvl="1">
              <a:buFontTx/>
              <a:buChar char="-"/>
            </a:pPr>
            <a:r>
              <a:rPr lang="ko-KR" altLang="en-US"/>
              <a:t>다른 디렉토리 마운트하기</a:t>
            </a:r>
            <a:endParaRPr lang="en-US" altLang="ko-KR"/>
          </a:p>
          <a:p>
            <a:pPr lvl="1">
              <a:buFontTx/>
              <a:buChar char="-"/>
            </a:pPr>
            <a:r>
              <a:rPr lang="ko-KR" altLang="en-US"/>
              <a:t>환경 변수 설정하기</a:t>
            </a:r>
            <a:endParaRPr lang="en-US" altLang="ko-KR"/>
          </a:p>
          <a:p>
            <a:pPr>
              <a:buFontTx/>
              <a:buChar char="-"/>
            </a:pPr>
            <a:r>
              <a:rPr lang="ko-KR" altLang="en-US"/>
              <a:t>컨테이너가 처음 뜰 때 자동으로 실행할 명령을 지정할 수 있다</a:t>
            </a:r>
            <a:endParaRPr lang="en-US" altLang="ko-KR"/>
          </a:p>
          <a:p>
            <a:pPr lvl="1">
              <a:buFontTx/>
              <a:buChar char="-"/>
            </a:pPr>
            <a:r>
              <a:rPr lang="en-US" altLang="ko-KR"/>
              <a:t>"</a:t>
            </a:r>
            <a:r>
              <a:rPr lang="en-US" altLang="ko-KR">
                <a:latin typeface="Consolas" panose="020B0609020204030204" pitchFamily="49" charset="0"/>
              </a:rPr>
              <a:t>postStartCommand</a:t>
            </a:r>
            <a:r>
              <a:rPr lang="en-US" altLang="ko-KR"/>
              <a:t>"</a:t>
            </a:r>
            <a:r>
              <a:rPr lang="ko-KR" altLang="en-US"/>
              <a:t>를 지정하자</a:t>
            </a:r>
            <a:endParaRPr lang="en-US" altLang="ko-KR"/>
          </a:p>
          <a:p>
            <a:pPr>
              <a:buFontTx/>
              <a:buChar char="-"/>
            </a:pPr>
            <a:r>
              <a:rPr lang="en-US" altLang="ko-KR"/>
              <a:t>git credential</a:t>
            </a:r>
            <a:r>
              <a:rPr lang="ko-KR" altLang="en-US"/>
              <a:t>을 로컬에서 자동으로 가져와준다</a:t>
            </a:r>
            <a:endParaRPr lang="en-US" altLang="ko-KR"/>
          </a:p>
          <a:p>
            <a:pPr lvl="1">
              <a:buFontTx/>
              <a:buChar char="-"/>
            </a:pPr>
            <a:r>
              <a:rPr lang="ko-KR" altLang="en-US"/>
              <a:t>로컬에서 하듯이 </a:t>
            </a:r>
            <a:r>
              <a:rPr lang="en-US" altLang="ko-KR"/>
              <a:t>git </a:t>
            </a:r>
            <a:r>
              <a:rPr lang="ko-KR" altLang="en-US"/>
              <a:t>작업 가능</a:t>
            </a:r>
            <a:r>
              <a:rPr lang="en-US" altLang="ko-KR"/>
              <a:t>!</a:t>
            </a:r>
          </a:p>
          <a:p>
            <a:pPr lvl="1">
              <a:buFontTx/>
              <a:buChar char="-"/>
            </a:pPr>
            <a:r>
              <a:rPr lang="en-US" altLang="ko-KR"/>
              <a:t>GPG </a:t>
            </a:r>
            <a:r>
              <a:rPr lang="ko-KR" altLang="en-US"/>
              <a:t>키도 같이 가져올 수 있다</a:t>
            </a:r>
            <a:endParaRPr lang="en-US" altLang="ko-KR"/>
          </a:p>
          <a:p>
            <a:pPr>
              <a:buFontTx/>
              <a:buChar char="-"/>
            </a:pPr>
            <a:r>
              <a:rPr lang="ko-KR" altLang="en-US"/>
              <a:t>이외에도 많다</a:t>
            </a:r>
            <a:r>
              <a:rPr lang="en-US" altLang="ko-KR"/>
              <a:t>! </a:t>
            </a:r>
            <a:r>
              <a:rPr lang="ko-KR" altLang="en-US"/>
              <a:t>공식 문서를 읽어보자</a:t>
            </a:r>
            <a:endParaRPr lang="en-US" altLang="ko-KR"/>
          </a:p>
          <a:p>
            <a:pPr>
              <a:buFontTx/>
              <a:buChar char="-"/>
            </a:pPr>
            <a:endParaRPr lang="en-US" altLang="ko-KR"/>
          </a:p>
          <a:p>
            <a:pPr>
              <a:buFontTx/>
              <a:buChar char="-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4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1D5AB-0E02-6179-4C04-B9ABB31D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448B68-0030-F63F-C896-27D74B97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hlinkClick r:id="rId2"/>
              </a:rPr>
              <a:t>https://code.visualstudio.com/docs/devcontainers/containers</a:t>
            </a:r>
            <a:endParaRPr lang="en-US" altLang="ko-KR"/>
          </a:p>
          <a:p>
            <a:pPr marL="0" indent="0">
              <a:buNone/>
            </a:pPr>
            <a:r>
              <a:rPr lang="en-US" altLang="ko-KR">
                <a:hlinkClick r:id="rId3"/>
              </a:rPr>
              <a:t>https://containers.dev/implementors/json_reference/</a:t>
            </a:r>
            <a:endParaRPr lang="en-US" altLang="ko-KR"/>
          </a:p>
          <a:p>
            <a:pPr marL="0" indent="0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4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0D3D17-20C1-08F4-8435-FB3B5329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VSCode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28BE7F-7E26-0DDA-6EC8-7C5552BC5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VS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=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 통합 개발 환경 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= 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컴파일러 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+ 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디버거 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+ 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소스 코드 편집기 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+ 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기타 등등</a:t>
            </a:r>
            <a:endParaRPr lang="en-US" altLang="ko-KR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0" indent="0">
              <a:buNone/>
            </a:pP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VSCode = 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소스 코드 편집기 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= 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초★럭키 메모장</a:t>
            </a:r>
            <a:endParaRPr lang="en-US" altLang="ko-KR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0" indent="0">
              <a:buNone/>
            </a:pPr>
            <a:endParaRPr lang="en-US" altLang="ko-KR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0" indent="0">
              <a:buNone/>
            </a:pP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Extension</a:t>
            </a: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의 무한한 확장성</a:t>
            </a:r>
            <a:endParaRPr lang="en-US" altLang="ko-KR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0" indent="0">
              <a:buNone/>
            </a:pPr>
            <a:r>
              <a:rPr lang="ko-KR" altLang="en-US">
                <a:latin typeface="Noto Sans KR" panose="020B0200000000000000" pitchFamily="50" charset="-127"/>
                <a:ea typeface="Noto Sans KR" panose="020B0200000000000000" pitchFamily="50" charset="-127"/>
              </a:rPr>
              <a:t>필요한 건 죄다 갖다붙여서 나만의 통합 개발 환경으로 만들 수 있다</a:t>
            </a:r>
            <a:r>
              <a:rPr lang="en-US" altLang="ko-KR">
                <a:latin typeface="Noto Sans KR" panose="020B0200000000000000" pitchFamily="50" charset="-127"/>
                <a:ea typeface="Noto Sans KR" panose="020B0200000000000000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242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9A2E72C-72C4-F9B3-C83C-457E9DE33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20B1303-C3C6-2575-AD62-9B2B66B48D48}"/>
              </a:ext>
            </a:extLst>
          </p:cNvPr>
          <p:cNvSpPr/>
          <p:nvPr/>
        </p:nvSpPr>
        <p:spPr>
          <a:xfrm>
            <a:off x="9596582" y="212435"/>
            <a:ext cx="2586182" cy="6465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13" name="그래픽 12" descr="커서 단색으로 채워진">
            <a:extLst>
              <a:ext uri="{FF2B5EF4-FFF2-40B4-BE49-F238E27FC236}">
                <a16:creationId xmlns:a16="http://schemas.microsoft.com/office/drawing/2014/main" id="{A56BFEA6-81EF-C112-0FEF-7F489D403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5492" y="4823690"/>
            <a:ext cx="388988" cy="388988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8F30EA8-7D11-F963-065B-D28985F0514A}"/>
              </a:ext>
            </a:extLst>
          </p:cNvPr>
          <p:cNvCxnSpPr/>
          <p:nvPr/>
        </p:nvCxnSpPr>
        <p:spPr>
          <a:xfrm flipV="1">
            <a:off x="8811491" y="443345"/>
            <a:ext cx="738909" cy="618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6ADD29-584C-E6F2-A193-F5665E19AA55}"/>
              </a:ext>
            </a:extLst>
          </p:cNvPr>
          <p:cNvSpPr txBox="1"/>
          <p:nvPr/>
        </p:nvSpPr>
        <p:spPr>
          <a:xfrm>
            <a:off x="5781963" y="1062182"/>
            <a:ext cx="363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>
                <a:solidFill>
                  <a:schemeClr val="bg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cph extension</a:t>
            </a:r>
          </a:p>
          <a:p>
            <a:pPr algn="r"/>
            <a:r>
              <a:rPr lang="ko-KR" altLang="en-US" sz="1600">
                <a:solidFill>
                  <a:schemeClr val="bg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예제 입력 </a:t>
            </a:r>
            <a:r>
              <a:rPr lang="en-US" altLang="ko-KR" sz="1600">
                <a:solidFill>
                  <a:schemeClr val="bg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/ </a:t>
            </a:r>
            <a:r>
              <a:rPr lang="ko-KR" altLang="en-US" sz="1600">
                <a:solidFill>
                  <a:schemeClr val="bg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예제 출력을 미리 넣어놓고</a:t>
            </a:r>
            <a:endParaRPr lang="en-US" altLang="ko-KR" sz="1600">
              <a:solidFill>
                <a:schemeClr val="bg2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algn="r"/>
            <a:r>
              <a:rPr lang="ko-KR" altLang="en-US" sz="1600">
                <a:solidFill>
                  <a:schemeClr val="bg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프로그램이 맞게 실행하는지 확인 가능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45DD040-3F02-9C8D-AB73-D9B0BA8DF949}"/>
              </a:ext>
            </a:extLst>
          </p:cNvPr>
          <p:cNvSpPr/>
          <p:nvPr/>
        </p:nvSpPr>
        <p:spPr>
          <a:xfrm>
            <a:off x="-4618" y="6714836"/>
            <a:ext cx="1039091" cy="152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0E4E2BA-6E9A-F8E6-FB50-22A43CF7D8B9}"/>
              </a:ext>
            </a:extLst>
          </p:cNvPr>
          <p:cNvCxnSpPr>
            <a:cxnSpLocks/>
          </p:cNvCxnSpPr>
          <p:nvPr/>
        </p:nvCxnSpPr>
        <p:spPr>
          <a:xfrm flipH="1">
            <a:off x="720436" y="6400800"/>
            <a:ext cx="129309" cy="2493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2702A93-701F-EE7F-1493-131AA1F0E5CB}"/>
              </a:ext>
            </a:extLst>
          </p:cNvPr>
          <p:cNvSpPr txBox="1"/>
          <p:nvPr/>
        </p:nvSpPr>
        <p:spPr>
          <a:xfrm>
            <a:off x="297354" y="6045337"/>
            <a:ext cx="206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solidFill>
                  <a:schemeClr val="bg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SSH + devcontainer</a:t>
            </a:r>
            <a:endParaRPr lang="ko-KR" altLang="en-US" sz="1600">
              <a:solidFill>
                <a:schemeClr val="bg2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03168EA-49A8-153E-EBB4-7705001901E5}"/>
              </a:ext>
            </a:extLst>
          </p:cNvPr>
          <p:cNvSpPr/>
          <p:nvPr/>
        </p:nvSpPr>
        <p:spPr>
          <a:xfrm>
            <a:off x="1588655" y="5195454"/>
            <a:ext cx="3722254" cy="8174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EF950C9-65C5-A4E8-94DD-BAD53F976AC6}"/>
              </a:ext>
            </a:extLst>
          </p:cNvPr>
          <p:cNvCxnSpPr>
            <a:cxnSpLocks/>
          </p:cNvCxnSpPr>
          <p:nvPr/>
        </p:nvCxnSpPr>
        <p:spPr>
          <a:xfrm flipH="1" flipV="1">
            <a:off x="5389417" y="5555674"/>
            <a:ext cx="374073" cy="4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DC8CC00-A02A-813B-2792-C9435FBAE215}"/>
              </a:ext>
            </a:extLst>
          </p:cNvPr>
          <p:cNvSpPr txBox="1"/>
          <p:nvPr/>
        </p:nvSpPr>
        <p:spPr>
          <a:xfrm>
            <a:off x="5781963" y="5386397"/>
            <a:ext cx="206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solidFill>
                  <a:schemeClr val="bg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Terminal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5574724-444D-E498-6AED-97046A6A45D2}"/>
              </a:ext>
            </a:extLst>
          </p:cNvPr>
          <p:cNvSpPr/>
          <p:nvPr/>
        </p:nvSpPr>
        <p:spPr>
          <a:xfrm>
            <a:off x="3967019" y="4562764"/>
            <a:ext cx="1611745" cy="213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833EB851-9B6B-5993-7E48-417ADD2B5344}"/>
              </a:ext>
            </a:extLst>
          </p:cNvPr>
          <p:cNvCxnSpPr>
            <a:cxnSpLocks/>
          </p:cNvCxnSpPr>
          <p:nvPr/>
        </p:nvCxnSpPr>
        <p:spPr>
          <a:xfrm flipH="1">
            <a:off x="5329381" y="4230255"/>
            <a:ext cx="129310" cy="2401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B95566-B977-1BD2-44E2-2A9E25BEEE0B}"/>
              </a:ext>
            </a:extLst>
          </p:cNvPr>
          <p:cNvSpPr txBox="1"/>
          <p:nvPr/>
        </p:nvSpPr>
        <p:spPr>
          <a:xfrm>
            <a:off x="5167745" y="3859237"/>
            <a:ext cx="206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solidFill>
                  <a:schemeClr val="bg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IntelliSense</a:t>
            </a:r>
          </a:p>
        </p:txBody>
      </p:sp>
    </p:spTree>
    <p:extLst>
      <p:ext uri="{BB962C8B-B14F-4D97-AF65-F5344CB8AC3E}">
        <p14:creationId xmlns:p14="http://schemas.microsoft.com/office/powerpoint/2010/main" val="325115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58201B-48A0-1C02-B44D-A8E6FAF3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필요한 걸 죄다 갖다붙인다고</a:t>
            </a:r>
            <a:r>
              <a:rPr lang="en-US" altLang="ko-KR"/>
              <a:t>?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935F31-036D-A435-E2D8-DE3CC128E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/>
              <a:t>컴파일러</a:t>
            </a:r>
            <a:r>
              <a:rPr lang="en-US" altLang="ko-KR" sz="2400"/>
              <a:t>,</a:t>
            </a:r>
            <a:r>
              <a:rPr lang="ko-KR" altLang="en-US" sz="2400"/>
              <a:t> 디버거</a:t>
            </a:r>
            <a:r>
              <a:rPr lang="en-US" altLang="ko-KR" sz="2400"/>
              <a:t>, </a:t>
            </a:r>
            <a:r>
              <a:rPr lang="ko-KR" altLang="en-US" sz="2400"/>
              <a:t>도구들</a:t>
            </a:r>
            <a:r>
              <a:rPr lang="en-US" altLang="ko-KR" sz="2400"/>
              <a:t>, </a:t>
            </a:r>
            <a:r>
              <a:rPr lang="ko-KR" altLang="en-US" sz="2400"/>
              <a:t>그리고 온갖 </a:t>
            </a:r>
            <a:r>
              <a:rPr lang="en-US" altLang="ko-KR" sz="2400"/>
              <a:t>dependency</a:t>
            </a:r>
            <a:r>
              <a:rPr lang="ko-KR" altLang="en-US" sz="2400"/>
              <a:t>를 전부 로컬에 설치해도 된다</a:t>
            </a:r>
            <a:endParaRPr lang="en-US" altLang="ko-KR" sz="2400"/>
          </a:p>
          <a:p>
            <a:pPr marL="0" indent="0">
              <a:buNone/>
            </a:pPr>
            <a:r>
              <a:rPr lang="ko-KR" altLang="en-US" sz="2400"/>
              <a:t>그런데 그건 보통 끔찍한 악몽을 유발한다</a:t>
            </a:r>
            <a:r>
              <a:rPr lang="en-US" altLang="ko-KR" sz="2400"/>
              <a:t>...</a:t>
            </a:r>
          </a:p>
          <a:p>
            <a:pPr marL="0" indent="0">
              <a:buNone/>
            </a:pPr>
            <a:endParaRPr lang="en-US" altLang="ko-KR" sz="2400"/>
          </a:p>
          <a:p>
            <a:pPr marL="0" indent="0">
              <a:buNone/>
            </a:pPr>
            <a:r>
              <a:rPr lang="ko-KR" altLang="en-US" sz="2400"/>
              <a:t>오른쪽의 난관을 기똥차게 헤쳐나갔다고 치자</a:t>
            </a:r>
            <a:endParaRPr lang="en-US" altLang="ko-KR" sz="2400"/>
          </a:p>
          <a:p>
            <a:pPr marL="0" indent="0">
              <a:buNone/>
            </a:pPr>
            <a:r>
              <a:rPr lang="ko-KR" altLang="en-US" sz="2400"/>
              <a:t>시간이 지나 </a:t>
            </a:r>
            <a:r>
              <a:rPr lang="en-US" altLang="ko-KR" sz="2400">
                <a:latin typeface="Consolas" panose="020B0609020204030204" pitchFamily="49" charset="0"/>
              </a:rPr>
              <a:t>sudo apt upgrade -y</a:t>
            </a:r>
            <a:r>
              <a:rPr lang="ko-KR" altLang="en-US" sz="2400"/>
              <a:t>를 몇 번 해주고</a:t>
            </a:r>
            <a:r>
              <a:rPr lang="en-US" altLang="ko-KR" sz="2400"/>
              <a:t>..</a:t>
            </a:r>
          </a:p>
          <a:p>
            <a:pPr marL="0" indent="0">
              <a:buNone/>
            </a:pPr>
            <a:r>
              <a:rPr lang="ko-KR" altLang="en-US" sz="2400"/>
              <a:t>다른 프로젝트를 시작할 때면</a:t>
            </a:r>
            <a:endParaRPr lang="en-US" altLang="ko-KR" sz="2400"/>
          </a:p>
          <a:p>
            <a:pPr marL="0" indent="0">
              <a:buNone/>
            </a:pPr>
            <a:r>
              <a:rPr lang="ko-KR" altLang="en-US" sz="2400"/>
              <a:t>당신은 </a:t>
            </a:r>
            <a:r>
              <a:rPr lang="ko-KR" altLang="en-US" sz="2400" b="1"/>
              <a:t>진짜 지옥</a:t>
            </a:r>
            <a:r>
              <a:rPr lang="ko-KR" altLang="en-US" sz="2400"/>
              <a:t>을 맛볼 수 있을 것이다</a:t>
            </a:r>
            <a:endParaRPr lang="en-US" altLang="ko-KR" sz="2400"/>
          </a:p>
          <a:p>
            <a:pPr marL="0" indent="0">
              <a:buNone/>
            </a:pPr>
            <a:endParaRPr lang="en-US" altLang="ko-KR" sz="2400"/>
          </a:p>
          <a:p>
            <a:pPr marL="0" indent="0">
              <a:buNone/>
            </a:pPr>
            <a:endParaRPr lang="en-US" altLang="ko-KR" sz="2400"/>
          </a:p>
          <a:p>
            <a:pPr marL="0" indent="0">
              <a:buNone/>
            </a:pPr>
            <a:r>
              <a:rPr lang="en-US" altLang="ko-KR" sz="2400"/>
              <a:t>VSCode</a:t>
            </a:r>
            <a:r>
              <a:rPr lang="ko-KR" altLang="en-US" sz="2400"/>
              <a:t>를 쓰면서 개발 환경 격리를 적용할 방법은 없나</a:t>
            </a:r>
            <a:r>
              <a:rPr lang="en-US" altLang="ko-KR" sz="2400"/>
              <a:t>?</a:t>
            </a:r>
          </a:p>
        </p:txBody>
      </p:sp>
      <p:pic>
        <p:nvPicPr>
          <p:cNvPr id="1026" name="Picture 2" descr="Docker Basics and installation. Why we need Docker? | by Chetan Rakhra |  Medium">
            <a:extLst>
              <a:ext uri="{FF2B5EF4-FFF2-40B4-BE49-F238E27FC236}">
                <a16:creationId xmlns:a16="http://schemas.microsoft.com/office/drawing/2014/main" id="{A459B315-F9A8-77FB-36C3-A58B319A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4" y="2460041"/>
            <a:ext cx="4151312" cy="2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4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2A1FCF-6E83-AE5C-5BC5-4262D642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VSCode + Docker Extension</a:t>
            </a:r>
            <a:endParaRPr lang="ko-KR" altLang="en-US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DB2880-88CD-FD29-F001-0820292F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/>
              <a:t>Docker Container</a:t>
            </a:r>
            <a:r>
              <a:rPr lang="ko-KR" altLang="en-US" sz="2400"/>
              <a:t>를 자유자재로 다루고</a:t>
            </a:r>
            <a:r>
              <a:rPr lang="en-US" altLang="ko-KR" sz="2400"/>
              <a:t>,</a:t>
            </a:r>
          </a:p>
          <a:p>
            <a:pPr marL="0" indent="0">
              <a:buNone/>
            </a:pPr>
            <a:r>
              <a:rPr lang="ko-KR" altLang="en-US" sz="2400"/>
              <a:t>떠있는 </a:t>
            </a:r>
            <a:r>
              <a:rPr lang="en-US" altLang="ko-KR" sz="2400"/>
              <a:t>container</a:t>
            </a:r>
            <a:r>
              <a:rPr lang="ko-KR" altLang="en-US" sz="2400"/>
              <a:t>에 </a:t>
            </a:r>
            <a:r>
              <a:rPr lang="en-US" altLang="ko-KR" sz="2400"/>
              <a:t>vscode</a:t>
            </a:r>
            <a:r>
              <a:rPr lang="ko-KR" altLang="en-US" sz="2400"/>
              <a:t>를 붙여주기도 하는</a:t>
            </a:r>
            <a:endParaRPr lang="en-US" altLang="ko-KR" sz="2400"/>
          </a:p>
          <a:p>
            <a:pPr marL="0" indent="0">
              <a:buNone/>
            </a:pPr>
            <a:r>
              <a:rPr lang="en-US" altLang="ko-KR" sz="2400"/>
              <a:t>"Docker Extension"</a:t>
            </a:r>
            <a:r>
              <a:rPr lang="ko-KR" altLang="en-US" sz="2400"/>
              <a:t>이 있다</a:t>
            </a:r>
            <a:endParaRPr lang="en-US" altLang="ko-KR" sz="2400"/>
          </a:p>
          <a:p>
            <a:pPr marL="0" indent="0">
              <a:buNone/>
            </a:pPr>
            <a:endParaRPr lang="en-US" altLang="ko-KR" sz="2400"/>
          </a:p>
          <a:p>
            <a:pPr marL="0" indent="0">
              <a:buNone/>
            </a:pPr>
            <a:r>
              <a:rPr lang="ko-KR" altLang="en-US" sz="2400"/>
              <a:t>이 친구만 써도 나름 쓸만하긴 하지만</a:t>
            </a:r>
            <a:r>
              <a:rPr lang="en-US" altLang="ko-KR" sz="2400"/>
              <a:t>...</a:t>
            </a:r>
          </a:p>
          <a:p>
            <a:pPr marL="0" indent="0">
              <a:buNone/>
            </a:pPr>
            <a:r>
              <a:rPr lang="en-US" altLang="ko-KR" sz="2400"/>
              <a:t>"</a:t>
            </a:r>
            <a:r>
              <a:rPr lang="ko-KR" altLang="en-US" sz="2400"/>
              <a:t>개발 환경 격리</a:t>
            </a:r>
            <a:r>
              <a:rPr lang="en-US" altLang="ko-KR" sz="2400"/>
              <a:t>"</a:t>
            </a:r>
            <a:r>
              <a:rPr lang="ko-KR" altLang="en-US" sz="2400"/>
              <a:t>의 목적 보다는</a:t>
            </a:r>
            <a:endParaRPr lang="en-US" altLang="ko-KR" sz="2400"/>
          </a:p>
          <a:p>
            <a:pPr marL="0" indent="0">
              <a:buNone/>
            </a:pPr>
            <a:r>
              <a:rPr lang="en-US" altLang="ko-KR" sz="2400"/>
              <a:t>"</a:t>
            </a:r>
            <a:r>
              <a:rPr lang="ko-KR" altLang="en-US" sz="2400"/>
              <a:t>컨테이너 배포 및 관리</a:t>
            </a:r>
            <a:r>
              <a:rPr lang="en-US" altLang="ko-KR" sz="2400"/>
              <a:t>"</a:t>
            </a:r>
            <a:r>
              <a:rPr lang="ko-KR" altLang="en-US" sz="2400"/>
              <a:t>에 초점이 맞춰져 있다</a:t>
            </a:r>
            <a:endParaRPr lang="en-US" altLang="ko-KR" sz="2400"/>
          </a:p>
          <a:p>
            <a:pPr marL="0" indent="0">
              <a:buNone/>
            </a:pPr>
            <a:endParaRPr lang="en-US" altLang="ko-KR" sz="2400"/>
          </a:p>
          <a:p>
            <a:pPr marL="0" indent="0">
              <a:buNone/>
            </a:pPr>
            <a:r>
              <a:rPr lang="ko-KR" altLang="en-US" sz="2400"/>
              <a:t>더 좋은 방법은 없을까</a:t>
            </a:r>
            <a:r>
              <a:rPr lang="en-US" altLang="ko-KR" sz="2400"/>
              <a:t>?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FE90FC-5AE7-2FAF-E551-4BB2016C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110" y="1542908"/>
            <a:ext cx="5511800" cy="44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9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4170C2-0CE5-802F-0D33-2286244A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VSCode + Dev Containers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257EB7-44E0-8169-3BF7-5152A815E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바로 그 목적을 두고 만들어진 것이 </a:t>
            </a:r>
            <a:r>
              <a:rPr lang="en-US" altLang="ko-KR"/>
              <a:t>"devcontainer"</a:t>
            </a:r>
            <a:r>
              <a:rPr lang="ko-KR" altLang="en-US"/>
              <a:t>다</a:t>
            </a:r>
            <a:r>
              <a:rPr lang="en-US" altLang="ko-KR"/>
              <a:t>!</a:t>
            </a:r>
          </a:p>
        </p:txBody>
      </p:sp>
      <p:pic>
        <p:nvPicPr>
          <p:cNvPr id="2050" name="Picture 2" descr="Container Architecture">
            <a:extLst>
              <a:ext uri="{FF2B5EF4-FFF2-40B4-BE49-F238E27FC236}">
                <a16:creationId xmlns:a16="http://schemas.microsoft.com/office/drawing/2014/main" id="{5AE22A65-E0CE-BF8B-AE90-E90BF2C4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91" y="2278495"/>
            <a:ext cx="92202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8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622729-F550-0669-E089-6ECDF3BA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Dev Container </a:t>
            </a:r>
            <a:r>
              <a:rPr lang="ko-KR" altLang="en-US"/>
              <a:t>시작하기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750062-B346-4E69-8205-C7553BD0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시나리오 </a:t>
            </a:r>
            <a:r>
              <a:rPr lang="en-US" altLang="ko-KR"/>
              <a:t>1) HTML + CSS + JavaScript</a:t>
            </a:r>
            <a:r>
              <a:rPr lang="ko-KR" altLang="en-US"/>
              <a:t>로 만든 페이지를 띄워보자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4B6E8C9-EB40-6C66-B52B-421D0E25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2" y="2876432"/>
            <a:ext cx="6482317" cy="3484246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D4C2A90A-F08E-4807-C252-772483C424B0}"/>
              </a:ext>
            </a:extLst>
          </p:cNvPr>
          <p:cNvCxnSpPr>
            <a:cxnSpLocks/>
          </p:cNvCxnSpPr>
          <p:nvPr/>
        </p:nvCxnSpPr>
        <p:spPr>
          <a:xfrm flipH="1">
            <a:off x="2382982" y="1939314"/>
            <a:ext cx="184727" cy="1358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3F78FA8-E893-C700-3703-71F92B601A4D}"/>
              </a:ext>
            </a:extLst>
          </p:cNvPr>
          <p:cNvCxnSpPr>
            <a:cxnSpLocks/>
          </p:cNvCxnSpPr>
          <p:nvPr/>
        </p:nvCxnSpPr>
        <p:spPr>
          <a:xfrm>
            <a:off x="3754582" y="1939314"/>
            <a:ext cx="309418" cy="1182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05696CD-2754-5469-1302-A93147CB435F}"/>
              </a:ext>
            </a:extLst>
          </p:cNvPr>
          <p:cNvCxnSpPr>
            <a:cxnSpLocks/>
          </p:cNvCxnSpPr>
          <p:nvPr/>
        </p:nvCxnSpPr>
        <p:spPr>
          <a:xfrm>
            <a:off x="5334001" y="1939314"/>
            <a:ext cx="761999" cy="1182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8AA5FF-11C8-C299-5E42-0D3960CDB9CE}"/>
              </a:ext>
            </a:extLst>
          </p:cNvPr>
          <p:cNvSpPr txBox="1"/>
          <p:nvPr/>
        </p:nvSpPr>
        <p:spPr>
          <a:xfrm>
            <a:off x="7240849" y="3414657"/>
            <a:ext cx="511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Noto Sans KR" panose="020B0200000000000000" pitchFamily="50" charset="-127"/>
                <a:ea typeface="Noto Sans KR" panose="020B0200000000000000" pitchFamily="50" charset="-127"/>
              </a:rPr>
              <a:t>"</a:t>
            </a:r>
            <a:r>
              <a:rPr lang="ko-KR" altLang="en-US" sz="2400">
                <a:latin typeface="Noto Sans KR" panose="020B0200000000000000" pitchFamily="50" charset="-127"/>
                <a:ea typeface="Noto Sans KR" panose="020B0200000000000000" pitchFamily="50" charset="-127"/>
              </a:rPr>
              <a:t>일단 코드는 다 짰는데 이제 뭐함</a:t>
            </a:r>
            <a:r>
              <a:rPr lang="en-US" altLang="ko-KR" sz="2400">
                <a:latin typeface="Noto Sans KR" panose="020B0200000000000000" pitchFamily="50" charset="-127"/>
                <a:ea typeface="Noto Sans KR" panose="020B0200000000000000" pitchFamily="50" charset="-127"/>
              </a:rPr>
              <a:t>??"</a:t>
            </a:r>
            <a:endParaRPr lang="ko-KR" altLang="en-US" sz="240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537462E-6375-9B01-5A2D-025BBC3B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061" y="4056621"/>
            <a:ext cx="3115647" cy="19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5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483FA32-23A7-034D-824E-8F9E5F48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400" y="494636"/>
            <a:ext cx="5706271" cy="33056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BD30389-5818-CC34-6A44-24FEBAC3C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69" y="494636"/>
            <a:ext cx="3934374" cy="221010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17AD6AC-076F-849B-3D7D-B3E346CC311B}"/>
              </a:ext>
            </a:extLst>
          </p:cNvPr>
          <p:cNvSpPr/>
          <p:nvPr/>
        </p:nvSpPr>
        <p:spPr>
          <a:xfrm>
            <a:off x="1126839" y="2484071"/>
            <a:ext cx="932872" cy="230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9" name="그래픽 8" descr="커서 단색으로 채워진">
            <a:extLst>
              <a:ext uri="{FF2B5EF4-FFF2-40B4-BE49-F238E27FC236}">
                <a16:creationId xmlns:a16="http://schemas.microsoft.com/office/drawing/2014/main" id="{ACF926F4-0572-01F9-B9EB-A6D382AA6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4184" y="2615689"/>
            <a:ext cx="388988" cy="388988"/>
          </a:xfrm>
          <a:prstGeom prst="rect">
            <a:avLst/>
          </a:prstGeom>
        </p:spPr>
      </p:pic>
      <p:pic>
        <p:nvPicPr>
          <p:cNvPr id="12" name="그래픽 11" descr="커서 단색으로 채워진">
            <a:extLst>
              <a:ext uri="{FF2B5EF4-FFF2-40B4-BE49-F238E27FC236}">
                <a16:creationId xmlns:a16="http://schemas.microsoft.com/office/drawing/2014/main" id="{BA2A1831-FA1C-E3A6-AB99-AB471F33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7099" y="2121337"/>
            <a:ext cx="388988" cy="38898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00624AD-80F6-B629-A762-BB0D62A9E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162" y="4084978"/>
            <a:ext cx="5696745" cy="1648055"/>
          </a:xfrm>
          <a:prstGeom prst="rect">
            <a:avLst/>
          </a:prstGeom>
        </p:spPr>
      </p:pic>
      <p:pic>
        <p:nvPicPr>
          <p:cNvPr id="21" name="그래픽 20" descr="커서 단색으로 채워진">
            <a:extLst>
              <a:ext uri="{FF2B5EF4-FFF2-40B4-BE49-F238E27FC236}">
                <a16:creationId xmlns:a16="http://schemas.microsoft.com/office/drawing/2014/main" id="{98C0F536-ED6F-3B6C-F866-4AAB3CB2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8008" y="4714511"/>
            <a:ext cx="388988" cy="388988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FFB85BB5-D17D-C36E-A79C-47AF533D3759}"/>
              </a:ext>
            </a:extLst>
          </p:cNvPr>
          <p:cNvSpPr/>
          <p:nvPr/>
        </p:nvSpPr>
        <p:spPr>
          <a:xfrm>
            <a:off x="2190808" y="2941801"/>
            <a:ext cx="388988" cy="3889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latin typeface="Noto Sans KR" panose="020B0200000000000000" pitchFamily="50" charset="-127"/>
                <a:ea typeface="Noto Sans KR" panose="020B0200000000000000" pitchFamily="50" charset="-127"/>
              </a:rPr>
              <a:t>1</a:t>
            </a:r>
            <a:endParaRPr lang="ko-KR" altLang="en-US" sz="280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CA62B9C0-72DC-5FEF-4044-B97BA15AB2A6}"/>
              </a:ext>
            </a:extLst>
          </p:cNvPr>
          <p:cNvSpPr/>
          <p:nvPr/>
        </p:nvSpPr>
        <p:spPr>
          <a:xfrm>
            <a:off x="7550394" y="2434119"/>
            <a:ext cx="388988" cy="3889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latin typeface="Noto Sans KR" panose="020B0200000000000000" pitchFamily="50" charset="-127"/>
                <a:ea typeface="Noto Sans KR" panose="020B0200000000000000" pitchFamily="50" charset="-127"/>
              </a:rPr>
              <a:t>2</a:t>
            </a:r>
            <a:endParaRPr lang="ko-KR" altLang="en-US" sz="280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31734BA-5724-AA11-A21A-3D8DA6A30166}"/>
              </a:ext>
            </a:extLst>
          </p:cNvPr>
          <p:cNvSpPr/>
          <p:nvPr/>
        </p:nvSpPr>
        <p:spPr>
          <a:xfrm>
            <a:off x="9096052" y="4999217"/>
            <a:ext cx="388988" cy="3889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latin typeface="Noto Sans KR" panose="020B0200000000000000" pitchFamily="50" charset="-127"/>
                <a:ea typeface="Noto Sans KR" panose="020B0200000000000000" pitchFamily="50" charset="-127"/>
              </a:rPr>
              <a:t>3</a:t>
            </a:r>
            <a:endParaRPr lang="ko-KR" altLang="en-US" sz="280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501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사용자 지정 2">
      <a:majorFont>
        <a:latin typeface="Noto Sans KR"/>
        <a:ea typeface="Noto Sans KR"/>
        <a:cs typeface=""/>
      </a:majorFont>
      <a:minorFont>
        <a:latin typeface="Noto Sans KR"/>
        <a:ea typeface="Noto Sans K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715</Words>
  <Application>Microsoft Office PowerPoint</Application>
  <PresentationFormat>와이드스크린</PresentationFormat>
  <Paragraphs>155</Paragraphs>
  <Slides>26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Noto Sans KR</vt:lpstr>
      <vt:lpstr>Noto Sans KR ExtraBold</vt:lpstr>
      <vt:lpstr>Noto Sans KR Medium</vt:lpstr>
      <vt:lpstr>noto sans kr regular</vt:lpstr>
      <vt:lpstr>맑은 고딕</vt:lpstr>
      <vt:lpstr>Arial</vt:lpstr>
      <vt:lpstr>Cambria Math</vt:lpstr>
      <vt:lpstr>Consolas</vt:lpstr>
      <vt:lpstr>Office 테마</vt:lpstr>
      <vt:lpstr>devcontainer 찬양하기</vt:lpstr>
      <vt:lpstr>개발 환경 격리에 관한 이야기</vt:lpstr>
      <vt:lpstr>VSCode</vt:lpstr>
      <vt:lpstr>PowerPoint 프레젠테이션</vt:lpstr>
      <vt:lpstr>필요한 걸 죄다 갖다붙인다고?</vt:lpstr>
      <vt:lpstr>VSCode + Docker Extension</vt:lpstr>
      <vt:lpstr>VSCode + Dev Containers</vt:lpstr>
      <vt:lpstr>Dev Container 시작하기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아까 그림으로 돌아가보자...</vt:lpstr>
      <vt:lpstr>PowerPoint 프레젠테이션</vt:lpstr>
      <vt:lpstr>사실 한 단계가 더 있다.</vt:lpstr>
      <vt:lpstr>Dev Container 응용하기</vt:lpstr>
      <vt:lpstr>devcontainer.json</vt:lpstr>
      <vt:lpstr>PowerPoint 프레젠테이션</vt:lpstr>
      <vt:lpstr>PowerPoint 프레젠테이션</vt:lpstr>
      <vt:lpstr>약간의 팁</vt:lpstr>
      <vt:lpstr>추가 설정</vt:lpstr>
      <vt:lpstr>꿀팁: code snippet</vt:lpstr>
      <vt:lpstr>그 외 devcontainer의 놀라운 기능들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창림 이</dc:creator>
  <cp:lastModifiedBy>창림 이</cp:lastModifiedBy>
  <cp:revision>14</cp:revision>
  <dcterms:created xsi:type="dcterms:W3CDTF">2024-06-18T05:23:17Z</dcterms:created>
  <dcterms:modified xsi:type="dcterms:W3CDTF">2024-07-28T02:57:14Z</dcterms:modified>
</cp:coreProperties>
</file>