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2" r:id="rId6"/>
    <p:sldId id="260" r:id="rId7"/>
    <p:sldId id="274" r:id="rId8"/>
    <p:sldId id="263" r:id="rId9"/>
    <p:sldId id="261" r:id="rId10"/>
    <p:sldId id="264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5" r:id="rId19"/>
    <p:sldId id="276" r:id="rId20"/>
    <p:sldId id="277" r:id="rId21"/>
    <p:sldId id="278" r:id="rId22"/>
    <p:sldId id="279" r:id="rId23"/>
    <p:sldId id="284" r:id="rId24"/>
    <p:sldId id="322" r:id="rId25"/>
    <p:sldId id="280" r:id="rId26"/>
    <p:sldId id="281" r:id="rId27"/>
    <p:sldId id="282" r:id="rId28"/>
    <p:sldId id="283" r:id="rId29"/>
    <p:sldId id="285" r:id="rId30"/>
    <p:sldId id="292" r:id="rId31"/>
    <p:sldId id="291" r:id="rId32"/>
    <p:sldId id="286" r:id="rId33"/>
    <p:sldId id="287" r:id="rId34"/>
    <p:sldId id="288" r:id="rId35"/>
    <p:sldId id="289" r:id="rId36"/>
    <p:sldId id="290" r:id="rId37"/>
    <p:sldId id="321" r:id="rId38"/>
  </p:sldIdLst>
  <p:sldSz cx="12192000" cy="6858000"/>
  <p:notesSz cx="6858000" cy="9144000"/>
  <p:embeddedFontLst>
    <p:embeddedFont>
      <p:font typeface="D2Coding" panose="020B0609020101020101" pitchFamily="49" charset="-127"/>
      <p:regular r:id="rId40"/>
      <p:bold r:id="rId41"/>
    </p:embeddedFont>
    <p:embeddedFont>
      <p:font typeface="Pretendard JP Variable" panose="02000003000000020004" pitchFamily="2" charset="-128"/>
      <p:regular r:id="rId42"/>
      <p:bold r:id="rId43"/>
    </p:embeddedFont>
    <p:embeddedFont>
      <p:font typeface="Pretendard JP Variable Medium" panose="02000003000000020004" pitchFamily="2" charset="-128"/>
      <p:regular r:id="rId44"/>
    </p:embeddedFont>
    <p:embeddedFont>
      <p:font typeface="맑은 고딕" panose="020B0503020000020004" pitchFamily="50" charset="-127"/>
      <p:regular r:id="rId45"/>
      <p:bold r:id="rId4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4AFE"/>
    <a:srgbClr val="97A1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6" autoAdjust="0"/>
    <p:restoredTop sz="83395" autoAdjust="0"/>
  </p:normalViewPr>
  <p:slideViewPr>
    <p:cSldViewPr snapToGrid="0">
      <p:cViewPr varScale="1">
        <p:scale>
          <a:sx n="132" d="100"/>
          <a:sy n="132" d="100"/>
        </p:scale>
        <p:origin x="142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135CBB-57AC-442D-8128-45B639601FB0}" type="datetimeFigureOut">
              <a:rPr lang="ko-KR" altLang="en-US" smtClean="0"/>
              <a:t>2025-01-11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7B4C5-087B-4A2B-B772-1B06A40D26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768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/>
              <a:t>안녕하세요</a:t>
            </a:r>
            <a:r>
              <a:rPr lang="en-US" altLang="ko-KR"/>
              <a:t>. </a:t>
            </a:r>
            <a:r>
              <a:rPr lang="ko-KR" altLang="en-US"/>
              <a:t>저는 </a:t>
            </a:r>
            <a:r>
              <a:rPr lang="en-US" altLang="ko-KR"/>
              <a:t>AWS Lambda</a:t>
            </a:r>
            <a:r>
              <a:rPr lang="ko-KR" altLang="en-US"/>
              <a:t>와 </a:t>
            </a:r>
            <a:r>
              <a:rPr lang="en-US" altLang="ko-KR"/>
              <a:t>DynamoDB</a:t>
            </a:r>
            <a:r>
              <a:rPr lang="ko-KR" altLang="en-US"/>
              <a:t>를 이용해서 월 </a:t>
            </a:r>
            <a:r>
              <a:rPr lang="en-US" altLang="ko-KR"/>
              <a:t>1</a:t>
            </a:r>
            <a:r>
              <a:rPr lang="ko-KR" altLang="en-US"/>
              <a:t>달러로 </a:t>
            </a:r>
            <a:r>
              <a:rPr lang="en-US" altLang="ko-KR"/>
              <a:t>10000</a:t>
            </a:r>
            <a:r>
              <a:rPr lang="ko-KR" altLang="en-US"/>
              <a:t>개 서버에 봇 배포하기라는 주제로 발표할 </a:t>
            </a:r>
            <a:r>
              <a:rPr lang="ko-KR" altLang="en-US" err="1"/>
              <a:t>김준아입니다</a:t>
            </a:r>
            <a:r>
              <a:rPr lang="en-US" altLang="ko-KR"/>
              <a:t>. </a:t>
            </a:r>
            <a:r>
              <a:rPr lang="ko-KR" altLang="en-US"/>
              <a:t>저는 이제 대학교 </a:t>
            </a:r>
            <a:r>
              <a:rPr lang="en-US" altLang="ko-KR"/>
              <a:t>1</a:t>
            </a:r>
            <a:r>
              <a:rPr lang="ko-KR" altLang="en-US"/>
              <a:t>학년인 </a:t>
            </a:r>
            <a:r>
              <a:rPr lang="en-US" altLang="ko-KR"/>
              <a:t>05</a:t>
            </a:r>
            <a:r>
              <a:rPr lang="ko-KR" altLang="en-US"/>
              <a:t>년생 학생이고요</a:t>
            </a:r>
            <a:r>
              <a:rPr lang="en-US" altLang="ko-KR"/>
              <a:t>. </a:t>
            </a:r>
            <a:r>
              <a:rPr lang="ko-KR" altLang="en-US"/>
              <a:t>부족한 점이 많겠지만 </a:t>
            </a:r>
            <a:r>
              <a:rPr lang="ko-KR" altLang="en-US" err="1"/>
              <a:t>들어주시면</a:t>
            </a:r>
            <a:r>
              <a:rPr lang="ko-KR" altLang="en-US"/>
              <a:t> 감사하겠습니다</a:t>
            </a:r>
            <a:r>
              <a:rPr lang="en-US" altLang="ko-KR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7B4C5-087B-4A2B-B772-1B06A40D26A0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0317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/>
              <a:t>앞에 </a:t>
            </a:r>
            <a:r>
              <a:rPr lang="en-US" altLang="ko-KR"/>
              <a:t>EventBridge</a:t>
            </a:r>
            <a:r>
              <a:rPr lang="ko-KR" altLang="en-US"/>
              <a:t>를 달아서</a:t>
            </a:r>
            <a:r>
              <a:rPr lang="en-US" altLang="ko-KR"/>
              <a:t>, cron job</a:t>
            </a:r>
            <a:r>
              <a:rPr lang="ko-KR" altLang="en-US"/>
              <a:t>을 실행시켜서 특정 시간마다 </a:t>
            </a:r>
            <a:r>
              <a:rPr lang="en-US" altLang="ko-KR"/>
              <a:t>lambd</a:t>
            </a:r>
            <a:r>
              <a:rPr lang="ko-KR" altLang="en-US"/>
              <a:t>를 실행시킬 수 있습니다</a:t>
            </a:r>
            <a:r>
              <a:rPr lang="en-US" altLang="ko-KR"/>
              <a:t>.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7B4C5-087B-4A2B-B772-1B06A40D26A0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6615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ADF36-1CDE-3823-46FA-23A032240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D46D22E-F6D4-D1A6-DFD8-A2B00EE367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845D0EA-DE2C-E007-B56D-DD6AC7E311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/>
              <a:t>두번째로 사용한 기술인 </a:t>
            </a:r>
            <a:r>
              <a:rPr lang="en-US" altLang="ko-KR"/>
              <a:t>DynamoDB</a:t>
            </a:r>
            <a:r>
              <a:rPr lang="ko-KR" altLang="en-US"/>
              <a:t>에 대해서 간략하게만 알아보고 본론으로 들어가봅시다</a:t>
            </a:r>
            <a:r>
              <a:rPr lang="en-US" altLang="ko-KR"/>
              <a:t>.</a:t>
            </a:r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A02C50A-5BD7-1611-E610-9D7D981577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7B4C5-087B-4A2B-B772-1B06A40D26A0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5636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49685-ABC7-8147-F336-B95126500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D0BD192-F474-11F0-0FE9-A577933B10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C7C4AE5-428E-632D-2460-2DA123518F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DynamoDB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는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AWS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에서 제동하는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NoSQL 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데이터베이스 서비스이고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, Key-Value 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기반의 완전 관리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Document DB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에요</a:t>
            </a: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기존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SQL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과 다르게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Join 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작업이 불가능하고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, 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데이터 엑세스 패턴이 제한되기 때문에 데이터 접근에 대한 사전 이해를 요구합니다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.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EE0EF07-9D15-2490-E86B-AB9550E6D0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7B4C5-087B-4A2B-B772-1B06A40D26A0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1944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F0FF1-AF6C-9D46-FA32-FDF650EDA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2370CCB-B338-6CE0-1ED8-DDE5B31C1A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57DD1EF-993F-D15D-0AF0-46681F5AD3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쉽게 한번 예시를 보면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DynamoDB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는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Partition Key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와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Sort Key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를 가집니다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Partition Key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와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Sort Key 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조합은 고유해야되며</a:t>
            </a: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이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PK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와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SK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로 쿼리를 할 수 있고</a:t>
            </a: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다른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attributes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로는 쿼리를 할 수 없습니다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어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? 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근데 우리가 어떨때는 특정 년도에 영화에 출연한 배우들을 보고 싶을 수도 있죠</a:t>
            </a: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이럴 때는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Global Secondary Index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라는 것을 사용하는데</a:t>
            </a: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755EE4B-66D1-8FED-53FE-A11E40D24E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7B4C5-087B-4A2B-B772-1B06A40D26A0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9277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F700E-64D2-4292-236A-64D6C87AA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C100B98-9903-6A12-5968-84F87E241B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E1F79A7-3AF6-C10F-C885-376C6F2621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Year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를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PK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로 하는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Global Secondary Index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를 만들면</a:t>
            </a: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PK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를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1995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로 쿼리하면 가운데 두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row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만 나오게 되겠죠</a:t>
            </a: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이런식으로 데이터 접근 패턴이 제한되기 때문에 미리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key 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설계를 잘해놓아야합니다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.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771DA6A-0677-8C8F-903C-2D5CD1DE3C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7B4C5-087B-4A2B-B772-1B06A40D26A0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7206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4F6FD-6D0E-6757-5E78-FB337127C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CEE14EC-056B-08AD-25DF-C0AD022002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D325880-3908-3B0E-F3F9-6A292DE8F2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/>
              <a:t>본론으로 이제 들어가볼까요</a:t>
            </a:r>
            <a:r>
              <a:rPr lang="en-US" altLang="ko-KR"/>
              <a:t>?</a:t>
            </a:r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FB1E4E5-22CB-1CF1-C23B-383FFE4487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7B4C5-087B-4A2B-B772-1B06A40D26A0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63542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79216-F6A4-2880-EB8E-B254A11AA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7460155-4E39-5273-F71C-18459151E4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7C638C5-01F2-97AD-827D-122D94BB5F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제가 만든 것은 치지직에서 방송을 키면 위 이미지와 같이 미리 지정된 디스코드 채널에 방송 알림을 전송해주는 서비스입니다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. 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비슷한 서비스로 트위치에서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Mee6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나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Streamcord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와 동일한 기능을 제공합니다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지금 약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10000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개의 디스코드 서버에서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120000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개 정도의 알림을 전송하고 있습니다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웹 사이트에서 손 쉽게 알림을 추가하고 삭제할 수 있고요</a:t>
            </a: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349053E-90A9-B01D-6954-D6E41873EA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7B4C5-087B-4A2B-B772-1B06A40D26A0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1409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756BE-1934-DA88-136D-211CDEDD1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F0242E4-8CDD-5BBF-490E-F4421BB2FF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F352588-1C80-45D6-8DCB-20E6972D05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만든 계기는 생각보다 간단한데</a:t>
            </a: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위 영상을 보고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DynamoDB 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뽕이차서 써보고  싶었는데</a:t>
            </a: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당시 제가 만들던 기존 프로젝트에 적용하기는 힘들었고</a:t>
            </a: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그 당시 딱 치지직이 출시되어서 만들게 되었습니다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.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004C833-DC1C-A53D-64CA-A716BC54C9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7B4C5-087B-4A2B-B772-1B06A40D26A0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60409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4B24A-E546-E8C9-E25A-43EC6136F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E24EA08-8CB6-5E8D-4E97-169B6008CB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3DE0776-79D1-9A60-2260-BC6CEB9127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먼저 만들기 전에 치지직에서 데이터를 가져와야지 만들 수 있을텐데</a:t>
            </a: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공개된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OPEN API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를 찾아보니 아직 없었고</a:t>
            </a: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직접 사이트를 개발자모드로 돌아다녀보니 이런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live-detail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이라는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api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를 찾을 수 있었어요</a:t>
            </a: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0C04F3D-3B94-EDD6-D8FC-3320C70405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7B4C5-087B-4A2B-B772-1B06A40D26A0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69414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/>
              <a:t>가장 마지막 방송의 정보를 주는 </a:t>
            </a:r>
            <a:r>
              <a:rPr lang="en-US" altLang="ko-KR"/>
              <a:t>API</a:t>
            </a:r>
            <a:r>
              <a:rPr lang="ko-KR" altLang="en-US"/>
              <a:t>인데</a:t>
            </a:r>
            <a:endParaRPr lang="en-US" altLang="ko-KR"/>
          </a:p>
          <a:p>
            <a:r>
              <a:rPr lang="ko-KR" altLang="en-US"/>
              <a:t>로그인 없이 호출이 가능했고</a:t>
            </a:r>
            <a:endParaRPr lang="en-US" altLang="ko-KR"/>
          </a:p>
          <a:p>
            <a:endParaRPr lang="en-US" altLang="ko-KR"/>
          </a:p>
          <a:p>
            <a:r>
              <a:rPr lang="ko-KR" altLang="en-US"/>
              <a:t>보시면 </a:t>
            </a:r>
            <a:r>
              <a:rPr lang="en-US" altLang="ko-KR"/>
              <a:t>liveId, </a:t>
            </a:r>
            <a:r>
              <a:rPr lang="ko-KR" altLang="en-US"/>
              <a:t>제목</a:t>
            </a:r>
            <a:r>
              <a:rPr lang="en-US" altLang="ko-KR"/>
              <a:t>, </a:t>
            </a:r>
            <a:r>
              <a:rPr lang="ko-KR" altLang="en-US"/>
              <a:t>썸네일</a:t>
            </a:r>
            <a:r>
              <a:rPr lang="en-US" altLang="ko-KR"/>
              <a:t>, </a:t>
            </a:r>
            <a:r>
              <a:rPr lang="ko-KR" altLang="en-US"/>
              <a:t>채널 정보 등 각종 정보가 들어있는 것을 알 수 있습니다</a:t>
            </a:r>
            <a:r>
              <a:rPr lang="en-US" altLang="ko-KR"/>
              <a:t>.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7B4C5-087B-4A2B-B772-1B06A40D26A0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3495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/>
              <a:t>제목은 살짝 어그로가 있지만</a:t>
            </a:r>
            <a:r>
              <a:rPr lang="en-US" altLang="ko-KR"/>
              <a:t>, AWS Lambda</a:t>
            </a:r>
            <a:r>
              <a:rPr lang="ko-KR" altLang="en-US"/>
              <a:t>와 </a:t>
            </a:r>
            <a:r>
              <a:rPr lang="en-US" altLang="ko-KR"/>
              <a:t>DynamoDB</a:t>
            </a:r>
            <a:r>
              <a:rPr lang="ko-KR" altLang="en-US"/>
              <a:t>에 대한 간단한 소개를 한 후에</a:t>
            </a:r>
            <a:endParaRPr lang="en-US" altLang="ko-KR"/>
          </a:p>
          <a:p>
            <a:r>
              <a:rPr lang="ko-KR" altLang="en-US"/>
              <a:t>이를 이용해서 제가 만든 서비스와 이를 만드는 과정에서 겪은 문제를 해결하는 과정에 대해서 이야기하려고 합니다</a:t>
            </a:r>
            <a:r>
              <a:rPr lang="en-US" altLang="ko-KR"/>
              <a:t>.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7B4C5-087B-4A2B-B772-1B06A40D26A0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3164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65B4F-B7A4-5C54-E375-A85FAD2D8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8B44C68-4D46-8EFB-8271-6B2663A42B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16BCA9C-6CEF-A2A9-5740-651D5E5E6B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방금 구한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live ID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를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DynamoDB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에 </a:t>
            </a:r>
            <a:r>
              <a:rPr lang="ko-KR" altLang="en-US" sz="1200" b="1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저장하고</a:t>
            </a:r>
            <a:r>
              <a:rPr lang="en-US" altLang="ko-KR" sz="1200" b="1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, </a:t>
            </a:r>
            <a:r>
              <a:rPr lang="ko-KR" altLang="en-US" sz="1200" b="1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마지막 </a:t>
            </a:r>
            <a:r>
              <a:rPr lang="en-US" altLang="ko-KR" sz="1200" b="1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LiveId</a:t>
            </a:r>
            <a:r>
              <a:rPr lang="ko-KR" altLang="en-US" sz="1200" b="1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와 새롭게 확인 </a:t>
            </a:r>
            <a:r>
              <a:rPr lang="en-US" altLang="ko-KR" sz="1200" b="1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liveId</a:t>
            </a:r>
            <a:r>
              <a:rPr lang="ko-KR" altLang="en-US" sz="1200" b="1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가 다를 경우 방송 알림을 보내주면 구현할 수 있었습니다</a:t>
            </a:r>
            <a:r>
              <a:rPr lang="en-US" altLang="ko-KR" sz="1200" b="1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.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1B39C41-5DD9-152C-9748-C0FC19F947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7B4C5-087B-4A2B-B772-1B06A40D26A0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33006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A4524-0FB5-D0FC-3BC0-C145FD5B0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EAF5541-CCC6-0AED-CA16-0311A614E9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EF79023-648F-2FF6-663E-3FF36EBFE3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800" kern="1200" spc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초기에는</a:t>
            </a:r>
            <a:r>
              <a:rPr lang="ko-KR" altLang="ko-KR" sz="1800" kern="1200" spc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lang="en-US" altLang="ko-KR" sz="1800" kern="1200" spc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N</a:t>
            </a:r>
            <a:r>
              <a:rPr lang="ko-KR" altLang="ko-KR" sz="1800" kern="1200" spc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분마다 </a:t>
            </a:r>
            <a:r>
              <a:rPr lang="en-US" altLang="ko-KR" sz="1800" kern="1200" spc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cron job</a:t>
            </a:r>
            <a:r>
              <a:rPr lang="ko-KR" altLang="ko-KR" sz="1800" kern="1200" spc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을 통해서 등록된 모든 채널에 대해서 </a:t>
            </a:r>
            <a:r>
              <a:rPr lang="en-US" altLang="ko-KR" sz="1800" kern="1200" spc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api </a:t>
            </a:r>
            <a:r>
              <a:rPr lang="ko-KR" altLang="ko-KR" sz="1800" kern="1200" spc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요청을 보내서 </a:t>
            </a:r>
            <a:r>
              <a:rPr lang="ko-KR" altLang="en-US" sz="1800" kern="1200" spc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방송 알림을 보내고 있었지만</a:t>
            </a:r>
            <a:endParaRPr lang="en-US" altLang="ko-KR" sz="1800" kern="1200" spc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800" kern="1200" spc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등록된 채널이 늘어남에 따라 </a:t>
            </a:r>
            <a:r>
              <a:rPr lang="en-US" altLang="ko-KR" sz="1800" kern="1200" spc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lambda</a:t>
            </a:r>
            <a:r>
              <a:rPr lang="ko-KR" altLang="en-US" sz="1800" kern="1200" spc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의 실행 시간이 이에 비례해서 늘어나는 문제가 있었습니다</a:t>
            </a:r>
            <a:r>
              <a:rPr lang="en-US" altLang="ko-KR" sz="1800" kern="1200" spc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>
                <a:effectLst/>
              </a:rPr>
              <a:t>Lambda </a:t>
            </a:r>
            <a:r>
              <a:rPr lang="ko-KR" altLang="en-US">
                <a:effectLst/>
              </a:rPr>
              <a:t>실행시간은 곧 돈인 것을 생각해보면 그리 좋지 않는 상황이였습니다</a:t>
            </a:r>
            <a:r>
              <a:rPr lang="en-US" altLang="ko-KR">
                <a:effectLst/>
              </a:rPr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>
              <a:effectLst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>
                <a:effectLst/>
              </a:rPr>
              <a:t>실제로 가장 시간이 오래걸리는 부분은 </a:t>
            </a:r>
            <a:r>
              <a:rPr lang="en-US" altLang="ko-KR">
                <a:effectLst/>
              </a:rPr>
              <a:t>API </a:t>
            </a:r>
            <a:r>
              <a:rPr lang="ko-KR" altLang="en-US">
                <a:effectLst/>
              </a:rPr>
              <a:t>요청 사이의 </a:t>
            </a:r>
            <a:r>
              <a:rPr lang="en-US" altLang="ko-KR">
                <a:effectLst/>
              </a:rPr>
              <a:t>IO </a:t>
            </a:r>
            <a:r>
              <a:rPr lang="ko-KR" altLang="en-US">
                <a:effectLst/>
              </a:rPr>
              <a:t>대기시간이였습니다</a:t>
            </a:r>
            <a:r>
              <a:rPr lang="en-US" altLang="ko-KR">
                <a:effectLst/>
              </a:rPr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>
                <a:effectLst/>
              </a:rPr>
              <a:t>그래서 이 시간을 줄이고자 비동기로 요청을 보내보았지만</a:t>
            </a:r>
            <a:r>
              <a:rPr lang="en-US" altLang="ko-KR">
                <a:effectLst/>
              </a:rPr>
              <a:t>, </a:t>
            </a:r>
            <a:r>
              <a:rPr lang="ko-KR" altLang="en-US">
                <a:effectLst/>
              </a:rPr>
              <a:t>치지직 자체의 </a:t>
            </a:r>
            <a:r>
              <a:rPr lang="en-US" altLang="ko-KR">
                <a:effectLst/>
              </a:rPr>
              <a:t>rate limit</a:t>
            </a:r>
            <a:r>
              <a:rPr lang="ko-KR" altLang="en-US">
                <a:effectLst/>
              </a:rPr>
              <a:t>에 걸려서 크게 소용이 없었고</a:t>
            </a:r>
            <a:endParaRPr lang="en-US" altLang="ko-KR">
              <a:effectLst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>
              <a:effectLst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/>
              <a:t>초기에 </a:t>
            </a:r>
            <a:r>
              <a:rPr lang="en-US" altLang="ko-KR"/>
              <a:t>5</a:t>
            </a:r>
            <a:r>
              <a:rPr lang="ko-KR" altLang="en-US"/>
              <a:t>분마다 작동하던 이 </a:t>
            </a:r>
            <a:r>
              <a:rPr lang="en-US" altLang="ko-KR"/>
              <a:t>Lambda</a:t>
            </a:r>
            <a:r>
              <a:rPr lang="ko-KR" altLang="en-US"/>
              <a:t>는 실행 시간이 </a:t>
            </a:r>
            <a:r>
              <a:rPr lang="en-US" altLang="ko-KR"/>
              <a:t>5</a:t>
            </a:r>
            <a:r>
              <a:rPr lang="ko-KR" altLang="en-US"/>
              <a:t>분을 넘어가면서 </a:t>
            </a:r>
            <a:r>
              <a:rPr lang="en-US" altLang="ko-KR"/>
              <a:t>7</a:t>
            </a:r>
            <a:r>
              <a:rPr lang="ko-KR" altLang="en-US"/>
              <a:t>분마다 작동하게 되고</a:t>
            </a:r>
            <a:r>
              <a:rPr lang="en-US" altLang="ko-KR"/>
              <a:t>, </a:t>
            </a:r>
            <a:r>
              <a:rPr lang="ko-KR" altLang="en-US"/>
              <a:t>이후 실행 시간이 </a:t>
            </a:r>
            <a:r>
              <a:rPr lang="en-US" altLang="ko-KR"/>
              <a:t>10</a:t>
            </a:r>
            <a:r>
              <a:rPr lang="ko-KR" altLang="en-US"/>
              <a:t>분을 넘어가면서 </a:t>
            </a:r>
            <a:r>
              <a:rPr lang="en-US" altLang="ko-KR"/>
              <a:t>15</a:t>
            </a:r>
            <a:r>
              <a:rPr lang="ko-KR" altLang="en-US"/>
              <a:t>분마다 작동하도록 수정하였습니다</a:t>
            </a:r>
            <a:r>
              <a:rPr lang="en-US" altLang="ko-KR"/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/>
              <a:t>하지만 </a:t>
            </a:r>
            <a:r>
              <a:rPr lang="en-US" altLang="ko-KR"/>
              <a:t>AWS Lambda</a:t>
            </a:r>
            <a:r>
              <a:rPr lang="ko-KR" altLang="en-US"/>
              <a:t>의 실행 시간은 최대 </a:t>
            </a:r>
            <a:r>
              <a:rPr lang="en-US" altLang="ko-KR"/>
              <a:t>15</a:t>
            </a:r>
            <a:r>
              <a:rPr lang="ko-KR" altLang="en-US"/>
              <a:t>분이기 때문에 이와 같은 방식으로는 늘어나는 치지직 채널을 감당할 수 없다고 생각해서</a:t>
            </a:r>
            <a:r>
              <a:rPr lang="en-US" altLang="ko-KR"/>
              <a:t>, </a:t>
            </a:r>
            <a:r>
              <a:rPr lang="ko-KR" altLang="en-US"/>
              <a:t>다른 방법을 찾을 수 밖에 없었습니다</a:t>
            </a:r>
            <a:r>
              <a:rPr lang="en-US" altLang="ko-KR"/>
              <a:t>.</a:t>
            </a:r>
            <a:endParaRPr lang="en-US" altLang="ko-KR">
              <a:effectLst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ko-KR">
              <a:effectLst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6355232-0138-11CE-4203-DEF9E1070C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7B4C5-087B-4A2B-B772-1B06A40D26A0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95673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2B01C-FF20-E37C-36F9-FC522F4EF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DD718A4-91B3-8EED-496F-592A0690A3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7CDD57E-2406-8474-3FA4-D5129BC8DC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다른 방법을 생각하다가 전에 읽었던 가상 면접 사례로 배우는 대규모 시스템 설계 기초 라는 책에서 본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DB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에서 샤딩을 할때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id 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값을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N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으로 나눈 나머지로 샤딩을 한다는 것에서 아이디어를 얻어서 이 문제를 해결하려고 했습니다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치지직의 채널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ID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는 위와 같은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16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진수의 정수로 되어 있습니다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이를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10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진수로 바꾸면 이러한 숫자가 나오게 됩니다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.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DE7FCCC-02BE-2699-8172-EFE9F4B0AB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7B4C5-087B-4A2B-B772-1B06A40D26A0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99597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1F2E9-BCB7-6502-75D2-5DDC5442E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D19B26F-647E-7264-7E85-04A360452B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824DD8F-F311-BDD2-789F-08CDD78B54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이를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10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으로 나눈 나머지를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index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라는 칼럼을 새로 만들어 저장하였습니다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. 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특정 숫자에 몰리지 않을까 하는 걱정이 있었지만 다행히도 거의 균등하게 분배되었습니다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이후 원래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1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개뿐인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lambda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의 트리거를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10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개 만들고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, 1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분 간격으로 실행되게 변경하였습니다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예를 들어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0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번 트리거는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index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가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0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인 채널만을 대상으로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api 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요청을 보내고</a:t>
            </a: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이 방식을 통해서 실행 시간을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1/10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으로 줄였고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, 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이후 채널이 등록됨에 따라 늘어나는 실행 시간의 증가폭도 줄어들었습니다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.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A521CB9-FC28-7740-CFC1-18C979B34F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7B4C5-087B-4A2B-B772-1B06A40D26A0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331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A5153-62EE-92D0-711A-B7E5609A8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F6DEEBA-7C5D-A423-0416-E7E6678D26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AFCAF10-3479-5CC6-A5F0-2ECE7DB819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다시 실행 시간 그래프를 보면</a:t>
            </a: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이 지점에서 실행 시간이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1/10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로 줄어들다가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, 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다시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1/6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로 줄어든 것을 볼 수 있죠</a:t>
            </a: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이때 딱 개선일 일어난 시점이에요</a:t>
            </a: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하지만 아직 여전히 문제가 있었는데</a:t>
            </a: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전체 실행 시간 자체는 그대로 유지되고 있었죠</a:t>
            </a: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10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분 걸리는 것을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1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분 씩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10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개로 나눈 것과 동일한 작업을 하고 있었으니까요</a:t>
            </a: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095DFAA-0EF7-DD8A-A4B3-8FC259E55C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7B4C5-087B-4A2B-B772-1B06A40D26A0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885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501D4-734C-7C0F-9A71-9D4337736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106F551-757E-4652-DAD1-FE2E57170E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977758A-DB2B-DD5E-9086-1E02F68F80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/>
              <a:t>하지만 이후 </a:t>
            </a:r>
            <a:r>
              <a:rPr lang="en-US" altLang="ko-KR"/>
              <a:t>API Gateway</a:t>
            </a:r>
            <a:r>
              <a:rPr lang="ko-KR" altLang="en-US"/>
              <a:t>에 연결되어 </a:t>
            </a:r>
            <a:r>
              <a:rPr lang="en-US" altLang="ko-KR"/>
              <a:t>API</a:t>
            </a:r>
            <a:r>
              <a:rPr lang="ko-KR" altLang="en-US"/>
              <a:t>를 담당하는 </a:t>
            </a:r>
            <a:r>
              <a:rPr lang="en-US" altLang="ko-KR"/>
              <a:t>Lambda</a:t>
            </a:r>
            <a:r>
              <a:rPr lang="ko-KR" altLang="en-US"/>
              <a:t>에서 간혈적으로 </a:t>
            </a:r>
            <a:r>
              <a:rPr lang="en-US" altLang="ko-KR"/>
              <a:t>Error</a:t>
            </a:r>
            <a:r>
              <a:rPr lang="ko-KR" altLang="en-US"/>
              <a:t>가 뜨기 시작했습니다</a:t>
            </a:r>
            <a:r>
              <a:rPr lang="en-US" altLang="ko-KR"/>
              <a:t>. </a:t>
            </a:r>
            <a:r>
              <a:rPr lang="ko-KR" altLang="en-US"/>
              <a:t>디버깅을 위해 로그를 보니 각 </a:t>
            </a:r>
            <a:r>
              <a:rPr lang="en-US" altLang="ko-KR"/>
              <a:t>Lambda</a:t>
            </a:r>
            <a:r>
              <a:rPr lang="ko-KR" altLang="en-US"/>
              <a:t>에는 에러 로그가 전혀 찍혀있지 않았습니다</a:t>
            </a:r>
            <a:r>
              <a:rPr lang="en-US" altLang="ko-KR"/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이는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Lambda 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동시성 문제였는데</a:t>
            </a: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Lambda </a:t>
            </a:r>
            <a:r>
              <a:rPr lang="ko-KR" altLang="en-US"/>
              <a:t>동시성이랑 한개의 계정에서 동시에 실행될 수 있는 </a:t>
            </a:r>
            <a:r>
              <a:rPr lang="en-US" altLang="ko-KR"/>
              <a:t>AWS Lambda</a:t>
            </a:r>
            <a:r>
              <a:rPr lang="ko-KR" altLang="en-US"/>
              <a:t>의 개수에 제한이 있는 것을 말합니다</a:t>
            </a:r>
            <a:r>
              <a:rPr lang="en-US" altLang="ko-KR"/>
              <a:t>. </a:t>
            </a:r>
            <a:r>
              <a:rPr lang="ko-KR" altLang="en-US"/>
              <a:t>프리티어 계정의 경우는 기본값이 </a:t>
            </a:r>
            <a:r>
              <a:rPr lang="en-US" altLang="ko-KR"/>
              <a:t>10</a:t>
            </a:r>
            <a:r>
              <a:rPr lang="ko-KR" altLang="en-US"/>
              <a:t>이고</a:t>
            </a:r>
            <a:r>
              <a:rPr lang="en-US" altLang="ko-KR"/>
              <a:t>, </a:t>
            </a:r>
            <a:r>
              <a:rPr lang="ko-KR" altLang="en-US"/>
              <a:t>프로덕션 계정의 경우 </a:t>
            </a:r>
            <a:r>
              <a:rPr lang="en-US" altLang="ko-KR"/>
              <a:t>1000</a:t>
            </a:r>
            <a:r>
              <a:rPr lang="ko-KR" altLang="en-US"/>
              <a:t>입니다</a:t>
            </a:r>
            <a:r>
              <a:rPr lang="en-US" altLang="ko-KR"/>
              <a:t>.</a:t>
            </a: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r>
              <a:rPr lang="ko-KR" altLang="en-US"/>
              <a:t>이 </a:t>
            </a:r>
            <a:r>
              <a:rPr lang="en-US" altLang="ko-KR"/>
              <a:t>Lambda </a:t>
            </a:r>
            <a:r>
              <a:rPr lang="ko-KR" altLang="en-US"/>
              <a:t>동시성이 제 프리티어 계정에는 기본값 </a:t>
            </a:r>
            <a:r>
              <a:rPr lang="en-US" altLang="ko-KR"/>
              <a:t>10</a:t>
            </a:r>
            <a:r>
              <a:rPr lang="ko-KR" altLang="en-US"/>
              <a:t>으로 설정되어 있었는데</a:t>
            </a:r>
            <a:r>
              <a:rPr lang="en-US" altLang="ko-KR"/>
              <a:t>, </a:t>
            </a:r>
            <a:r>
              <a:rPr lang="ko-KR" altLang="en-US"/>
              <a:t>트리거를 </a:t>
            </a:r>
            <a:r>
              <a:rPr lang="en-US" altLang="ko-KR"/>
              <a:t>10</a:t>
            </a:r>
            <a:r>
              <a:rPr lang="ko-KR" altLang="en-US"/>
              <a:t>개 생성하였기 때문에</a:t>
            </a:r>
            <a:r>
              <a:rPr lang="en-US" altLang="ko-KR"/>
              <a:t>, </a:t>
            </a:r>
            <a:r>
              <a:rPr lang="ko-KR" altLang="en-US"/>
              <a:t>하필 이 </a:t>
            </a:r>
            <a:r>
              <a:rPr lang="en-US" altLang="ko-KR"/>
              <a:t>10</a:t>
            </a:r>
            <a:r>
              <a:rPr lang="ko-KR" altLang="en-US"/>
              <a:t>개의 </a:t>
            </a:r>
            <a:r>
              <a:rPr lang="en-US" altLang="ko-KR"/>
              <a:t>Lambda </a:t>
            </a:r>
            <a:r>
              <a:rPr lang="ko-KR" altLang="en-US"/>
              <a:t>실행이 겹치는 순간에 다른 모든 </a:t>
            </a:r>
            <a:r>
              <a:rPr lang="en-US" altLang="ko-KR"/>
              <a:t>Lambda</a:t>
            </a:r>
            <a:r>
              <a:rPr lang="ko-KR" altLang="en-US"/>
              <a:t>가 작동하지 못했던 것이였습니다</a:t>
            </a:r>
            <a:r>
              <a:rPr lang="en-US" altLang="ko-KR"/>
              <a:t>.</a:t>
            </a:r>
          </a:p>
          <a:p>
            <a:r>
              <a:rPr lang="ko-KR" altLang="en-US"/>
              <a:t>일단 임시로 트리거의 개수를 </a:t>
            </a:r>
            <a:r>
              <a:rPr lang="en-US" altLang="ko-KR"/>
              <a:t>6</a:t>
            </a:r>
            <a:r>
              <a:rPr lang="ko-KR" altLang="en-US"/>
              <a:t>개로 줄이고</a:t>
            </a:r>
            <a:r>
              <a:rPr lang="en-US" altLang="ko-KR"/>
              <a:t>, AWS</a:t>
            </a:r>
            <a:r>
              <a:rPr lang="ko-KR" altLang="en-US"/>
              <a:t>에 동시성 제한을 늘려달라고 요청을 보내서 해결하였습니다</a:t>
            </a:r>
            <a:r>
              <a:rPr lang="en-US" altLang="ko-KR"/>
              <a:t>.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585D2D9-0AB8-56CF-12B1-D3AAC330E4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7B4C5-087B-4A2B-B772-1B06A40D26A0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7591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5B8C4-22A7-9BEF-BF10-370A06D46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AC89440-F8EA-B565-3E6E-C8B9B9B5D5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A040FEF-3B06-A198-5C5B-6430D30DA5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/>
              <a:t>하지만 근본적인 문제는 해결되지 않았습니다</a:t>
            </a:r>
            <a:r>
              <a:rPr lang="en-US" altLang="ko-KR"/>
              <a:t>. </a:t>
            </a:r>
            <a:r>
              <a:rPr lang="ko-KR" altLang="en-US"/>
              <a:t>어차피 </a:t>
            </a:r>
            <a:r>
              <a:rPr lang="en-US" altLang="ko-KR"/>
              <a:t>Lambda</a:t>
            </a:r>
            <a:r>
              <a:rPr lang="ko-KR" altLang="en-US"/>
              <a:t>가 작동하는 실행 시간은 등록된 치지직 채널의 개수에 비례해서 늘어나기 때문에</a:t>
            </a:r>
            <a:r>
              <a:rPr lang="en-US" altLang="ko-KR"/>
              <a:t>, </a:t>
            </a:r>
            <a:r>
              <a:rPr lang="ko-KR" altLang="en-US"/>
              <a:t>저는 지속적인 비용 부담이 있었습니다</a:t>
            </a:r>
            <a:r>
              <a:rPr lang="en-US" altLang="ko-KR"/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/>
              <a:t>또한 당시 </a:t>
            </a:r>
            <a:r>
              <a:rPr lang="en-US" altLang="ko-KR"/>
              <a:t>5</a:t>
            </a:r>
            <a:r>
              <a:rPr lang="ko-KR" altLang="en-US"/>
              <a:t>분마다 약 </a:t>
            </a:r>
            <a:r>
              <a:rPr lang="en-US" altLang="ko-KR"/>
              <a:t>7000</a:t>
            </a:r>
            <a:r>
              <a:rPr lang="ko-KR" altLang="en-US"/>
              <a:t>개의 </a:t>
            </a:r>
            <a:r>
              <a:rPr lang="en-US" altLang="ko-KR"/>
              <a:t>GET </a:t>
            </a:r>
            <a:r>
              <a:rPr lang="ko-KR" altLang="en-US"/>
              <a:t>요청을 치지직에 보내야하기 때문에</a:t>
            </a:r>
            <a:r>
              <a:rPr lang="en-US" altLang="ko-KR"/>
              <a:t>, </a:t>
            </a:r>
            <a:r>
              <a:rPr lang="ko-KR" altLang="en-US"/>
              <a:t>치지직 서버에 부담이 갈 수 있었습니다</a:t>
            </a:r>
            <a:r>
              <a:rPr lang="en-US" altLang="ko-KR"/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/>
              <a:t>갑자기 여러 사용자로부터 방송 알림이 몇시간씩 지연되서 전송된다고 알려주셨습니다</a:t>
            </a:r>
            <a:r>
              <a:rPr lang="en-US" altLang="ko-KR"/>
              <a:t>. </a:t>
            </a:r>
            <a:r>
              <a:rPr lang="ko-KR" altLang="en-US"/>
              <a:t>그래서 </a:t>
            </a:r>
            <a:r>
              <a:rPr lang="en-US" altLang="ko-KR"/>
              <a:t>Lambda</a:t>
            </a:r>
            <a:r>
              <a:rPr lang="ko-KR" altLang="en-US"/>
              <a:t>의 대시보드를 확인해보니 </a:t>
            </a:r>
            <a:r>
              <a:rPr lang="en-US" altLang="ko-KR"/>
              <a:t>Timeout </a:t>
            </a:r>
            <a:r>
              <a:rPr lang="ko-KR" altLang="en-US"/>
              <a:t>에러가 발생하고 있었습니다</a:t>
            </a:r>
            <a:r>
              <a:rPr lang="en-US" altLang="ko-KR"/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Lambda</a:t>
            </a:r>
            <a:r>
              <a:rPr lang="ko-KR" altLang="en-US"/>
              <a:t>가 마지막 방송 정보를 얻어오는 </a:t>
            </a:r>
            <a:r>
              <a:rPr lang="en-US" altLang="ko-KR"/>
              <a:t>GET </a:t>
            </a:r>
            <a:r>
              <a:rPr lang="ko-KR" altLang="en-US"/>
              <a:t>요청을 치지직에 보낼 때</a:t>
            </a:r>
            <a:r>
              <a:rPr lang="en-US" altLang="ko-KR"/>
              <a:t>, </a:t>
            </a:r>
            <a:r>
              <a:rPr lang="ko-KR" altLang="en-US"/>
              <a:t>치지직에서 </a:t>
            </a:r>
            <a:r>
              <a:rPr lang="en-US" altLang="ko-KR"/>
              <a:t>connection</a:t>
            </a:r>
            <a:r>
              <a:rPr lang="ko-KR" altLang="en-US"/>
              <a:t>을 잡고 어떠한 응답도 주지 않아서</a:t>
            </a:r>
            <a:r>
              <a:rPr lang="en-US" altLang="ko-KR"/>
              <a:t>, </a:t>
            </a:r>
            <a:r>
              <a:rPr lang="ko-KR" altLang="en-US"/>
              <a:t>제가 사용하는 </a:t>
            </a:r>
            <a:r>
              <a:rPr lang="en-US" altLang="ko-KR"/>
              <a:t>requests </a:t>
            </a:r>
            <a:r>
              <a:rPr lang="ko-KR" altLang="en-US"/>
              <a:t>모듈의 기존 </a:t>
            </a:r>
            <a:r>
              <a:rPr lang="en-US" altLang="ko-KR"/>
              <a:t>timeout</a:t>
            </a:r>
            <a:r>
              <a:rPr lang="ko-KR" altLang="en-US"/>
              <a:t>인 </a:t>
            </a:r>
            <a:r>
              <a:rPr lang="en-US" altLang="ko-KR"/>
              <a:t>1</a:t>
            </a:r>
            <a:r>
              <a:rPr lang="ko-KR" altLang="en-US"/>
              <a:t>분이 될때까지 해당 코드에서 블로킹이 되고 있었던 것이 원인이였습니다</a:t>
            </a:r>
            <a:r>
              <a:rPr lang="en-US" altLang="ko-KR"/>
              <a:t>. timeout </a:t>
            </a:r>
            <a:r>
              <a:rPr lang="ko-KR" altLang="en-US"/>
              <a:t>값이 부족한가 싶어서 늘려도 보았지만 계속해서 </a:t>
            </a:r>
            <a:r>
              <a:rPr lang="en-US" altLang="ko-KR"/>
              <a:t>connection</a:t>
            </a:r>
            <a:r>
              <a:rPr lang="ko-KR" altLang="en-US"/>
              <a:t>을 잡고만 있어서 치지직 서버의 문제로 보였습니다</a:t>
            </a:r>
            <a:r>
              <a:rPr lang="en-US" altLang="ko-KR"/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/>
              <a:t>가장 방송이 많은 시간대인 오후 </a:t>
            </a:r>
            <a:r>
              <a:rPr lang="en-US" altLang="ko-KR"/>
              <a:t>7</a:t>
            </a:r>
            <a:r>
              <a:rPr lang="ko-KR" altLang="en-US"/>
              <a:t>시</a:t>
            </a:r>
            <a:r>
              <a:rPr lang="en-US" altLang="ko-KR"/>
              <a:t>~10</a:t>
            </a:r>
            <a:r>
              <a:rPr lang="ko-KR" altLang="en-US"/>
              <a:t>시 사이에만 이러한 현상이 발생하는 것을 보면 확실히 치지직 서버의 문제였습니다</a:t>
            </a:r>
            <a:r>
              <a:rPr lang="en-US" altLang="ko-KR"/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/>
              <a:t>하지만 계속 문제가 있는 상태로 서비스를 유지할 순 없으니 이 전체적인 로직을 개선하기로 마음먹었습니다</a:t>
            </a:r>
            <a:r>
              <a:rPr lang="en-US" altLang="ko-KR"/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DC86980-9642-2E7E-5FE4-3E12A2FBF5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7B4C5-087B-4A2B-B772-1B06A40D26A0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03031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057F4-B319-B620-9081-891884FCD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FE24B7A-8247-C03C-3C18-4B00826E8C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FE4B54A-D82D-B0C4-DD19-B31CD8B7C3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/>
              <a:t>먼저 치지직에는 한번에 여러 채널의 라이브 상태를 확인할 수 있는 </a:t>
            </a:r>
            <a:r>
              <a:rPr lang="en-US" altLang="ko-KR"/>
              <a:t>API</a:t>
            </a:r>
            <a:r>
              <a:rPr lang="ko-KR" altLang="en-US"/>
              <a:t>가 존재합니다</a:t>
            </a:r>
            <a:r>
              <a:rPr lang="en-US" altLang="ko-KR"/>
              <a:t>. </a:t>
            </a:r>
            <a:r>
              <a:rPr lang="ko-KR" altLang="en-US"/>
              <a:t>그것은 바로 팔로우 중인 채널의 라이브 상태를 한번에 볼 수 있는 </a:t>
            </a:r>
            <a:r>
              <a:rPr lang="en-US" altLang="ko-KR"/>
              <a:t>API </a:t>
            </a:r>
            <a:r>
              <a:rPr lang="ko-KR" altLang="en-US"/>
              <a:t>입니다</a:t>
            </a:r>
            <a:r>
              <a:rPr lang="en-US" altLang="ko-KR"/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/>
              <a:t>이 </a:t>
            </a:r>
            <a:r>
              <a:rPr lang="en-US" altLang="ko-KR"/>
              <a:t>API</a:t>
            </a:r>
            <a:r>
              <a:rPr lang="ko-KR" altLang="en-US"/>
              <a:t>의 존재는 몇달 전부터 알고 있었습니다</a:t>
            </a:r>
            <a:r>
              <a:rPr lang="en-US" altLang="ko-KR"/>
              <a:t>.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AFD4AC6-C49B-5EE4-2996-447EE97E37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7B4C5-087B-4A2B-B772-1B06A40D26A0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20127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EC6D6-EFF3-70F9-038D-9692CE8D2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E4C14AC-51B7-F558-2A2D-2502DD4364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C36CFEA-8E98-6779-C51A-ACC5899722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하지만 해당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API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가 로그인이 필요한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API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인데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, 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계정의 세션만료 등의 사유로 장애가 발생할 수 있다고 생각했습니다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또한 네이버 계정 당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3000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명의 팔로우 수 제한이 있는데</a:t>
            </a: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당시 등록된 채널 개수가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7000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개였고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, 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제가 가용할 수 있는 계정은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2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개 밖에 없었습니다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추가적으로 기존 로직이 잘 돌아가는데 굳이 안될 수도 있는 방법을 시도해볼 필요성을 못느꼈습니다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먼저 세션 만료의 경우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, 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네이버는 따로 세션 만료가 존재하지 않지만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, 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세션 토큰이 만료되지 않고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, 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너무 많은 요청이 발생하게 되면 내부 알고리즘에 의해서 계정이 임시 차단될 수 있다는 정보를 들었고</a:t>
            </a: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따라서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12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시간 마다 세션을 특정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API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에 요청하면 새롭게 주는 세션으로 갱신하는 것으로 해결하였습니다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46DC613-1A81-12F2-E4B2-33E8B3B342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7B4C5-087B-4A2B-B772-1B06A40D26A0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75622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2DDA1-9E7C-B25A-485B-066D870CE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7F9452B-83A1-9A9A-4A37-D422E10CFA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4F3E87C-E378-A32B-48B0-764C010384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/>
              <a:t>기존에는 한번 실행될 때 약 </a:t>
            </a:r>
            <a:r>
              <a:rPr lang="en-US" altLang="ko-KR"/>
              <a:t>1000</a:t>
            </a:r>
            <a:r>
              <a:rPr lang="ko-KR" altLang="en-US"/>
              <a:t>개의 </a:t>
            </a:r>
            <a:r>
              <a:rPr lang="en-US" altLang="ko-KR"/>
              <a:t>GET </a:t>
            </a:r>
            <a:r>
              <a:rPr lang="ko-KR" altLang="en-US"/>
              <a:t>요청을 치지직으로 보냈었지만</a:t>
            </a:r>
            <a:r>
              <a:rPr lang="en-US" altLang="ko-KR"/>
              <a:t>, </a:t>
            </a:r>
            <a:r>
              <a:rPr lang="ko-KR" altLang="en-US"/>
              <a:t>지금은 팔로우 </a:t>
            </a:r>
            <a:r>
              <a:rPr lang="en-US" altLang="ko-KR"/>
              <a:t>API </a:t>
            </a:r>
            <a:r>
              <a:rPr lang="ko-KR" altLang="en-US"/>
              <a:t>한번 먼저 보내고</a:t>
            </a:r>
            <a:r>
              <a:rPr lang="en-US" altLang="ko-KR"/>
              <a:t>, </a:t>
            </a:r>
            <a:r>
              <a:rPr lang="ko-KR" altLang="en-US"/>
              <a:t>방송 중인 채널 개수 만큼 요청을 보냅니다</a:t>
            </a:r>
            <a:r>
              <a:rPr lang="en-US" altLang="ko-KR"/>
              <a:t>. </a:t>
            </a:r>
            <a:r>
              <a:rPr lang="ko-KR" altLang="en-US"/>
              <a:t>따라서 실행 시간 그래프를 보면 거의 동일한 패턴이 반복되는 것을 보입니다</a:t>
            </a:r>
            <a:r>
              <a:rPr lang="en-US" altLang="ko-KR"/>
              <a:t>. </a:t>
            </a:r>
            <a:r>
              <a:rPr lang="ko-KR" altLang="en-US"/>
              <a:t>가장 방송을 많이 하는 오후 </a:t>
            </a:r>
            <a:r>
              <a:rPr lang="en-US" altLang="ko-KR"/>
              <a:t>10</a:t>
            </a:r>
            <a:r>
              <a:rPr lang="ko-KR" altLang="en-US"/>
              <a:t>시에 약 </a:t>
            </a:r>
            <a:r>
              <a:rPr lang="en-US" altLang="ko-KR"/>
              <a:t>1</a:t>
            </a:r>
            <a:r>
              <a:rPr lang="ko-KR" altLang="en-US"/>
              <a:t>분 </a:t>
            </a:r>
            <a:r>
              <a:rPr lang="en-US" altLang="ko-KR"/>
              <a:t>30</a:t>
            </a:r>
            <a:r>
              <a:rPr lang="ko-KR" altLang="en-US"/>
              <a:t>초로 가장 실행 시간이 오래 걸리고</a:t>
            </a:r>
            <a:r>
              <a:rPr lang="en-US" altLang="ko-KR"/>
              <a:t>, </a:t>
            </a:r>
            <a:r>
              <a:rPr lang="ko-KR" altLang="en-US"/>
              <a:t>다들 자러가는 오전 </a:t>
            </a:r>
            <a:r>
              <a:rPr lang="en-US" altLang="ko-KR"/>
              <a:t>8</a:t>
            </a:r>
            <a:r>
              <a:rPr lang="ko-KR" altLang="en-US"/>
              <a:t>시에 약 </a:t>
            </a:r>
            <a:r>
              <a:rPr lang="en-US" altLang="ko-KR"/>
              <a:t>15</a:t>
            </a:r>
            <a:r>
              <a:rPr lang="ko-KR" altLang="en-US"/>
              <a:t>초로 가장 실행 시간이 짧게 걸리는 것을 볼 수 있습니다</a:t>
            </a:r>
            <a:r>
              <a:rPr lang="en-US" altLang="ko-KR"/>
              <a:t>. </a:t>
            </a:r>
            <a:r>
              <a:rPr lang="ko-KR" altLang="en-US"/>
              <a:t>주말에는 더 방송을 많이 할거라고 생각했는데</a:t>
            </a:r>
            <a:r>
              <a:rPr lang="en-US" altLang="ko-KR"/>
              <a:t>, </a:t>
            </a:r>
            <a:r>
              <a:rPr lang="ko-KR" altLang="en-US"/>
              <a:t>그러한 부분은 크게 차이가 없었습니다</a:t>
            </a:r>
            <a:r>
              <a:rPr lang="en-US" altLang="ko-KR"/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/>
              <a:t>기존 약 </a:t>
            </a:r>
            <a:r>
              <a:rPr lang="en-US" altLang="ko-KR"/>
              <a:t>6</a:t>
            </a:r>
            <a:r>
              <a:rPr lang="ko-KR" altLang="en-US"/>
              <a:t>분 </a:t>
            </a:r>
            <a:r>
              <a:rPr lang="en-US" altLang="ko-KR"/>
              <a:t>30</a:t>
            </a:r>
            <a:r>
              <a:rPr lang="ko-KR" altLang="en-US"/>
              <a:t>초의 실행시간을 </a:t>
            </a:r>
            <a:r>
              <a:rPr lang="en-US" altLang="ko-KR"/>
              <a:t>15</a:t>
            </a:r>
            <a:r>
              <a:rPr lang="ko-KR" altLang="en-US"/>
              <a:t>초</a:t>
            </a:r>
            <a:r>
              <a:rPr lang="en-US" altLang="ko-KR"/>
              <a:t>~1</a:t>
            </a:r>
            <a:r>
              <a:rPr lang="ko-KR" altLang="en-US"/>
              <a:t>분</a:t>
            </a:r>
            <a:r>
              <a:rPr lang="en-US" altLang="ko-KR"/>
              <a:t>30</a:t>
            </a:r>
            <a:r>
              <a:rPr lang="ko-KR" altLang="en-US"/>
              <a:t>초로 개선하였습니다</a:t>
            </a:r>
            <a:r>
              <a:rPr lang="en-US" altLang="ko-KR"/>
              <a:t>.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D0088CC-1413-2080-E243-B5CF75F3AE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7B4C5-087B-4A2B-B772-1B06A40D26A0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9061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/>
              <a:t>먼저 이야기를 시작하기에 앞서 </a:t>
            </a:r>
            <a:r>
              <a:rPr lang="en-US" altLang="ko-KR"/>
              <a:t>AWS Lambda</a:t>
            </a:r>
            <a:r>
              <a:rPr lang="ko-KR" altLang="en-US"/>
              <a:t>를 이용해서 만든다고 했는데</a:t>
            </a:r>
            <a:r>
              <a:rPr lang="en-US" altLang="ko-KR"/>
              <a:t>, AWS Lambda</a:t>
            </a:r>
            <a:r>
              <a:rPr lang="ko-KR" altLang="en-US"/>
              <a:t>가 무엇일까요</a:t>
            </a:r>
            <a:r>
              <a:rPr lang="en-US" altLang="ko-KR"/>
              <a:t>?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7B4C5-087B-4A2B-B772-1B06A40D26A0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88431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12B27-C562-4794-89BB-6B1F45B53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6CBAF04-3F37-2724-D9CB-22F8E3E7CA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FC7ED54-2482-A215-A2B2-B0FA90B87A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/>
              <a:t>이거는 최종 </a:t>
            </a:r>
            <a:r>
              <a:rPr lang="en-US" altLang="ko-KR"/>
              <a:t>Diagram</a:t>
            </a:r>
            <a:r>
              <a:rPr lang="ko-KR" altLang="en-US"/>
              <a:t>인데</a:t>
            </a:r>
            <a:endParaRPr lang="en-US" altLang="ko-KR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/>
              <a:t>먼저 웹 사이트에 필요한 </a:t>
            </a:r>
            <a:r>
              <a:rPr lang="en-US" altLang="ko-KR"/>
              <a:t>API</a:t>
            </a:r>
            <a:r>
              <a:rPr lang="ko-KR" altLang="en-US"/>
              <a:t>를 처리하기 위해서 </a:t>
            </a:r>
            <a:r>
              <a:rPr lang="en-US" altLang="ko-KR"/>
              <a:t>API Gateway</a:t>
            </a:r>
            <a:r>
              <a:rPr lang="ko-KR" altLang="en-US"/>
              <a:t>가 있고</a:t>
            </a:r>
            <a:endParaRPr lang="en-US" altLang="ko-KR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API Gateway </a:t>
            </a:r>
            <a:r>
              <a:rPr lang="ko-KR" altLang="en-US"/>
              <a:t>뒤에 </a:t>
            </a:r>
            <a:r>
              <a:rPr lang="en-US" altLang="ko-KR"/>
              <a:t>8</a:t>
            </a:r>
            <a:r>
              <a:rPr lang="ko-KR" altLang="en-US"/>
              <a:t>개의 </a:t>
            </a:r>
            <a:r>
              <a:rPr lang="en-US" altLang="ko-KR"/>
              <a:t>Lambda</a:t>
            </a:r>
            <a:r>
              <a:rPr lang="ko-KR" altLang="en-US"/>
              <a:t>가 각 요청을 처리하는 구조입니다</a:t>
            </a:r>
            <a:r>
              <a:rPr lang="en-US" altLang="ko-KR"/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/>
              <a:t>이 </a:t>
            </a:r>
            <a:r>
              <a:rPr lang="en-US" altLang="ko-KR"/>
              <a:t>Lambda</a:t>
            </a:r>
            <a:r>
              <a:rPr lang="ko-KR" altLang="en-US"/>
              <a:t>들은 </a:t>
            </a:r>
            <a:r>
              <a:rPr lang="en-US" altLang="ko-KR"/>
              <a:t>DynamoDB</a:t>
            </a:r>
            <a:r>
              <a:rPr lang="ko-KR" altLang="en-US"/>
              <a:t>에 접근해서 데이터를 가져오고요</a:t>
            </a:r>
            <a:endParaRPr lang="en-US" altLang="ko-KR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/>
              <a:t>그리고 </a:t>
            </a:r>
            <a:r>
              <a:rPr lang="en-US" altLang="ko-KR"/>
              <a:t>7</a:t>
            </a:r>
            <a:r>
              <a:rPr lang="ko-KR" altLang="en-US"/>
              <a:t>개의 </a:t>
            </a:r>
            <a:r>
              <a:rPr lang="en-US" altLang="ko-KR"/>
              <a:t>cron job</a:t>
            </a:r>
            <a:r>
              <a:rPr lang="ko-KR" altLang="en-US"/>
              <a:t>이 신규 방송 알림 감지 및 알림 전송 </a:t>
            </a:r>
            <a:r>
              <a:rPr lang="en-US" altLang="ko-KR"/>
              <a:t>Lambda</a:t>
            </a:r>
            <a:r>
              <a:rPr lang="ko-KR" altLang="en-US"/>
              <a:t>를 실행하고 방송 알림을 전송하게 됩니다</a:t>
            </a:r>
            <a:r>
              <a:rPr lang="en-US" altLang="ko-KR"/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/>
              <a:t>그리고 치지직 계정의 세션 </a:t>
            </a:r>
            <a:r>
              <a:rPr lang="en-US" altLang="ko-KR"/>
              <a:t>ID </a:t>
            </a:r>
            <a:r>
              <a:rPr lang="ko-KR" altLang="en-US"/>
              <a:t>등은 </a:t>
            </a:r>
            <a:r>
              <a:rPr lang="en-US" altLang="ko-KR"/>
              <a:t>DynamoDB</a:t>
            </a:r>
            <a:r>
              <a:rPr lang="ko-KR" altLang="en-US"/>
              <a:t>에 암호화되어서 저장되어 있는데</a:t>
            </a:r>
            <a:r>
              <a:rPr lang="en-US" altLang="ko-KR"/>
              <a:t>, 12</a:t>
            </a:r>
            <a:r>
              <a:rPr lang="ko-KR" altLang="en-US"/>
              <a:t>시간 마다 갱신하게 됩니다</a:t>
            </a:r>
            <a:r>
              <a:rPr lang="en-US" altLang="ko-KR"/>
              <a:t>.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1EF6A5C-153C-2D95-7153-54D2D2D2E8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7B4C5-087B-4A2B-B772-1B06A40D26A0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7575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257CF-F6E8-AE5E-F2A4-24AB17A45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237BD8B-B120-977F-04F2-CA64708603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E8A2DDC-3737-F032-BA6B-652C7FE380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ko-KR" sz="1800" kern="120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기존 달마다 약 </a:t>
            </a:r>
            <a:r>
              <a:rPr lang="en-US" altLang="ko-KR" sz="1800" kern="120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$11</a:t>
            </a:r>
            <a:r>
              <a:rPr lang="ko-KR" altLang="ko-KR" sz="1800" kern="120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씩 지출되던 비용을 </a:t>
            </a:r>
            <a:r>
              <a:rPr lang="en-US" altLang="ko-KR" sz="1800" kern="120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$1</a:t>
            </a:r>
            <a:r>
              <a:rPr lang="ko-KR" altLang="ko-KR" sz="1800" kern="120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로 개선하였습니다</a:t>
            </a:r>
            <a:r>
              <a:rPr lang="en-US" altLang="ko-KR" sz="1800" kern="120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lang="ko-KR" altLang="ko-KR">
              <a:effectLst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8EDE884-CC0D-2EFA-53BF-544081D0A1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7B4C5-087B-4A2B-B772-1B06A40D26A0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7069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E11DD-E96A-DA27-BB4E-53FD018CD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959B297-9E8F-749B-42C7-0DC13D1E4B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41EA97D-79DD-3ED1-FAC1-47A793D4B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이 개선 이후 몇달간 문제 없이 작동하고 있었지만</a:t>
            </a: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초기에 몇 명의 스트리머를 위해서 만든 서비스를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10000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명의 스트리머가 사용하다보니까</a:t>
            </a: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공격의 타겟이 되기 시작했습니다</a:t>
            </a: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서포트 서버와 개인</a:t>
            </a:r>
            <a:r>
              <a:rPr lang="en-US" altLang="ko-KR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DM</a:t>
            </a:r>
            <a:r>
              <a:rPr lang="ko-KR" altLang="en-US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을 통해 저의 봇이 일부 서버를 향해서 </a:t>
            </a:r>
            <a:r>
              <a:rPr lang="en-US" altLang="ko-KR"/>
              <a:t>@everyone</a:t>
            </a:r>
            <a:r>
              <a:rPr lang="ko-KR" altLang="en-US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 멘션을 도배하고 있다는 제보를 받게되었습니다</a:t>
            </a:r>
            <a:r>
              <a:rPr lang="en-US" altLang="ko-KR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.</a:t>
            </a:r>
            <a:endParaRPr lang="en-US" altLang="ko-KR" sz="1200" b="0" i="0" kern="1200" spc="0">
              <a:solidFill>
                <a:schemeClr val="tx1"/>
              </a:solidFill>
              <a:effectLst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spc="0">
              <a:solidFill>
                <a:schemeClr val="tx1"/>
              </a:solidFill>
              <a:effectLst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i="0" kern="1200" spc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정확한 취약점은 </a:t>
            </a:r>
            <a:r>
              <a:rPr lang="en-US" altLang="ko-KR" sz="1200" b="0" i="0" kern="1200" spc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FE </a:t>
            </a:r>
            <a:r>
              <a:rPr lang="ko-KR" altLang="en-US" sz="1200" b="0" i="0" kern="1200" spc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단에서는 권한 검증을 하고 있었지만</a:t>
            </a:r>
            <a:r>
              <a:rPr lang="en-US" altLang="ko-KR" sz="1200" b="0" i="0" kern="1200" spc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, BE </a:t>
            </a:r>
            <a:r>
              <a:rPr lang="ko-KR" altLang="en-US" sz="1200" b="0" i="0" kern="1200" spc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서버인 </a:t>
            </a:r>
            <a:r>
              <a:rPr lang="en-US" altLang="ko-KR" sz="1200" b="0" i="0" kern="1200" spc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AWS Lambda</a:t>
            </a:r>
            <a:r>
              <a:rPr lang="ko-KR" altLang="en-US" sz="1200" b="0" i="0" kern="1200" spc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에서는 권한 검증을 충분히 하고 있지 않아서</a:t>
            </a:r>
            <a:endParaRPr lang="en-US" altLang="ko-KR" sz="1200" b="0" i="0" kern="1200" spc="0">
              <a:solidFill>
                <a:schemeClr val="tx1"/>
              </a:solidFill>
              <a:effectLst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spc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API</a:t>
            </a:r>
            <a:r>
              <a:rPr lang="ko-KR" altLang="en-US" sz="1200" b="0" i="0" kern="1200" spc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에 직접 요청을 보내서 커스텀 메시지를 수정하고</a:t>
            </a:r>
            <a:r>
              <a:rPr lang="en-US" altLang="ko-KR" sz="1200" b="0" i="0" kern="1200" spc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, embed</a:t>
            </a:r>
            <a:r>
              <a:rPr lang="ko-KR" altLang="en-US" sz="1200" b="0" i="0" kern="1200" spc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를 비활성화 한 후에 테스트 메시지를 보내면 공격이 가능한 취약점이였습니다</a:t>
            </a:r>
            <a:r>
              <a:rPr lang="en-US" altLang="ko-KR" sz="1200" b="0" i="0" kern="1200" spc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33B74B8-03DF-EEFB-D320-87999A3522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7B4C5-087B-4A2B-B772-1B06A40D26A0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6027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AD3A8-21A8-EE52-79E4-CF48D6081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FFB6B41-2D0C-3C42-9054-BBCB6290EC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02F522E-D53A-162C-FD27-6F80293468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제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AWS Lambda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는 최근 한달간의 로그를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CloudWatch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를 통해서 저장하고 있기 때문에</a:t>
            </a: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로그 분석을 통해서 누가 공격을 했는지 확인할 수 있었습니다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6</a:t>
            </a:r>
            <a:r>
              <a:rPr lang="ko-KR" altLang="en-US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시부터 </a:t>
            </a:r>
            <a:r>
              <a:rPr lang="en-US" altLang="ko-KR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Lambda </a:t>
            </a:r>
            <a:r>
              <a:rPr lang="ko-KR" altLang="en-US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호출이 급격하게 느는 것을 보면 </a:t>
            </a:r>
            <a:r>
              <a:rPr lang="en-US" altLang="ko-KR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6</a:t>
            </a:r>
            <a:r>
              <a:rPr lang="ko-KR" altLang="en-US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시에 공격을 시작한 것을 알 수 있었습니다</a:t>
            </a:r>
            <a:r>
              <a:rPr lang="en-US" altLang="ko-KR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.</a:t>
            </a: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CEDB8DD-5929-E276-D5D5-0A1C419BC4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7B4C5-087B-4A2B-B772-1B06A40D26A0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76483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49189-4DC9-9C04-9DED-8E2175C61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7E30CA7-96A7-A155-70A4-5C1DADAEAC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F346017-F89D-63EC-D923-8582EDD237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해당 시간대에 대해서 어떤 계정에서 요청을 보냈는지 </a:t>
            </a:r>
            <a:r>
              <a:rPr lang="en-US" altLang="ko-KR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Log insights</a:t>
            </a:r>
            <a:r>
              <a:rPr lang="ko-KR" altLang="en-US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로 쿼리를 날려보니 총 </a:t>
            </a:r>
            <a:r>
              <a:rPr lang="en-US" altLang="ko-KR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4</a:t>
            </a:r>
            <a:r>
              <a:rPr lang="ko-KR" altLang="en-US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개의 계정에서 요청이 날라왔고</a:t>
            </a:r>
            <a:r>
              <a:rPr lang="en-US" altLang="ko-KR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, </a:t>
            </a:r>
            <a:r>
              <a:rPr lang="ko-KR" altLang="en-US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특히 </a:t>
            </a:r>
            <a:r>
              <a:rPr lang="en-US" altLang="ko-KR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1</a:t>
            </a:r>
            <a:r>
              <a:rPr lang="ko-KR" altLang="en-US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개의 계정에서 거의 대부분의 요청을 보냈다는 것을 알 수 있었습니다</a:t>
            </a:r>
            <a:r>
              <a:rPr lang="en-US" altLang="ko-KR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.</a:t>
            </a: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C70E713-B644-6651-E35A-ADB6FF6A9C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7B4C5-087B-4A2B-B772-1B06A40D26A0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09617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D2DEF-0828-D17F-8FC5-D4DE1C51F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0AE6D67-EFBA-43F3-76FE-66D8A3EE76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E042890-5980-B5AF-842E-762E95555F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i="0" kern="1200" spc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  <a:ea typeface="+mn-ea"/>
                <a:cs typeface="+mn-cs"/>
              </a:rPr>
              <a:t>해당 공격이 어떤 </a:t>
            </a:r>
            <a:r>
              <a:rPr lang="en-US" altLang="ko-KR" sz="1200" b="0" i="0" kern="1200" spc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  <a:ea typeface="+mn-ea"/>
                <a:cs typeface="+mn-cs"/>
              </a:rPr>
              <a:t>IP</a:t>
            </a:r>
            <a:r>
              <a:rPr lang="ko-KR" altLang="en-US" sz="1200" b="0" i="0" kern="1200" spc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  <a:ea typeface="+mn-ea"/>
                <a:cs typeface="+mn-cs"/>
              </a:rPr>
              <a:t>로 왔는지 확인해보니</a:t>
            </a:r>
            <a:r>
              <a:rPr lang="en-US" altLang="ko-KR" sz="1200" b="0" i="0" kern="1200" spc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  <a:ea typeface="+mn-ea"/>
                <a:cs typeface="+mn-cs"/>
              </a:rPr>
              <a:t>, </a:t>
            </a:r>
            <a:r>
              <a:rPr lang="ko-KR" altLang="en-US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모두 </a:t>
            </a:r>
            <a:r>
              <a:rPr lang="en-US" altLang="ko-KR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VPN</a:t>
            </a:r>
            <a:r>
              <a:rPr lang="ko-KR" altLang="en-US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을 사용한 </a:t>
            </a:r>
            <a:r>
              <a:rPr lang="en-US" altLang="ko-KR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IP</a:t>
            </a:r>
            <a:r>
              <a:rPr lang="ko-KR" altLang="en-US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로 주소로 추적을 하기에는 힘들었습니다</a:t>
            </a:r>
            <a:r>
              <a:rPr lang="en-US" altLang="ko-KR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spc="0">
              <a:solidFill>
                <a:srgbClr val="242424"/>
              </a:solidFill>
              <a:effectLst/>
              <a:latin typeface="Pretendard JP Variable Medium" panose="02000003000000020004" pitchFamily="2" charset="-128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i="0" kern="1200" spc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  <a:ea typeface="+mn-ea"/>
                <a:cs typeface="+mn-cs"/>
              </a:rPr>
              <a:t>지금은 누가 했는지 알긴하지만</a:t>
            </a:r>
            <a:r>
              <a:rPr lang="en-US" altLang="ko-KR" sz="1200" b="0" i="0" kern="1200" spc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  <a:ea typeface="+mn-ea"/>
                <a:cs typeface="+mn-cs"/>
              </a:rPr>
              <a:t> </a:t>
            </a:r>
            <a:r>
              <a:rPr lang="ko-KR" altLang="en-US" sz="1200" b="0" i="0" kern="1200" spc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  <a:ea typeface="+mn-ea"/>
                <a:cs typeface="+mn-cs"/>
              </a:rPr>
              <a:t>암튼</a:t>
            </a:r>
            <a:r>
              <a:rPr lang="en-US" altLang="ko-KR" sz="1200" b="0" i="0" kern="1200" spc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  <a:ea typeface="+mn-ea"/>
                <a:cs typeface="+mn-cs"/>
              </a:rPr>
              <a:t>, </a:t>
            </a:r>
            <a:r>
              <a:rPr lang="ko-KR" altLang="en-US" sz="1200" b="0" i="0" kern="1200" spc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  <a:ea typeface="+mn-ea"/>
                <a:cs typeface="+mn-cs"/>
              </a:rPr>
              <a:t>이 내용을 담은 것은 </a:t>
            </a:r>
            <a:r>
              <a:rPr lang="en-US" altLang="ko-KR" sz="1200" b="0" i="0" kern="1200" spc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  <a:ea typeface="+mn-ea"/>
                <a:cs typeface="+mn-cs"/>
              </a:rPr>
              <a:t>AWS Lambda</a:t>
            </a:r>
            <a:r>
              <a:rPr lang="ko-KR" altLang="en-US" sz="1200" b="0" i="0" kern="1200" spc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  <a:ea typeface="+mn-ea"/>
                <a:cs typeface="+mn-cs"/>
              </a:rPr>
              <a:t>를 쓰면 로그 분석이 힘들어요 라고 말하는 분들이 많은데</a:t>
            </a:r>
            <a:br>
              <a:rPr lang="en-US" altLang="ko-KR" sz="1200" b="0" i="0" kern="1200" spc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  <a:ea typeface="+mn-ea"/>
                <a:cs typeface="+mn-cs"/>
              </a:rPr>
            </a:br>
            <a:r>
              <a:rPr lang="ko-KR" altLang="en-US" sz="1200" b="0" i="0" kern="1200" spc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  <a:ea typeface="+mn-ea"/>
                <a:cs typeface="+mn-cs"/>
              </a:rPr>
              <a:t>로그를 제대로 남겨놓기만 하면 로그 분석이 가능하다는 것을 알려드리고 싶었습니다</a:t>
            </a:r>
            <a:r>
              <a:rPr lang="en-US" altLang="ko-KR" sz="1200" b="0" i="0" kern="1200" spc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  <a:ea typeface="+mn-ea"/>
                <a:cs typeface="+mn-cs"/>
              </a:rPr>
              <a:t>.</a:t>
            </a: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CC87C0E-CC6A-82B2-4EE6-706CD976C9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7B4C5-087B-4A2B-B772-1B06A40D26A0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64170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CEA25-C26F-FBAE-588B-71A6CD958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D02A1CF-2319-C6AF-1E2C-0A1628A322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46D8581-BD66-B533-9CC2-26A29818BA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그래서 최종적으로 사과문을 쓰고 해결되었지만</a:t>
            </a: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algn="l">
              <a:lnSpc>
                <a:spcPts val="2400"/>
              </a:lnSpc>
            </a:pPr>
            <a:r>
              <a:rPr lang="ko-KR" altLang="en-US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치직 서비스 자체는 수익을 목적으로한 프로젝트도 아니였고</a:t>
            </a:r>
            <a:r>
              <a:rPr lang="en-US" altLang="ko-KR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, </a:t>
            </a:r>
            <a:r>
              <a:rPr lang="ko-KR" altLang="en-US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중간에 운영하기 귀찮은데 접을까 라고 생각도 많이 했었었기 때문에</a:t>
            </a:r>
            <a:r>
              <a:rPr lang="en-US" altLang="ko-KR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, </a:t>
            </a:r>
            <a:r>
              <a:rPr lang="ko-KR" altLang="en-US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서비스의 이미지에 타격이 오는 것보다는 나 스스로 화가 났습니다</a:t>
            </a:r>
            <a:r>
              <a:rPr lang="en-US" altLang="ko-KR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.</a:t>
            </a:r>
          </a:p>
          <a:p>
            <a:pPr algn="l">
              <a:lnSpc>
                <a:spcPts val="2400"/>
              </a:lnSpc>
            </a:pPr>
            <a:r>
              <a:rPr lang="ko-KR" altLang="en-US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특히 취약점을 인지하고 있었음에도 방심하고 있었던 나 스스로에 화가 났습니다</a:t>
            </a:r>
            <a:r>
              <a:rPr lang="en-US" altLang="ko-KR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. </a:t>
            </a:r>
            <a:r>
              <a:rPr lang="ko-KR" altLang="en-US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유튜브에서 이러한 공격을 보고 아직도 저런 공격에 당하나 라고 생각해왔던 나였기 때문에 더욱 화가 났던 것 같습니다</a:t>
            </a:r>
            <a:r>
              <a:rPr lang="en-US" altLang="ko-KR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.</a:t>
            </a:r>
          </a:p>
          <a:p>
            <a:pPr algn="l">
              <a:lnSpc>
                <a:spcPts val="2400"/>
              </a:lnSpc>
            </a:pPr>
            <a:r>
              <a:rPr lang="ko-KR" altLang="en-US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오히려 이러한 사건이 작은 사이드 프로젝트에서 터져줌으로 인해서 나중에 있을 큰 사건을 막아주는 계기가 되었다고 생각합니다</a:t>
            </a:r>
            <a:r>
              <a:rPr lang="en-US" altLang="ko-KR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. </a:t>
            </a:r>
            <a:r>
              <a:rPr lang="ko-KR" altLang="en-US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오히려 정말 귀중한 경험을 했다고 생각합니다</a:t>
            </a:r>
            <a:r>
              <a:rPr lang="en-US" altLang="ko-KR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. </a:t>
            </a:r>
            <a:r>
              <a:rPr lang="ko-KR" altLang="en-US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대체 어떤 막 대학교에 들어온 </a:t>
            </a:r>
            <a:r>
              <a:rPr lang="en-US" altLang="ko-KR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1</a:t>
            </a:r>
            <a:r>
              <a:rPr lang="ko-KR" altLang="en-US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학년 신입생이 사실상 피해 없이 이러한 경험을 해보겠습니까</a:t>
            </a:r>
            <a:r>
              <a:rPr lang="en-US" altLang="ko-KR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.</a:t>
            </a:r>
          </a:p>
          <a:p>
            <a:pPr algn="l">
              <a:lnSpc>
                <a:spcPts val="2400"/>
              </a:lnSpc>
            </a:pPr>
            <a:r>
              <a:rPr lang="ko-KR" altLang="en-US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치지직 알림 봇 중에서는 가장 큰 규모이고</a:t>
            </a:r>
            <a:r>
              <a:rPr lang="en-US" altLang="ko-KR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, </a:t>
            </a:r>
            <a:r>
              <a:rPr lang="ko-KR" altLang="en-US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사용자 수가 늘어나면서 이러한 공격의 타겟이 되는 것을 보며</a:t>
            </a:r>
            <a:r>
              <a:rPr lang="en-US" altLang="ko-KR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, </a:t>
            </a:r>
            <a:r>
              <a:rPr lang="ko-KR" altLang="en-US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보안의 중요성을 다시 한번 느끼게 되었습니다</a:t>
            </a:r>
            <a:r>
              <a:rPr lang="en-US" altLang="ko-KR" b="0" i="0">
                <a:solidFill>
                  <a:srgbClr val="242424"/>
                </a:solidFill>
                <a:effectLst/>
                <a:latin typeface="Pretendard JP Variable Medium" panose="02000003000000020004" pitchFamily="2" charset="-128"/>
              </a:rPr>
              <a:t>.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326CE1E-4028-816B-0019-8E1635D6CD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7B4C5-087B-4A2B-B772-1B06A40D26A0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1252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/>
              <a:t>감사합니다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7B4C5-087B-4A2B-B772-1B06A40D26A0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1734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AWS Lambda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는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AWS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에서 제공하는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Serverless 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컴퓨팅 서비스로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, 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컴퓨팅 자원을 초단위로 지불해서 사용할 수 있습니다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Lambda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는 말그대로 함수이며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, Lambda 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앞에 여러가지 다른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AWS 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서비스를 달아서 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API, cron job </a:t>
            </a: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등 다양한 방식으로 사용할 수 있습니다</a:t>
            </a:r>
            <a:r>
              <a:rPr lang="en-US" altLang="ko-KR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spc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뭐 이런식으로 설명을 들어도 크게 와닫지는 않을 것 같아서 실제 예시를 한번 보면</a:t>
            </a:r>
            <a:endParaRPr lang="en-US" altLang="ko-KR" sz="1200" kern="1200" spc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7B4C5-087B-4A2B-B772-1B06A40D26A0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129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/>
              <a:t>이것은 가장 기초적인 </a:t>
            </a:r>
            <a:r>
              <a:rPr lang="en-US" altLang="ko-KR"/>
              <a:t>Hello world </a:t>
            </a:r>
            <a:r>
              <a:rPr lang="ko-KR" altLang="en-US"/>
              <a:t>코드인데</a:t>
            </a:r>
            <a:endParaRPr lang="en-US" altLang="ko-KR"/>
          </a:p>
          <a:p>
            <a:r>
              <a:rPr lang="en-US" altLang="ko-KR"/>
              <a:t>Event</a:t>
            </a:r>
            <a:r>
              <a:rPr lang="ko-KR" altLang="en-US"/>
              <a:t>와 </a:t>
            </a:r>
            <a:r>
              <a:rPr lang="en-US" altLang="ko-KR"/>
              <a:t>context</a:t>
            </a:r>
            <a:r>
              <a:rPr lang="ko-KR" altLang="en-US"/>
              <a:t>라는 두개의 인자를 받고</a:t>
            </a:r>
            <a:endParaRPr lang="en-US" altLang="ko-KR"/>
          </a:p>
          <a:p>
            <a:r>
              <a:rPr lang="en-US" altLang="ko-KR"/>
              <a:t>Return </a:t>
            </a:r>
            <a:r>
              <a:rPr lang="ko-KR" altLang="en-US"/>
              <a:t>하는 값이 있는 것을 확인할 수 있습니다</a:t>
            </a:r>
            <a:r>
              <a:rPr lang="en-US" altLang="ko-KR"/>
              <a:t>.</a:t>
            </a:r>
          </a:p>
          <a:p>
            <a:endParaRPr lang="en-US" altLang="ko-KR"/>
          </a:p>
          <a:p>
            <a:r>
              <a:rPr lang="ko-KR" altLang="en-US"/>
              <a:t>실제로 </a:t>
            </a:r>
            <a:r>
              <a:rPr lang="en-US" altLang="ko-KR"/>
              <a:t>lambda</a:t>
            </a:r>
            <a:r>
              <a:rPr lang="ko-KR" altLang="en-US"/>
              <a:t>는 입력값과 리턴값이 있는 함수에요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7B4C5-087B-4A2B-B772-1B06A40D26A0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3743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/>
              <a:t>AWS Lambda </a:t>
            </a:r>
            <a:r>
              <a:rPr lang="ko-KR" altLang="en-US"/>
              <a:t>앞에 </a:t>
            </a:r>
            <a:r>
              <a:rPr lang="en-US" altLang="ko-KR"/>
              <a:t>API</a:t>
            </a:r>
            <a:r>
              <a:rPr lang="ko-KR" altLang="en-US"/>
              <a:t>를 구성할 수 있는 </a:t>
            </a:r>
            <a:r>
              <a:rPr lang="en-US" altLang="ko-KR"/>
              <a:t>API Gateway</a:t>
            </a:r>
            <a:r>
              <a:rPr lang="ko-KR" altLang="en-US"/>
              <a:t>를 붙이면 </a:t>
            </a:r>
            <a:r>
              <a:rPr lang="en-US" altLang="ko-KR"/>
              <a:t>API</a:t>
            </a:r>
            <a:r>
              <a:rPr lang="ko-KR" altLang="en-US"/>
              <a:t>를 쉽게 만들 수 있는데요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7B4C5-087B-4A2B-B772-1B06A40D26A0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8563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/>
              <a:t>이런식의 </a:t>
            </a:r>
            <a:r>
              <a:rPr lang="en-US" altLang="ko-KR"/>
              <a:t>json </a:t>
            </a:r>
            <a:r>
              <a:rPr lang="ko-KR" altLang="en-US"/>
              <a:t>객체가 </a:t>
            </a:r>
            <a:r>
              <a:rPr lang="en-US" altLang="ko-KR"/>
              <a:t>event </a:t>
            </a:r>
            <a:r>
              <a:rPr lang="ko-KR" altLang="en-US"/>
              <a:t>인자로 들어오는데</a:t>
            </a:r>
            <a:endParaRPr lang="en-US" altLang="ko-KR"/>
          </a:p>
          <a:p>
            <a:r>
              <a:rPr lang="ko-KR" altLang="en-US"/>
              <a:t>여기에는 요청 </a:t>
            </a:r>
            <a:r>
              <a:rPr lang="en-US" altLang="ko-KR"/>
              <a:t>header, queryString, body, path parameters </a:t>
            </a:r>
            <a:r>
              <a:rPr lang="ko-KR" altLang="en-US"/>
              <a:t>등 처리에 필요한 정보들이 있고</a:t>
            </a:r>
            <a:endParaRPr lang="en-US" altLang="ko-KR"/>
          </a:p>
          <a:p>
            <a:endParaRPr lang="en-US" altLang="ko-KR"/>
          </a:p>
          <a:p>
            <a:r>
              <a:rPr lang="en-US" altLang="ko-KR"/>
              <a:t>Header</a:t>
            </a:r>
            <a:r>
              <a:rPr lang="ko-KR" altLang="en-US"/>
              <a:t>와 </a:t>
            </a:r>
            <a:r>
              <a:rPr lang="en-US" altLang="ko-KR"/>
              <a:t>StatusCode, body</a:t>
            </a:r>
            <a:r>
              <a:rPr lang="ko-KR" altLang="en-US"/>
              <a:t>를 설정해서 리턴하면 </a:t>
            </a:r>
            <a:r>
              <a:rPr lang="en-US" altLang="ko-KR"/>
              <a:t>Lambda</a:t>
            </a:r>
            <a:r>
              <a:rPr lang="ko-KR" altLang="en-US"/>
              <a:t>를 </a:t>
            </a:r>
            <a:r>
              <a:rPr lang="en-US" altLang="ko-KR"/>
              <a:t>API</a:t>
            </a:r>
            <a:r>
              <a:rPr lang="ko-KR" altLang="en-US"/>
              <a:t>로 쓸 수 있습니다</a:t>
            </a:r>
            <a:r>
              <a:rPr lang="en-US" altLang="ko-KR"/>
              <a:t>.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7B4C5-087B-4A2B-B772-1B06A40D26A0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9505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/>
              <a:t>이건 </a:t>
            </a:r>
            <a:r>
              <a:rPr lang="en-US" altLang="ko-KR"/>
              <a:t>API Gateway</a:t>
            </a:r>
            <a:r>
              <a:rPr lang="ko-KR" altLang="en-US"/>
              <a:t>의 대시보드인데</a:t>
            </a:r>
            <a:endParaRPr lang="en-US" altLang="ko-KR"/>
          </a:p>
          <a:p>
            <a:endParaRPr lang="en-US" altLang="ko-KR"/>
          </a:p>
          <a:p>
            <a:r>
              <a:rPr lang="ko-KR" altLang="en-US"/>
              <a:t>이런식으로 </a:t>
            </a:r>
            <a:r>
              <a:rPr lang="en-US" altLang="ko-KR"/>
              <a:t>notifications</a:t>
            </a:r>
            <a:r>
              <a:rPr lang="ko-KR" altLang="en-US"/>
              <a:t>의 </a:t>
            </a:r>
            <a:r>
              <a:rPr lang="en-US" altLang="ko-KR"/>
              <a:t>DELETE</a:t>
            </a:r>
            <a:r>
              <a:rPr lang="ko-KR" altLang="en-US"/>
              <a:t>에 특정 </a:t>
            </a:r>
            <a:r>
              <a:rPr lang="en-US" altLang="ko-KR"/>
              <a:t>lambda </a:t>
            </a:r>
            <a:r>
              <a:rPr lang="ko-KR" altLang="en-US"/>
              <a:t>함수를 붙여서</a:t>
            </a:r>
            <a:endParaRPr lang="en-US" altLang="ko-KR"/>
          </a:p>
          <a:p>
            <a:r>
              <a:rPr lang="ko-KR" altLang="en-US"/>
              <a:t>처리할 수 있습니다</a:t>
            </a:r>
            <a:r>
              <a:rPr lang="en-US" altLang="ko-KR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7B4C5-087B-4A2B-B772-1B06A40D26A0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2054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/>
              <a:t>혹은 </a:t>
            </a:r>
            <a:r>
              <a:rPr lang="en-US" altLang="ko-KR"/>
              <a:t>QUEUE</a:t>
            </a:r>
            <a:r>
              <a:rPr lang="ko-KR" altLang="en-US"/>
              <a:t>에서 값을 하나씩 뽑아서 처리하도록 </a:t>
            </a:r>
            <a:r>
              <a:rPr lang="en-US" altLang="ko-KR"/>
              <a:t>Queue listene</a:t>
            </a:r>
            <a:r>
              <a:rPr lang="ko-KR" altLang="en-US"/>
              <a:t>로써 작동하도록 만들 수도 있고요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7B4C5-087B-4A2B-B772-1B06A40D26A0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7953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55F40CD-08C5-A92B-A9BF-9DAFADDE5C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FAE9842F-CBE4-084A-63C7-A5AAA985A4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A2B3B2-6F7B-46CD-9A7F-4BFBFC48A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EC8E6-4148-44B0-999D-E14F4E9FB9DD}" type="datetimeFigureOut">
              <a:rPr lang="ko-KR" altLang="en-US" smtClean="0"/>
              <a:t>2025-01-11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175B2A5-CB4C-FFE4-B716-5F4AFC09C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6FD32E5-FEFF-AD96-1A87-FA3286B4E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CC2D-CCFD-409E-AD4F-42A04F5B45B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5765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DD07F2E-DB08-16C4-D7E3-1BE207EDF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5E97BF4-2F30-A23F-ECB9-2D277BD055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274EBB5-4AE7-FA80-11DB-1E56D15EB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EC8E6-4148-44B0-999D-E14F4E9FB9DD}" type="datetimeFigureOut">
              <a:rPr lang="ko-KR" altLang="en-US" smtClean="0"/>
              <a:t>2025-01-11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7868F28-276F-A998-0C01-D867B81F5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3DBD996-A37E-A603-7167-27FAE38F8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CC2D-CCFD-409E-AD4F-42A04F5B45B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9901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0FF72C54-30FA-A9DB-858C-6A2CF80EF5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D37DD6D-34A4-928F-A948-561595243F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84A8406-A4C2-25F1-9845-BECDBA41E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EC8E6-4148-44B0-999D-E14F4E9FB9DD}" type="datetimeFigureOut">
              <a:rPr lang="ko-KR" altLang="en-US" smtClean="0"/>
              <a:t>2025-01-11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A128732-5B1E-414A-8A5E-1455BE4F4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9E19542-F982-AADD-A01B-43AB90F05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CC2D-CCFD-409E-AD4F-42A04F5B45B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3990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1D43D792-598E-E686-9AD9-10A2278D4622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669389-1F3C-4399-ACB4-1E6642E33D1E}" type="slidenum">
              <a:rPr lang="ko-KR" altLang="ko-KR"/>
              <a:pPr/>
              <a:t>‹#›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21884767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31EA030-6876-3556-B20F-DF1C2C354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B077D0F-AB5D-92AE-5BD4-2A4D3482D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5192516-8285-FCEF-A5E7-93FA4810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EC8E6-4148-44B0-999D-E14F4E9FB9DD}" type="datetimeFigureOut">
              <a:rPr lang="ko-KR" altLang="en-US" smtClean="0"/>
              <a:t>2025-01-11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4BD90A0-382C-DB38-62F3-77FF6404D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1BD4AAC-35FA-9BAE-AF58-21E37743C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CC2D-CCFD-409E-AD4F-42A04F5B45B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6874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326B69E-D3A3-0521-2D0B-10FD355B0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FA1BBC-D1F5-5F00-319C-09C890852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2338390-7675-AFCC-0E83-C237B2BC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EC8E6-4148-44B0-999D-E14F4E9FB9DD}" type="datetimeFigureOut">
              <a:rPr lang="ko-KR" altLang="en-US" smtClean="0"/>
              <a:t>2025-01-11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2ADB844-A59E-BD6E-E16A-B6699EF14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F060480-5CEC-3BDE-7E1C-8F27C25A0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CC2D-CCFD-409E-AD4F-42A04F5B45B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4125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B83C363-0EAD-DD9D-92A8-F70A84F8F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C7094DB-0C32-31FB-CCD4-BC165BA166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1E15070-61EF-AD11-F2D8-9C23FCF462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56A5C0E-5AE4-4BC4-CF2E-5FF0DFBC7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EC8E6-4148-44B0-999D-E14F4E9FB9DD}" type="datetimeFigureOut">
              <a:rPr lang="ko-KR" altLang="en-US" smtClean="0"/>
              <a:t>2025-01-11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D7BC739-1E58-B832-8F5E-E2254AAA3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7B32D02-C583-425C-5C25-3F8514D44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CC2D-CCFD-409E-AD4F-42A04F5B45B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0332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CE6DDD0-C4C5-7C39-00FD-D239AEC4D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B1A6A2-4617-6668-058A-43DBAD15B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7755A7C-9977-5C9D-29D9-B149F23025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1FF1B68-582E-77DA-289D-55EF8387D5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D85CFCE3-7EF1-8B75-E13E-6FEA16EC62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BBB93DE8-9D1B-043F-ADC9-0598C54B3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EC8E6-4148-44B0-999D-E14F4E9FB9DD}" type="datetimeFigureOut">
              <a:rPr lang="ko-KR" altLang="en-US" smtClean="0"/>
              <a:t>2025-01-11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FFEE9926-963A-CF82-4DFC-157C3A7EA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653BDF58-EA59-49AF-1440-59A5F94F8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CC2D-CCFD-409E-AD4F-42A04F5B45B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8624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9E4FAB-F4A0-B898-EC85-B0E49ED13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22B5DBFF-22B3-894F-DEF5-90FBF10DC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EC8E6-4148-44B0-999D-E14F4E9FB9DD}" type="datetimeFigureOut">
              <a:rPr lang="ko-KR" altLang="en-US" smtClean="0"/>
              <a:t>2025-01-11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5ED94939-4D58-7558-B2FB-EB70AFB9F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AD14823-A6A2-34BA-66D8-ABE5AB6F1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CC2D-CCFD-409E-AD4F-42A04F5B45B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9269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A2E13D22-16F6-B431-B495-73A548253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EC8E6-4148-44B0-999D-E14F4E9FB9DD}" type="datetimeFigureOut">
              <a:rPr lang="ko-KR" altLang="en-US" smtClean="0"/>
              <a:t>2025-01-11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3F6FA769-994A-6B2D-B97E-A9E0295B2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791A07D-C8D4-5731-2075-EEE427D75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CC2D-CCFD-409E-AD4F-42A04F5B45B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69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18DB91A-18FE-9C6C-CBC9-7A8E0E9C1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40F04A2-E474-629F-D506-B3DD4B92D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7E4F621-8659-3E40-6845-F6F60AA72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3778F6F-4A68-28F3-2C9F-A9FAC3612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EC8E6-4148-44B0-999D-E14F4E9FB9DD}" type="datetimeFigureOut">
              <a:rPr lang="ko-KR" altLang="en-US" smtClean="0"/>
              <a:t>2025-01-11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205F8CD-679A-0D4C-C820-F2A1E678D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A21257C-3AD6-66A3-F59C-1A69DB579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CC2D-CCFD-409E-AD4F-42A04F5B45B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5485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6A31F6B-BC0F-4DED-3B89-11FE66575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F13D9C5-3BA2-D09C-BBAB-66298565A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76140BC-5D4E-59D4-EB9E-2215B0B2E1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505EC33-77DB-3B77-575F-0BAD72FE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EC8E6-4148-44B0-999D-E14F4E9FB9DD}" type="datetimeFigureOut">
              <a:rPr lang="ko-KR" altLang="en-US" smtClean="0"/>
              <a:t>2025-01-11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C1A31E3-7CBD-231F-E88A-7478F2AD0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62C33C9-7307-9737-752C-9A0A427E2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CC2D-CCFD-409E-AD4F-42A04F5B45B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2778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E07E5B86-664D-6D93-B4BA-E3A34AF52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865913F-9BAA-A6D4-C04A-A267788F2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8234359-EB70-797D-6000-2736FCB113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5EC8E6-4148-44B0-999D-E14F4E9FB9DD}" type="datetimeFigureOut">
              <a:rPr lang="ko-KR" altLang="en-US" smtClean="0"/>
              <a:t>2025-01-11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10685E6-D66D-38B3-5717-CAB234A71D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373F88E-9A88-0777-FBD4-547B19D83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F5CC2D-CCFD-409E-AD4F-42A04F5B45B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5431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hyperlink" Target="mailto:Junah.dev@gmail.com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0">
            <a:extLst>
              <a:ext uri="{FF2B5EF4-FFF2-40B4-BE49-F238E27FC236}">
                <a16:creationId xmlns:a16="http://schemas.microsoft.com/office/drawing/2014/main" id="{2FCAB1CA-C2D4-66E9-D88F-594DC4833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480" y="2133345"/>
            <a:ext cx="606652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eaLnBrk="1"/>
            <a:r>
              <a:rPr lang="en-US" altLang="ko-KR" sz="4000" b="1">
                <a:latin typeface="Pretendard JP Variable" panose="02000003000000020004" pitchFamily="2" charset="-128"/>
                <a:ea typeface="Pretendard JP Variable" panose="02000003000000020004" pitchFamily="2" charset="-128"/>
                <a:cs typeface="Pretendard JP Variable" panose="02000003000000020004" pitchFamily="2" charset="-128"/>
              </a:rPr>
              <a:t>AWS Lambda</a:t>
            </a:r>
            <a:r>
              <a:rPr lang="ko-KR" altLang="en-US" sz="4000" b="1">
                <a:latin typeface="Pretendard JP Variable" panose="02000003000000020004" pitchFamily="2" charset="-128"/>
                <a:ea typeface="Pretendard JP Variable" panose="02000003000000020004" pitchFamily="2" charset="-128"/>
                <a:cs typeface="Pretendard JP Variable" panose="02000003000000020004" pitchFamily="2" charset="-128"/>
              </a:rPr>
              <a:t>와</a:t>
            </a:r>
            <a:r>
              <a:rPr lang="en-US" altLang="ko-KR" sz="4000" b="1">
                <a:latin typeface="Pretendard JP Variable" panose="02000003000000020004" pitchFamily="2" charset="-128"/>
                <a:ea typeface="Pretendard JP Variable" panose="02000003000000020004" pitchFamily="2" charset="-128"/>
                <a:cs typeface="Pretendard JP Variable" panose="02000003000000020004" pitchFamily="2" charset="-128"/>
              </a:rPr>
              <a:t> DynamoDB</a:t>
            </a:r>
            <a:r>
              <a:rPr lang="ko-KR" altLang="en-US" sz="4000" b="1">
                <a:latin typeface="Pretendard JP Variable" panose="02000003000000020004" pitchFamily="2" charset="-128"/>
                <a:ea typeface="Pretendard JP Variable" panose="02000003000000020004" pitchFamily="2" charset="-128"/>
                <a:cs typeface="Pretendard JP Variable" panose="02000003000000020004" pitchFamily="2" charset="-128"/>
              </a:rPr>
              <a:t>로 월 </a:t>
            </a:r>
            <a:r>
              <a:rPr lang="en-US" altLang="ko-KR" sz="4000" b="1">
                <a:latin typeface="Pretendard JP Variable" panose="02000003000000020004" pitchFamily="2" charset="-128"/>
                <a:ea typeface="Pretendard JP Variable" panose="02000003000000020004" pitchFamily="2" charset="-128"/>
                <a:cs typeface="Pretendard JP Variable" panose="02000003000000020004" pitchFamily="2" charset="-128"/>
              </a:rPr>
              <a:t>1</a:t>
            </a:r>
            <a:r>
              <a:rPr lang="ko-KR" altLang="en-US" sz="4000" b="1">
                <a:latin typeface="Pretendard JP Variable" panose="02000003000000020004" pitchFamily="2" charset="-128"/>
                <a:ea typeface="Pretendard JP Variable" panose="02000003000000020004" pitchFamily="2" charset="-128"/>
                <a:cs typeface="Pretendard JP Variable" panose="02000003000000020004" pitchFamily="2" charset="-128"/>
              </a:rPr>
              <a:t>달러로 </a:t>
            </a:r>
            <a:r>
              <a:rPr lang="en-US" altLang="ko-KR" sz="4000" b="1">
                <a:latin typeface="Pretendard JP Variable" panose="02000003000000020004" pitchFamily="2" charset="-128"/>
                <a:ea typeface="Pretendard JP Variable" panose="02000003000000020004" pitchFamily="2" charset="-128"/>
                <a:cs typeface="Pretendard JP Variable" panose="02000003000000020004" pitchFamily="2" charset="-128"/>
              </a:rPr>
              <a:t>10000</a:t>
            </a:r>
            <a:r>
              <a:rPr lang="ko-KR" altLang="en-US" sz="4000" b="1">
                <a:latin typeface="Pretendard JP Variable" panose="02000003000000020004" pitchFamily="2" charset="-128"/>
                <a:ea typeface="Pretendard JP Variable" panose="02000003000000020004" pitchFamily="2" charset="-128"/>
                <a:cs typeface="Pretendard JP Variable" panose="02000003000000020004" pitchFamily="2" charset="-128"/>
              </a:rPr>
              <a:t>개 서버에 봇 배포하기</a:t>
            </a:r>
            <a:endParaRPr lang="ko-KR" altLang="ko-KR" sz="4000" b="1">
              <a:solidFill>
                <a:srgbClr val="08090A"/>
              </a:solidFill>
              <a:latin typeface="Pretendard JP Variable" panose="02000003000000020004" pitchFamily="2" charset="-128"/>
              <a:ea typeface="Pretendard JP Variable" panose="02000003000000020004" pitchFamily="2" charset="-128"/>
              <a:cs typeface="Pretendard JP Variable" panose="02000003000000020004" pitchFamily="2" charset="-128"/>
            </a:endParaRP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A8EC8487-62AB-26D6-9585-A9691BB87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76098"/>
            <a:ext cx="12192000" cy="118190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FCDF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/>
          <a:p>
            <a:pPr eaLnBrk="1"/>
            <a:endParaRPr lang="ko-KR" altLang="ko-K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2E7337-B317-CDD7-5938-C2DCAC70705A}"/>
              </a:ext>
            </a:extLst>
          </p:cNvPr>
          <p:cNvSpPr txBox="1"/>
          <p:nvPr/>
        </p:nvSpPr>
        <p:spPr>
          <a:xfrm>
            <a:off x="537480" y="1023688"/>
            <a:ext cx="1382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err="1">
                <a:latin typeface="Pretendard JP Variable" panose="02000003000000020004" pitchFamily="2" charset="-128"/>
                <a:ea typeface="Pretendard JP Variable" panose="02000003000000020004" pitchFamily="2" charset="-128"/>
                <a:cs typeface="Pretendard JP Variable" panose="02000003000000020004" pitchFamily="2" charset="-128"/>
              </a:rPr>
              <a:t>백베콘</a:t>
            </a:r>
            <a:endParaRPr lang="ko-KR" altLang="en-US" sz="3600">
              <a:latin typeface="Pretendard JP Variable" panose="02000003000000020004" pitchFamily="2" charset="-128"/>
              <a:ea typeface="Pretendard JP Variable" panose="02000003000000020004" pitchFamily="2" charset="-128"/>
              <a:cs typeface="Pretendard JP Variable" panose="02000003000000020004" pitchFamily="2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94F7FD-6E58-553F-EAD1-38FC2573EFB3}"/>
              </a:ext>
            </a:extLst>
          </p:cNvPr>
          <p:cNvSpPr txBox="1"/>
          <p:nvPr/>
        </p:nvSpPr>
        <p:spPr>
          <a:xfrm>
            <a:off x="537480" y="4627996"/>
            <a:ext cx="1247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김준아 </a:t>
            </a:r>
          </a:p>
        </p:txBody>
      </p:sp>
      <p:sp>
        <p:nvSpPr>
          <p:cNvPr id="16" name="Text 2">
            <a:extLst>
              <a:ext uri="{FF2B5EF4-FFF2-40B4-BE49-F238E27FC236}">
                <a16:creationId xmlns:a16="http://schemas.microsoft.com/office/drawing/2014/main" id="{C04141FD-031E-3D19-8F37-E9CE78E70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8887" y="4643063"/>
            <a:ext cx="2352675" cy="554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eaLnBrk="1">
              <a:lnSpc>
                <a:spcPts val="4700"/>
              </a:lnSpc>
            </a:pPr>
            <a:r>
              <a:rPr lang="ko-KR" altLang="ko-KR" sz="3300">
                <a:solidFill>
                  <a:srgbClr val="8E4AFE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@</a:t>
            </a:r>
            <a:r>
              <a:rPr lang="en-US" altLang="ko-KR" sz="3300">
                <a:solidFill>
                  <a:srgbClr val="8E4AFE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Junah201</a:t>
            </a:r>
            <a:endParaRPr lang="ko-KR" altLang="ko-KR" sz="3300">
              <a:solidFill>
                <a:srgbClr val="8E4AFE"/>
              </a:solidFill>
              <a:latin typeface="Pretendard JP Variable Medium" panose="02000003000000020004" pitchFamily="2" charset="-128"/>
              <a:ea typeface="Pretendard JP Variable Medium" panose="02000003000000020004" pitchFamily="2" charset="-128"/>
              <a:cs typeface="Pretendard JP Variable Medium" panose="02000003000000020004" pitchFamily="2" charset="-128"/>
            </a:endParaRPr>
          </a:p>
        </p:txBody>
      </p:sp>
      <p:pic>
        <p:nvPicPr>
          <p:cNvPr id="17" name="Image 2" descr="Image 2">
            <a:extLst>
              <a:ext uri="{FF2B5EF4-FFF2-40B4-BE49-F238E27FC236}">
                <a16:creationId xmlns:a16="http://schemas.microsoft.com/office/drawing/2014/main" id="{F7751FD6-E5BE-D0C1-2AAF-8169E0B7E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882" y="809431"/>
            <a:ext cx="4405638" cy="5239137"/>
          </a:xfrm>
          <a:prstGeom prst="rect">
            <a:avLst/>
          </a:prstGeom>
          <a:ln w="12700">
            <a:miter lim="400000"/>
          </a:ln>
          <a:effectLst>
            <a:outerShdw blurRad="762000" dist="203200" dir="5400000" rotWithShape="0">
              <a:srgbClr val="000000">
                <a:alpha val="2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9803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3AC7E-B01A-E074-A5B2-BA4045DD7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AF62D356-405A-DC95-8C1A-0BD9D5D5B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890" y="4161512"/>
            <a:ext cx="1905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eaLnBrk="1"/>
            <a:r>
              <a:rPr lang="en-US" altLang="ko-KR" sz="1600">
                <a:solidFill>
                  <a:srgbClr val="08090A"/>
                </a:solidFill>
                <a:latin typeface="Pretendard JP Variable" panose="02000003000000020004" pitchFamily="2" charset="-128"/>
                <a:ea typeface="Pretendard JP Variable" panose="02000003000000020004" pitchFamily="2" charset="-128"/>
                <a:cs typeface="Pretendard JP Variable" panose="02000003000000020004" pitchFamily="2" charset="-128"/>
              </a:rPr>
              <a:t>Event Bridge</a:t>
            </a:r>
            <a:endParaRPr lang="ko-KR" altLang="ko-KR" sz="1600">
              <a:solidFill>
                <a:srgbClr val="08090A"/>
              </a:solidFill>
              <a:latin typeface="Pretendard JP Variable" panose="02000003000000020004" pitchFamily="2" charset="-128"/>
              <a:ea typeface="Pretendard JP Variable" panose="02000003000000020004" pitchFamily="2" charset="-128"/>
              <a:cs typeface="Pretendard JP Variable" panose="02000003000000020004" pitchFamily="2" charset="-128"/>
            </a:endParaRPr>
          </a:p>
        </p:txBody>
      </p:sp>
      <p:pic>
        <p:nvPicPr>
          <p:cNvPr id="1026" name="Picture 2" descr="Draw AWS Architecture Diagrams Online">
            <a:extLst>
              <a:ext uri="{FF2B5EF4-FFF2-40B4-BE49-F238E27FC236}">
                <a16:creationId xmlns:a16="http://schemas.microsoft.com/office/drawing/2014/main" id="{55540FF2-F66F-FDEF-34A4-9ACB53F30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19" y="212261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">
            <a:extLst>
              <a:ext uri="{FF2B5EF4-FFF2-40B4-BE49-F238E27FC236}">
                <a16:creationId xmlns:a16="http://schemas.microsoft.com/office/drawing/2014/main" id="{0E0EC1D7-EA72-838D-79B2-3048BC1E8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76098"/>
            <a:ext cx="12192000" cy="118190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FCDF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/>
          <a:p>
            <a:pPr eaLnBrk="1"/>
            <a:endParaRPr lang="ko-KR" altLang="ko-KR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FC7E28F-4E99-1AB1-5FD7-842C5DB1D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779" y="2122620"/>
            <a:ext cx="1905000" cy="1905000"/>
          </a:xfrm>
          <a:prstGeom prst="rect">
            <a:avLst/>
          </a:prstGeom>
        </p:spPr>
      </p:pic>
      <p:sp>
        <p:nvSpPr>
          <p:cNvPr id="8" name="Text 0">
            <a:extLst>
              <a:ext uri="{FF2B5EF4-FFF2-40B4-BE49-F238E27FC236}">
                <a16:creationId xmlns:a16="http://schemas.microsoft.com/office/drawing/2014/main" id="{5418C7E2-6286-2149-6C77-250C84D40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6998" y="4161513"/>
            <a:ext cx="125656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eaLnBrk="1"/>
            <a:r>
              <a:rPr lang="en-US" altLang="ko-KR" sz="1600">
                <a:solidFill>
                  <a:srgbClr val="08090A"/>
                </a:solidFill>
                <a:latin typeface="Pretendard JP Variable" panose="02000003000000020004" pitchFamily="2" charset="-128"/>
                <a:ea typeface="Pretendard JP Variable" panose="02000003000000020004" pitchFamily="2" charset="-128"/>
                <a:cs typeface="Pretendard JP Variable" panose="02000003000000020004" pitchFamily="2" charset="-128"/>
              </a:rPr>
              <a:t>AWS Lambda</a:t>
            </a:r>
            <a:endParaRPr lang="ko-KR" altLang="ko-KR" sz="1600">
              <a:solidFill>
                <a:srgbClr val="08090A"/>
              </a:solidFill>
              <a:latin typeface="Pretendard JP Variable" panose="02000003000000020004" pitchFamily="2" charset="-128"/>
              <a:ea typeface="Pretendard JP Variable" panose="02000003000000020004" pitchFamily="2" charset="-128"/>
              <a:cs typeface="Pretendard JP Variable" panose="02000003000000020004" pitchFamily="2" charset="-128"/>
            </a:endParaRPr>
          </a:p>
        </p:txBody>
      </p:sp>
      <p:sp>
        <p:nvSpPr>
          <p:cNvPr id="17" name="화살표: 오른쪽 16">
            <a:extLst>
              <a:ext uri="{FF2B5EF4-FFF2-40B4-BE49-F238E27FC236}">
                <a16:creationId xmlns:a16="http://schemas.microsoft.com/office/drawing/2014/main" id="{0258E018-1F20-B830-2DF7-1AA8C614811B}"/>
              </a:ext>
            </a:extLst>
          </p:cNvPr>
          <p:cNvSpPr/>
          <p:nvPr/>
        </p:nvSpPr>
        <p:spPr>
          <a:xfrm>
            <a:off x="3537866" y="2887760"/>
            <a:ext cx="339365" cy="37471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69D02B-EA60-A676-30BC-F5B72234BD47}"/>
              </a:ext>
            </a:extLst>
          </p:cNvPr>
          <p:cNvSpPr txBox="1"/>
          <p:nvPr/>
        </p:nvSpPr>
        <p:spPr>
          <a:xfrm>
            <a:off x="622321" y="609376"/>
            <a:ext cx="50339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kern="0" spc="60">
                <a:solidFill>
                  <a:srgbClr val="97A1A9"/>
                </a:solidFill>
                <a:latin typeface="Pretendard JP Variable" panose="02000003000000020004" pitchFamily="2" charset="-128"/>
                <a:ea typeface="Pretendard JP Variable" panose="02000003000000020004" pitchFamily="2" charset="-128"/>
                <a:cs typeface="Pretendard JP Variable" panose="02000003000000020004" pitchFamily="2" charset="-128"/>
                <a:sym typeface="Helvetica" panose="020B0604020202020204" pitchFamily="34" charset="0"/>
              </a:rPr>
              <a:t>EventBridge</a:t>
            </a:r>
            <a:r>
              <a:rPr lang="ko-KR" altLang="en-US" sz="2000" b="1" kern="0" spc="60">
                <a:solidFill>
                  <a:srgbClr val="97A1A9"/>
                </a:solidFill>
                <a:latin typeface="Pretendard JP Variable" panose="02000003000000020004" pitchFamily="2" charset="-128"/>
                <a:ea typeface="Pretendard JP Variable" panose="02000003000000020004" pitchFamily="2" charset="-128"/>
                <a:cs typeface="Pretendard JP Variable" panose="02000003000000020004" pitchFamily="2" charset="-128"/>
                <a:sym typeface="Helvetica" panose="020B0604020202020204" pitchFamily="34" charset="0"/>
              </a:rPr>
              <a:t>를 앞에 달아서 </a:t>
            </a:r>
            <a:r>
              <a:rPr lang="en-US" altLang="ko-KR" sz="2000" b="1" kern="0" spc="60">
                <a:solidFill>
                  <a:srgbClr val="97A1A9"/>
                </a:solidFill>
                <a:latin typeface="Pretendard JP Variable" panose="02000003000000020004" pitchFamily="2" charset="-128"/>
                <a:ea typeface="Pretendard JP Variable" panose="02000003000000020004" pitchFamily="2" charset="-128"/>
                <a:cs typeface="Pretendard JP Variable" panose="02000003000000020004" pitchFamily="2" charset="-128"/>
                <a:sym typeface="Helvetica" panose="020B0604020202020204" pitchFamily="34" charset="0"/>
              </a:rPr>
              <a:t>Cron job </a:t>
            </a:r>
            <a:r>
              <a:rPr lang="ko-KR" altLang="en-US" sz="2000" b="1" kern="0" spc="60">
                <a:solidFill>
                  <a:srgbClr val="97A1A9"/>
                </a:solidFill>
                <a:latin typeface="Pretendard JP Variable" panose="02000003000000020004" pitchFamily="2" charset="-128"/>
                <a:ea typeface="Pretendard JP Variable" panose="02000003000000020004" pitchFamily="2" charset="-128"/>
                <a:cs typeface="Pretendard JP Variable" panose="02000003000000020004" pitchFamily="2" charset="-128"/>
                <a:sym typeface="Helvetica" panose="020B0604020202020204" pitchFamily="34" charset="0"/>
              </a:rPr>
              <a:t>실행</a:t>
            </a:r>
            <a:br>
              <a:rPr lang="en-US" altLang="ko-KR" sz="2000" b="1" kern="0" spc="60">
                <a:solidFill>
                  <a:srgbClr val="97A1A9"/>
                </a:solidFill>
                <a:latin typeface="Pretendard JP Variable" panose="02000003000000020004" pitchFamily="2" charset="-128"/>
                <a:ea typeface="Pretendard JP Variable" panose="02000003000000020004" pitchFamily="2" charset="-128"/>
                <a:cs typeface="Pretendard JP Variable" panose="02000003000000020004" pitchFamily="2" charset="-128"/>
                <a:sym typeface="Helvetica" panose="020B0604020202020204" pitchFamily="34" charset="0"/>
              </a:rPr>
            </a:br>
            <a:r>
              <a:rPr lang="en-US" altLang="ko-KR" b="1" kern="0" spc="60">
                <a:solidFill>
                  <a:srgbClr val="97A1A9"/>
                </a:solidFill>
                <a:latin typeface="Pretendard JP Variable" panose="02000003000000020004" pitchFamily="2" charset="-128"/>
                <a:ea typeface="Pretendard JP Variable" panose="02000003000000020004" pitchFamily="2" charset="-128"/>
                <a:cs typeface="Pretendard JP Variable" panose="02000003000000020004" pitchFamily="2" charset="-128"/>
                <a:sym typeface="Helvetica" panose="020B0604020202020204" pitchFamily="34" charset="0"/>
              </a:rPr>
              <a:t>ex) </a:t>
            </a:r>
            <a:r>
              <a:rPr lang="ko-KR" altLang="en-US" b="1" kern="0" spc="60">
                <a:solidFill>
                  <a:srgbClr val="97A1A9"/>
                </a:solidFill>
                <a:latin typeface="Pretendard JP Variable" panose="02000003000000020004" pitchFamily="2" charset="-128"/>
                <a:ea typeface="Pretendard JP Variable" panose="02000003000000020004" pitchFamily="2" charset="-128"/>
                <a:cs typeface="Pretendard JP Variable" panose="02000003000000020004" pitchFamily="2" charset="-128"/>
                <a:sym typeface="Helvetica" panose="020B0604020202020204" pitchFamily="34" charset="0"/>
              </a:rPr>
              <a:t>배치 작업</a:t>
            </a:r>
            <a:r>
              <a:rPr lang="en-US" altLang="ko-KR" b="1" kern="0" spc="60">
                <a:solidFill>
                  <a:srgbClr val="97A1A9"/>
                </a:solidFill>
                <a:latin typeface="Pretendard JP Variable" panose="02000003000000020004" pitchFamily="2" charset="-128"/>
                <a:ea typeface="Pretendard JP Variable" panose="02000003000000020004" pitchFamily="2" charset="-128"/>
                <a:cs typeface="Pretendard JP Variable" panose="02000003000000020004" pitchFamily="2" charset="-128"/>
                <a:sym typeface="Helvetica" panose="020B0604020202020204" pitchFamily="34" charset="0"/>
              </a:rPr>
              <a:t> </a:t>
            </a:r>
            <a:r>
              <a:rPr lang="ko-KR" altLang="en-US" b="1" kern="0" spc="60">
                <a:solidFill>
                  <a:srgbClr val="97A1A9"/>
                </a:solidFill>
                <a:latin typeface="Pretendard JP Variable" panose="02000003000000020004" pitchFamily="2" charset="-128"/>
                <a:ea typeface="Pretendard JP Variable" panose="02000003000000020004" pitchFamily="2" charset="-128"/>
                <a:cs typeface="Pretendard JP Variable" panose="02000003000000020004" pitchFamily="2" charset="-128"/>
                <a:sym typeface="Helvetica" panose="020B0604020202020204" pitchFamily="34" charset="0"/>
              </a:rPr>
              <a:t>등</a:t>
            </a:r>
            <a:endParaRPr lang="ko-KR" altLang="en-US" sz="2000" b="1" kern="0" spc="60">
              <a:solidFill>
                <a:srgbClr val="97A1A9"/>
              </a:solidFill>
              <a:latin typeface="Pretendard JP Variable" panose="02000003000000020004" pitchFamily="2" charset="-128"/>
              <a:ea typeface="Pretendard JP Variable" panose="02000003000000020004" pitchFamily="2" charset="-128"/>
              <a:cs typeface="Pretendard JP Variable" panose="02000003000000020004" pitchFamily="2" charset="-128"/>
              <a:sym typeface="Helvetica" panose="020B0604020202020204" pitchFamily="34" charset="0"/>
            </a:endParaRPr>
          </a:p>
        </p:txBody>
      </p:sp>
      <p:pic>
        <p:nvPicPr>
          <p:cNvPr id="4" name="Image 0" descr="Image 0">
            <a:extLst>
              <a:ext uri="{FF2B5EF4-FFF2-40B4-BE49-F238E27FC236}">
                <a16:creationId xmlns:a16="http://schemas.microsoft.com/office/drawing/2014/main" id="{3C80851A-A1A5-8AF1-5DD0-1DF7B0531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273" y="0"/>
            <a:ext cx="54587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107842-9DDF-B6B3-B849-BE1CF168DD9C}"/>
              </a:ext>
            </a:extLst>
          </p:cNvPr>
          <p:cNvSpPr txBox="1"/>
          <p:nvPr/>
        </p:nvSpPr>
        <p:spPr>
          <a:xfrm>
            <a:off x="7295148" y="2129878"/>
            <a:ext cx="5458730" cy="2040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50"/>
              </a:lnSpc>
            </a:pPr>
            <a:r>
              <a:rPr lang="en-US" altLang="ko-KR" sz="1200">
                <a:solidFill>
                  <a:srgbClr val="EEFFFF"/>
                </a:solidFill>
                <a:latin typeface="D2Coding" panose="020B0609020101020101" pitchFamily="49" charset="-127"/>
                <a:ea typeface="D2Coding" panose="020B0609020101020101" pitchFamily="49" charset="-127"/>
              </a:rPr>
              <a:t>c</a:t>
            </a:r>
            <a:r>
              <a:rPr lang="en-US" altLang="ko-KR" sz="12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ron(45 7 ? * MON,TUE,WED,THU,FRI *)</a:t>
            </a:r>
          </a:p>
          <a:p>
            <a:pPr>
              <a:lnSpc>
                <a:spcPts val="1650"/>
              </a:lnSpc>
            </a:pPr>
            <a:endParaRPr lang="en-US" altLang="ko-KR" sz="1200">
              <a:solidFill>
                <a:srgbClr val="EEFFFF"/>
              </a:solidFill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pPr>
              <a:lnSpc>
                <a:spcPts val="1650"/>
              </a:lnSpc>
            </a:pPr>
            <a:r>
              <a:rPr lang="en-US" altLang="ko-KR" sz="12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cron(0 17 ? MON-FRI *)</a:t>
            </a:r>
          </a:p>
          <a:p>
            <a:pPr>
              <a:lnSpc>
                <a:spcPts val="1650"/>
              </a:lnSpc>
            </a:pPr>
            <a:endParaRPr lang="en-US" altLang="ko-KR" sz="1200">
              <a:solidFill>
                <a:srgbClr val="EEFFFF"/>
              </a:solidFill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pPr>
              <a:lnSpc>
                <a:spcPts val="1650"/>
              </a:lnSpc>
            </a:pPr>
            <a:r>
              <a:rPr lang="en-US" altLang="ko-KR" sz="12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cron(30 8 * * ? *)</a:t>
            </a:r>
          </a:p>
          <a:p>
            <a:pPr>
              <a:lnSpc>
                <a:spcPts val="1650"/>
              </a:lnSpc>
            </a:pPr>
            <a:endParaRPr lang="en-US" altLang="ko-KR" sz="1200">
              <a:solidFill>
                <a:srgbClr val="EEFFFF"/>
              </a:solidFill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pPr>
              <a:lnSpc>
                <a:spcPts val="1650"/>
              </a:lnSpc>
            </a:pPr>
            <a:r>
              <a:rPr lang="en-US" altLang="ko-KR" sz="1200">
                <a:solidFill>
                  <a:srgbClr val="EEFFFF"/>
                </a:solidFill>
                <a:latin typeface="D2Coding" panose="020B0609020101020101" pitchFamily="49" charset="-127"/>
                <a:ea typeface="D2Coding" panose="020B0609020101020101" pitchFamily="49" charset="-127"/>
              </a:rPr>
              <a:t>rate(5 minutes)</a:t>
            </a:r>
          </a:p>
          <a:p>
            <a:pPr>
              <a:lnSpc>
                <a:spcPts val="1650"/>
              </a:lnSpc>
            </a:pPr>
            <a:endParaRPr lang="en-US" altLang="ko-KR" sz="1200">
              <a:solidFill>
                <a:srgbClr val="EEFFFF"/>
              </a:solidFill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pPr>
              <a:lnSpc>
                <a:spcPts val="1650"/>
              </a:lnSpc>
            </a:pPr>
            <a:r>
              <a:rPr lang="en-US" altLang="ko-KR" sz="1200">
                <a:solidFill>
                  <a:srgbClr val="EEFFFF"/>
                </a:solidFill>
                <a:latin typeface="D2Coding" panose="020B0609020101020101" pitchFamily="49" charset="-127"/>
                <a:ea typeface="D2Coding" panose="020B0609020101020101" pitchFamily="49" charset="-127"/>
              </a:rPr>
              <a:t>r</a:t>
            </a:r>
            <a:r>
              <a:rPr lang="en-US" altLang="ko-KR" sz="12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ate(1 day)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57BC301-6D29-EF5A-3488-559A6AE978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319" y="2129878"/>
            <a:ext cx="1905000" cy="1905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C82B2D9-D655-DA6E-30EB-D80DCB2B3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6493" y="2129878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78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4A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E8066F-1048-E914-7A9F-35DFC1A3F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0">
            <a:extLst>
              <a:ext uri="{FF2B5EF4-FFF2-40B4-BE49-F238E27FC236}">
                <a16:creationId xmlns:a16="http://schemas.microsoft.com/office/drawing/2014/main" id="{E608807A-6F4E-DA24-B1F0-4D30FFD87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8167" y="2990851"/>
            <a:ext cx="6822017" cy="8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6867"/>
              </a:lnSpc>
            </a:pPr>
            <a:r>
              <a:rPr lang="en-US" altLang="ko-KR" sz="5734" b="1">
                <a:solidFill>
                  <a:srgbClr val="FFFFFF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DynamoDB</a:t>
            </a:r>
            <a:r>
              <a:rPr lang="ko-KR" altLang="en-US" sz="5734" b="1">
                <a:solidFill>
                  <a:srgbClr val="FFFFFF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란</a:t>
            </a:r>
            <a:r>
              <a:rPr lang="en-US" altLang="ko-KR" sz="5734" b="1">
                <a:solidFill>
                  <a:srgbClr val="FFFFFF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?</a:t>
            </a:r>
            <a:endParaRPr lang="ko-KR" altLang="ko-KR" sz="5734" b="1">
              <a:solidFill>
                <a:srgbClr val="FFFFFF"/>
              </a:solidFill>
              <a:latin typeface="Pretendard JP Variable Medium" panose="02000003000000020004" pitchFamily="2" charset="-128"/>
              <a:ea typeface="Pretendard JP Variable Medium" panose="02000003000000020004" pitchFamily="2" charset="-128"/>
              <a:cs typeface="Pretendard JP Variable Medium" panose="02000003000000020004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6310526"/>
      </p:ext>
    </p:extLst>
  </p:cSld>
  <p:clrMapOvr>
    <a:masterClrMapping/>
  </p:clrMapOvr>
  <p:transition spd="med">
    <p:push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78D4E-B940-1034-2845-8C87B55A0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0">
            <a:extLst>
              <a:ext uri="{FF2B5EF4-FFF2-40B4-BE49-F238E27FC236}">
                <a16:creationId xmlns:a16="http://schemas.microsoft.com/office/drawing/2014/main" id="{714A7871-D43A-6953-E338-83807BD51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787" y="1272571"/>
            <a:ext cx="10193172" cy="331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eaLnBrk="1">
              <a:lnSpc>
                <a:spcPct val="200000"/>
              </a:lnSpc>
            </a:pPr>
            <a:r>
              <a:rPr lang="en-US" altLang="ko-KR" sz="2800">
                <a:solidFill>
                  <a:srgbClr val="08090A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AWS NoSQL</a:t>
            </a:r>
            <a:r>
              <a:rPr lang="ko-KR" altLang="en-US" sz="2800">
                <a:solidFill>
                  <a:srgbClr val="08090A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 데이터베이스 서비스</a:t>
            </a:r>
            <a:endParaRPr lang="en-US" altLang="ko-KR" sz="2800">
              <a:solidFill>
                <a:srgbClr val="08090A"/>
              </a:solidFill>
              <a:latin typeface="Pretendard JP Variable Medium" panose="02000003000000020004" pitchFamily="2" charset="-128"/>
              <a:ea typeface="Pretendard JP Variable Medium" panose="02000003000000020004" pitchFamily="2" charset="-128"/>
              <a:cs typeface="Pretendard JP Variable Medium" panose="02000003000000020004" pitchFamily="2" charset="-128"/>
            </a:endParaRPr>
          </a:p>
          <a:p>
            <a:pPr eaLnBrk="1">
              <a:lnSpc>
                <a:spcPct val="200000"/>
              </a:lnSpc>
            </a:pPr>
            <a:r>
              <a:rPr lang="en-US" altLang="ko-KR" sz="2800">
                <a:solidFill>
                  <a:srgbClr val="08090A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Key-Value</a:t>
            </a:r>
            <a:r>
              <a:rPr lang="ko-KR" altLang="en-US" sz="2800">
                <a:solidFill>
                  <a:srgbClr val="08090A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 기반의 완전관리 </a:t>
            </a:r>
            <a:r>
              <a:rPr lang="en-US" altLang="ko-KR" sz="2800">
                <a:solidFill>
                  <a:srgbClr val="08090A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Document DB</a:t>
            </a:r>
          </a:p>
          <a:p>
            <a:pPr eaLnBrk="1">
              <a:lnSpc>
                <a:spcPct val="200000"/>
              </a:lnSpc>
            </a:pPr>
            <a:r>
              <a:rPr lang="en-US" altLang="ko-KR" sz="2800">
                <a:solidFill>
                  <a:srgbClr val="08090A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Join</a:t>
            </a:r>
            <a:r>
              <a:rPr lang="ko-KR" altLang="en-US" sz="2800">
                <a:solidFill>
                  <a:srgbClr val="08090A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 작업 불가능</a:t>
            </a:r>
            <a:endParaRPr lang="en-US" altLang="ko-KR" sz="2800">
              <a:solidFill>
                <a:srgbClr val="08090A"/>
              </a:solidFill>
              <a:latin typeface="Pretendard JP Variable Medium" panose="02000003000000020004" pitchFamily="2" charset="-128"/>
              <a:ea typeface="Pretendard JP Variable Medium" panose="02000003000000020004" pitchFamily="2" charset="-128"/>
              <a:cs typeface="Pretendard JP Variable Medium" panose="02000003000000020004" pitchFamily="2" charset="-128"/>
            </a:endParaRPr>
          </a:p>
          <a:p>
            <a:pPr eaLnBrk="1">
              <a:lnSpc>
                <a:spcPct val="200000"/>
              </a:lnSpc>
            </a:pPr>
            <a:r>
              <a:rPr lang="ko-KR" altLang="en-US" sz="2800">
                <a:solidFill>
                  <a:srgbClr val="08090A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데이터 접근에 대한 사전 이해 필요</a:t>
            </a:r>
            <a:endParaRPr lang="ko-KR" altLang="ko-KR" sz="2800">
              <a:solidFill>
                <a:srgbClr val="08090A"/>
              </a:solidFill>
              <a:latin typeface="Pretendard JP Variable Medium" panose="02000003000000020004" pitchFamily="2" charset="-128"/>
              <a:ea typeface="Pretendard JP Variable Medium" panose="02000003000000020004" pitchFamily="2" charset="-128"/>
              <a:cs typeface="Pretendard JP Variable Medium" panose="02000003000000020004" pitchFamily="2" charset="-128"/>
            </a:endParaRP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6992D289-4801-3D90-6834-24C1FE7B1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76098"/>
            <a:ext cx="12192000" cy="118190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FCDF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/>
          <a:p>
            <a:pPr eaLnBrk="1"/>
            <a:endParaRPr lang="ko-KR" altLang="ko-K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4C764A-D599-186E-320C-41123490241F}"/>
              </a:ext>
            </a:extLst>
          </p:cNvPr>
          <p:cNvSpPr txBox="1"/>
          <p:nvPr/>
        </p:nvSpPr>
        <p:spPr>
          <a:xfrm>
            <a:off x="622321" y="609376"/>
            <a:ext cx="3714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kern="0" spc="6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  <a:sym typeface="Helvetica" panose="020B0604020202020204" pitchFamily="34" charset="0"/>
              </a:rPr>
              <a:t>AWS DynamoDB</a:t>
            </a:r>
            <a:r>
              <a:rPr lang="ko-KR" altLang="en-US" sz="2000" b="1" kern="0" spc="6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  <a:sym typeface="Helvetica" panose="020B0604020202020204" pitchFamily="34" charset="0"/>
              </a:rPr>
              <a:t>란</a:t>
            </a:r>
            <a:r>
              <a:rPr lang="en-US" altLang="ko-KR" sz="2000" b="1" kern="0" spc="6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  <a:sym typeface="Helvetica" panose="020B0604020202020204" pitchFamily="34" charset="0"/>
              </a:rPr>
              <a:t>?</a:t>
            </a:r>
            <a:endParaRPr lang="ko-KR" altLang="en-US" sz="2000" b="1" kern="0" spc="60">
              <a:solidFill>
                <a:srgbClr val="97A1A9"/>
              </a:solidFill>
              <a:latin typeface="Pretendard JP Variable Medium" panose="02000003000000020004" pitchFamily="2" charset="-128"/>
              <a:ea typeface="Pretendard JP Variable Medium" panose="02000003000000020004" pitchFamily="2" charset="-128"/>
              <a:cs typeface="Pretendard JP Variable Medium" panose="02000003000000020004" pitchFamily="2" charset="-128"/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872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38595-64CB-6F5C-1C5E-58E8CCE9E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4953B9B4-BD25-E537-633C-F94CAD802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76098"/>
            <a:ext cx="12192000" cy="118190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FCDF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/>
          <a:p>
            <a:pPr eaLnBrk="1"/>
            <a:endParaRPr lang="ko-KR" altLang="ko-K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A2EAF2-DCFD-DAFB-68D4-1ACC4C42955C}"/>
              </a:ext>
            </a:extLst>
          </p:cNvPr>
          <p:cNvSpPr txBox="1"/>
          <p:nvPr/>
        </p:nvSpPr>
        <p:spPr>
          <a:xfrm>
            <a:off x="622321" y="609376"/>
            <a:ext cx="3714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kern="0" spc="6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  <a:sym typeface="Helvetica" panose="020B0604020202020204" pitchFamily="34" charset="0"/>
              </a:rPr>
              <a:t>AWS DynamoDB</a:t>
            </a:r>
            <a:r>
              <a:rPr lang="ko-KR" altLang="en-US" sz="2000" b="1" kern="0" spc="6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  <a:sym typeface="Helvetica" panose="020B0604020202020204" pitchFamily="34" charset="0"/>
              </a:rPr>
              <a:t>란</a:t>
            </a:r>
            <a:r>
              <a:rPr lang="en-US" altLang="ko-KR" sz="2000" b="1" kern="0" spc="6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  <a:sym typeface="Helvetica" panose="020B0604020202020204" pitchFamily="34" charset="0"/>
              </a:rPr>
              <a:t>?</a:t>
            </a:r>
            <a:endParaRPr lang="ko-KR" altLang="en-US" sz="2000" b="1" kern="0" spc="60">
              <a:solidFill>
                <a:srgbClr val="97A1A9"/>
              </a:solidFill>
              <a:latin typeface="Pretendard JP Variable Medium" panose="02000003000000020004" pitchFamily="2" charset="-128"/>
              <a:ea typeface="Pretendard JP Variable Medium" panose="02000003000000020004" pitchFamily="2" charset="-128"/>
              <a:cs typeface="Pretendard JP Variable Medium" panose="02000003000000020004" pitchFamily="2" charset="-128"/>
              <a:sym typeface="Helvetica" panose="020B0604020202020204" pitchFamily="34" charset="0"/>
            </a:endParaRP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37D534FD-1FC2-A675-8AF8-47FA91C965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095173"/>
              </p:ext>
            </p:extLst>
          </p:nvPr>
        </p:nvGraphicFramePr>
        <p:xfrm>
          <a:off x="703943" y="1786487"/>
          <a:ext cx="10508345" cy="4480563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101669">
                  <a:extLst>
                    <a:ext uri="{9D8B030D-6E8A-4147-A177-3AD203B41FA5}">
                      <a16:colId xmlns:a16="http://schemas.microsoft.com/office/drawing/2014/main" val="226049541"/>
                    </a:ext>
                  </a:extLst>
                </a:gridCol>
                <a:gridCol w="2101669">
                  <a:extLst>
                    <a:ext uri="{9D8B030D-6E8A-4147-A177-3AD203B41FA5}">
                      <a16:colId xmlns:a16="http://schemas.microsoft.com/office/drawing/2014/main" val="3007463571"/>
                    </a:ext>
                  </a:extLst>
                </a:gridCol>
                <a:gridCol w="2101669">
                  <a:extLst>
                    <a:ext uri="{9D8B030D-6E8A-4147-A177-3AD203B41FA5}">
                      <a16:colId xmlns:a16="http://schemas.microsoft.com/office/drawing/2014/main" val="987254507"/>
                    </a:ext>
                  </a:extLst>
                </a:gridCol>
                <a:gridCol w="2101669">
                  <a:extLst>
                    <a:ext uri="{9D8B030D-6E8A-4147-A177-3AD203B41FA5}">
                      <a16:colId xmlns:a16="http://schemas.microsoft.com/office/drawing/2014/main" val="4159814496"/>
                    </a:ext>
                  </a:extLst>
                </a:gridCol>
                <a:gridCol w="2101669">
                  <a:extLst>
                    <a:ext uri="{9D8B030D-6E8A-4147-A177-3AD203B41FA5}">
                      <a16:colId xmlns:a16="http://schemas.microsoft.com/office/drawing/2014/main" val="756881855"/>
                    </a:ext>
                  </a:extLst>
                </a:gridCol>
              </a:tblGrid>
              <a:tr h="646406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Parimary Key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Attributes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1345152"/>
                  </a:ext>
                </a:extLst>
              </a:tr>
              <a:tr h="79693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solidFill>
                            <a:schemeClr val="bg1"/>
                          </a:solidFill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Partition Key: Actor</a:t>
                      </a:r>
                      <a:endParaRPr lang="ko-KR" altLang="en-US" sz="1200">
                        <a:solidFill>
                          <a:schemeClr val="bg1"/>
                        </a:solidFill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solidFill>
                            <a:schemeClr val="bg1"/>
                          </a:solidFill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Sort Key: Movie</a:t>
                      </a:r>
                      <a:endParaRPr lang="ko-KR" altLang="en-US" sz="1200">
                        <a:solidFill>
                          <a:schemeClr val="bg1"/>
                        </a:solidFill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solidFill>
                            <a:schemeClr val="bg1"/>
                          </a:solidFill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Role</a:t>
                      </a:r>
                      <a:endParaRPr lang="ko-KR" altLang="en-US" sz="1200">
                        <a:solidFill>
                          <a:schemeClr val="bg1"/>
                        </a:solidFill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solidFill>
                            <a:schemeClr val="bg1"/>
                          </a:solidFill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Year</a:t>
                      </a:r>
                      <a:endParaRPr lang="ko-KR" altLang="en-US" sz="1200">
                        <a:solidFill>
                          <a:schemeClr val="bg1"/>
                        </a:solidFill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solidFill>
                            <a:schemeClr val="bg1"/>
                          </a:solidFill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Genre</a:t>
                      </a:r>
                      <a:endParaRPr lang="ko-KR" altLang="en-US" sz="1200">
                        <a:solidFill>
                          <a:schemeClr val="bg1"/>
                        </a:solidFill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162835"/>
                  </a:ext>
                </a:extLst>
              </a:tr>
              <a:tr h="79693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Tom Hanks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Cast Away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Chuck Noland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2000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Drama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0542849"/>
                  </a:ext>
                </a:extLst>
              </a:tr>
              <a:tr h="79693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Tom Hanks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Toy Story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Woody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1995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Children’s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39065224"/>
                  </a:ext>
                </a:extLst>
              </a:tr>
              <a:tr h="64640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Tim Allen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Toy Story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Buzz Lightyear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1995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Children’s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72303430"/>
                  </a:ext>
                </a:extLst>
              </a:tr>
              <a:tr h="79693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Natalie Portman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Black Swan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Nina Sayers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2010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Drama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04533186"/>
                  </a:ext>
                </a:extLst>
              </a:tr>
            </a:tbl>
          </a:graphicData>
        </a:graphic>
      </p:graphicFrame>
      <p:sp>
        <p:nvSpPr>
          <p:cNvPr id="3" name="직사각형 2">
            <a:extLst>
              <a:ext uri="{FF2B5EF4-FFF2-40B4-BE49-F238E27FC236}">
                <a16:creationId xmlns:a16="http://schemas.microsoft.com/office/drawing/2014/main" id="{E9D518E7-F50F-150A-221F-5ABEE05CD42C}"/>
              </a:ext>
            </a:extLst>
          </p:cNvPr>
          <p:cNvSpPr/>
          <p:nvPr/>
        </p:nvSpPr>
        <p:spPr>
          <a:xfrm>
            <a:off x="703942" y="1786488"/>
            <a:ext cx="4187372" cy="448056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5F5EAD84-DCD4-8534-3E86-1FC9185DE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4701" y="1426423"/>
            <a:ext cx="125656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>
              <a:defRPr sz="1600">
                <a:solidFill>
                  <a:srgbClr val="08090A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defRPr>
            </a:lvl1pPr>
          </a:lstStyle>
          <a:p>
            <a:pPr algn="ctr"/>
            <a:r>
              <a:rPr lang="ko-KR" altLang="en-US"/>
              <a:t>쿼리 가능</a:t>
            </a:r>
            <a:endParaRPr lang="ko-KR" altLang="ko-KR"/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2AFBF148-6ABC-771A-E8A9-38BD1796E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2759" y="1482468"/>
            <a:ext cx="125656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>
              <a:defRPr sz="1600">
                <a:solidFill>
                  <a:srgbClr val="08090A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defRPr>
            </a:lvl1pPr>
          </a:lstStyle>
          <a:p>
            <a:pPr algn="ctr"/>
            <a:r>
              <a:rPr lang="ko-KR" altLang="en-US"/>
              <a:t>쿼리 불가능</a:t>
            </a:r>
            <a:endParaRPr lang="ko-KR" altLang="ko-KR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0A5E8F1E-4281-7461-A397-057A7A436947}"/>
              </a:ext>
            </a:extLst>
          </p:cNvPr>
          <p:cNvSpPr/>
          <p:nvPr/>
        </p:nvSpPr>
        <p:spPr>
          <a:xfrm>
            <a:off x="4963886" y="1786487"/>
            <a:ext cx="6248402" cy="448056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748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3A6E3-57E4-47C4-E875-482CC7FCD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3E485531-FBE0-31E8-A214-05D9B3D3B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76098"/>
            <a:ext cx="12192000" cy="118190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FCDF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/>
          <a:p>
            <a:pPr eaLnBrk="1"/>
            <a:endParaRPr lang="ko-KR" altLang="ko-K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B52842-6ACB-F5D3-A42C-2BEC84A381B8}"/>
              </a:ext>
            </a:extLst>
          </p:cNvPr>
          <p:cNvSpPr txBox="1"/>
          <p:nvPr/>
        </p:nvSpPr>
        <p:spPr>
          <a:xfrm>
            <a:off x="622321" y="609376"/>
            <a:ext cx="3714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kern="0" spc="6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  <a:sym typeface="Helvetica" panose="020B0604020202020204" pitchFamily="34" charset="0"/>
              </a:rPr>
              <a:t>Global Secondary Index</a:t>
            </a:r>
            <a:endParaRPr lang="ko-KR" altLang="en-US" sz="2000" b="1" kern="0" spc="60">
              <a:solidFill>
                <a:srgbClr val="97A1A9"/>
              </a:solidFill>
              <a:latin typeface="Pretendard JP Variable Medium" panose="02000003000000020004" pitchFamily="2" charset="-128"/>
              <a:ea typeface="Pretendard JP Variable Medium" panose="02000003000000020004" pitchFamily="2" charset="-128"/>
              <a:cs typeface="Pretendard JP Variable Medium" panose="02000003000000020004" pitchFamily="2" charset="-128"/>
              <a:sym typeface="Helvetica" panose="020B0604020202020204" pitchFamily="34" charset="0"/>
            </a:endParaRP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969AB4E2-C04C-4DB0-8E75-4CEBDD5A1D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937043"/>
              </p:ext>
            </p:extLst>
          </p:nvPr>
        </p:nvGraphicFramePr>
        <p:xfrm>
          <a:off x="703943" y="1786487"/>
          <a:ext cx="10508345" cy="4480563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101669">
                  <a:extLst>
                    <a:ext uri="{9D8B030D-6E8A-4147-A177-3AD203B41FA5}">
                      <a16:colId xmlns:a16="http://schemas.microsoft.com/office/drawing/2014/main" val="226049541"/>
                    </a:ext>
                  </a:extLst>
                </a:gridCol>
                <a:gridCol w="2101669">
                  <a:extLst>
                    <a:ext uri="{9D8B030D-6E8A-4147-A177-3AD203B41FA5}">
                      <a16:colId xmlns:a16="http://schemas.microsoft.com/office/drawing/2014/main" val="3007463571"/>
                    </a:ext>
                  </a:extLst>
                </a:gridCol>
                <a:gridCol w="2101669">
                  <a:extLst>
                    <a:ext uri="{9D8B030D-6E8A-4147-A177-3AD203B41FA5}">
                      <a16:colId xmlns:a16="http://schemas.microsoft.com/office/drawing/2014/main" val="987254507"/>
                    </a:ext>
                  </a:extLst>
                </a:gridCol>
                <a:gridCol w="2101669">
                  <a:extLst>
                    <a:ext uri="{9D8B030D-6E8A-4147-A177-3AD203B41FA5}">
                      <a16:colId xmlns:a16="http://schemas.microsoft.com/office/drawing/2014/main" val="4159814496"/>
                    </a:ext>
                  </a:extLst>
                </a:gridCol>
                <a:gridCol w="2101669">
                  <a:extLst>
                    <a:ext uri="{9D8B030D-6E8A-4147-A177-3AD203B41FA5}">
                      <a16:colId xmlns:a16="http://schemas.microsoft.com/office/drawing/2014/main" val="756881855"/>
                    </a:ext>
                  </a:extLst>
                </a:gridCol>
              </a:tblGrid>
              <a:tr h="646406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Parimary Key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Attributes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1345152"/>
                  </a:ext>
                </a:extLst>
              </a:tr>
              <a:tr h="79693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solidFill>
                            <a:schemeClr val="bg1"/>
                          </a:solidFill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Year</a:t>
                      </a:r>
                      <a:endParaRPr lang="ko-KR" altLang="en-US" sz="1200">
                        <a:solidFill>
                          <a:schemeClr val="bg1"/>
                        </a:solidFill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solidFill>
                            <a:schemeClr val="bg1"/>
                          </a:solidFill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Partition Key: Actor</a:t>
                      </a:r>
                      <a:endParaRPr lang="ko-KR" altLang="en-US" sz="1200">
                        <a:solidFill>
                          <a:schemeClr val="bg1"/>
                        </a:solidFill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solidFill>
                            <a:schemeClr val="bg1"/>
                          </a:solidFill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Sort Key: Movie</a:t>
                      </a:r>
                      <a:endParaRPr lang="ko-KR" altLang="en-US" sz="1200">
                        <a:solidFill>
                          <a:schemeClr val="bg1"/>
                        </a:solidFill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solidFill>
                            <a:schemeClr val="bg1"/>
                          </a:solidFill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Role</a:t>
                      </a:r>
                      <a:endParaRPr lang="ko-KR" altLang="en-US" sz="1200">
                        <a:solidFill>
                          <a:schemeClr val="bg1"/>
                        </a:solidFill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solidFill>
                            <a:schemeClr val="bg1"/>
                          </a:solidFill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Genre</a:t>
                      </a:r>
                      <a:endParaRPr lang="ko-KR" altLang="en-US" sz="1200">
                        <a:solidFill>
                          <a:schemeClr val="bg1"/>
                        </a:solidFill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162835"/>
                  </a:ext>
                </a:extLst>
              </a:tr>
              <a:tr h="79693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2000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Tom Hanks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Cast Away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Chuck Noland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Drama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0542849"/>
                  </a:ext>
                </a:extLst>
              </a:tr>
              <a:tr h="79693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1995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Tom Hanks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Toy Story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Woody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Children’s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39065224"/>
                  </a:ext>
                </a:extLst>
              </a:tr>
              <a:tr h="64640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1995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Tim Allen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Toy Story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Buzz Lightyear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Children’s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72303430"/>
                  </a:ext>
                </a:extLst>
              </a:tr>
              <a:tr h="79693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2010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Natalie Portman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Black Swan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Nina Sayers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>
                          <a:latin typeface="Pretendard JP Variable" panose="02000003000000020004" pitchFamily="2" charset="-128"/>
                          <a:ea typeface="Pretendard JP Variable" panose="02000003000000020004" pitchFamily="2" charset="-128"/>
                          <a:cs typeface="Pretendard JP Variable" panose="02000003000000020004" pitchFamily="2" charset="-128"/>
                        </a:rPr>
                        <a:t>Drama</a:t>
                      </a:r>
                      <a:endParaRPr lang="ko-KR" altLang="en-US" sz="1200">
                        <a:latin typeface="Pretendard JP Variable" panose="02000003000000020004" pitchFamily="2" charset="-128"/>
                        <a:ea typeface="Pretendard JP Variable" panose="02000003000000020004" pitchFamily="2" charset="-128"/>
                        <a:cs typeface="Pretendard JP Variable" panose="02000003000000020004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045331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0391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4A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873A6E-D08C-AB5E-9154-9BD7708B3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0">
            <a:extLst>
              <a:ext uri="{FF2B5EF4-FFF2-40B4-BE49-F238E27FC236}">
                <a16:creationId xmlns:a16="http://schemas.microsoft.com/office/drawing/2014/main" id="{11ED18AB-83D2-E9F5-DB69-66601739A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5895" y="2123129"/>
            <a:ext cx="8440209" cy="261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 algn="ctr">
              <a:lnSpc>
                <a:spcPts val="6867"/>
              </a:lnSpc>
              <a:defRPr sz="5734" b="1">
                <a:solidFill>
                  <a:srgbClr val="FFFFFF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defRPr>
            </a:lvl1pPr>
          </a:lstStyle>
          <a:p>
            <a:pPr algn="l"/>
            <a:r>
              <a:rPr lang="en-US" altLang="ko-KR"/>
              <a:t>AWS Lambda</a:t>
            </a:r>
            <a:r>
              <a:rPr lang="ko-KR" altLang="en-US"/>
              <a:t>와</a:t>
            </a:r>
            <a:r>
              <a:rPr lang="en-US" altLang="ko-KR"/>
              <a:t> DynamoDB</a:t>
            </a:r>
            <a:r>
              <a:rPr lang="ko-KR" altLang="en-US"/>
              <a:t>로 월 </a:t>
            </a:r>
            <a:r>
              <a:rPr lang="en-US" altLang="ko-KR"/>
              <a:t>1</a:t>
            </a:r>
            <a:r>
              <a:rPr lang="ko-KR" altLang="en-US"/>
              <a:t>달러로 </a:t>
            </a:r>
            <a:r>
              <a:rPr lang="en-US" altLang="ko-KR"/>
              <a:t>10000</a:t>
            </a:r>
            <a:r>
              <a:rPr lang="ko-KR" altLang="en-US"/>
              <a:t>개 서버에 봇 배포하기</a:t>
            </a: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202285516"/>
      </p:ext>
    </p:extLst>
  </p:cSld>
  <p:clrMapOvr>
    <a:masterClrMapping/>
  </p:clrMapOvr>
  <p:transition spd="med">
    <p:push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4C3E6-BF8F-CA67-2327-457C0C265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B2FC6AEB-7A8D-529F-2AD3-7CFE1B583D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76098"/>
            <a:ext cx="12192000" cy="118190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FCDF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/>
          <a:p>
            <a:pPr eaLnBrk="1"/>
            <a:endParaRPr lang="ko-KR" altLang="ko-K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533300-B6C1-0048-D603-46B01126FF47}"/>
              </a:ext>
            </a:extLst>
          </p:cNvPr>
          <p:cNvSpPr txBox="1"/>
          <p:nvPr/>
        </p:nvSpPr>
        <p:spPr>
          <a:xfrm>
            <a:off x="622321" y="609376"/>
            <a:ext cx="3714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kern="0" spc="6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  <a:sym typeface="Helvetica" panose="020B0604020202020204" pitchFamily="34" charset="0"/>
              </a:rPr>
              <a:t>무엇을 만들었나요</a:t>
            </a:r>
            <a:r>
              <a:rPr lang="en-US" altLang="ko-KR" sz="2000" b="1" kern="0" spc="6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  <a:sym typeface="Helvetica" panose="020B0604020202020204" pitchFamily="34" charset="0"/>
              </a:rPr>
              <a:t>?</a:t>
            </a:r>
            <a:endParaRPr lang="ko-KR" altLang="en-US" sz="2000" b="1" kern="0" spc="60">
              <a:solidFill>
                <a:srgbClr val="97A1A9"/>
              </a:solidFill>
              <a:latin typeface="Pretendard JP Variable Medium" panose="02000003000000020004" pitchFamily="2" charset="-128"/>
              <a:ea typeface="Pretendard JP Variable Medium" panose="02000003000000020004" pitchFamily="2" charset="-128"/>
              <a:cs typeface="Pretendard JP Variable Medium" panose="02000003000000020004" pitchFamily="2" charset="-128"/>
              <a:sym typeface="Helvetica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E75E6BC-A68A-35E7-12BE-8025384F7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60" y="1590903"/>
            <a:ext cx="4189192" cy="399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077B5EA-4074-43FD-BE00-8279F5DD5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157" y="1594321"/>
            <a:ext cx="5005386" cy="399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549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5D832-EF1D-9D3F-9396-9D9956DEA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10A1D0AA-5BE7-B4BC-9562-AAC282A54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76098"/>
            <a:ext cx="12192000" cy="118190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FCDF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/>
          <a:p>
            <a:pPr eaLnBrk="1"/>
            <a:endParaRPr lang="ko-KR" altLang="ko-K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793929-2098-7F0E-C85D-9E17C202EC24}"/>
              </a:ext>
            </a:extLst>
          </p:cNvPr>
          <p:cNvSpPr txBox="1"/>
          <p:nvPr/>
        </p:nvSpPr>
        <p:spPr>
          <a:xfrm>
            <a:off x="622321" y="609376"/>
            <a:ext cx="3714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kern="0" spc="6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  <a:sym typeface="Helvetica" panose="020B0604020202020204" pitchFamily="34" charset="0"/>
              </a:rPr>
              <a:t>왜 만들었나요</a:t>
            </a:r>
            <a:r>
              <a:rPr lang="en-US" altLang="ko-KR" sz="2000" b="1" kern="0" spc="6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  <a:sym typeface="Helvetica" panose="020B0604020202020204" pitchFamily="34" charset="0"/>
              </a:rPr>
              <a:t>?</a:t>
            </a:r>
            <a:endParaRPr lang="ko-KR" altLang="en-US" sz="2000" b="1" kern="0" spc="60">
              <a:solidFill>
                <a:srgbClr val="97A1A9"/>
              </a:solidFill>
              <a:latin typeface="Pretendard JP Variable Medium" panose="02000003000000020004" pitchFamily="2" charset="-128"/>
              <a:ea typeface="Pretendard JP Variable Medium" panose="02000003000000020004" pitchFamily="2" charset="-128"/>
              <a:cs typeface="Pretendard JP Variable Medium" panose="02000003000000020004" pitchFamily="2" charset="-128"/>
              <a:sym typeface="Helvetica" panose="020B0604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36F8475-21B7-7093-DDAF-97FEB3DC9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086" y="1323067"/>
            <a:ext cx="6720114" cy="378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BEDBB6-27F7-7C10-1A5C-063D74AAA565}"/>
              </a:ext>
            </a:extLst>
          </p:cNvPr>
          <p:cNvSpPr txBox="1"/>
          <p:nvPr/>
        </p:nvSpPr>
        <p:spPr>
          <a:xfrm>
            <a:off x="2627086" y="5195876"/>
            <a:ext cx="67201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/>
              <a:t>https://youtu.be/1nE609C6-SI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8522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208EB-1CF2-A28D-A195-AC7854F87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B8760F1C-3A04-C28A-2D9A-8B1C0C49B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76098"/>
            <a:ext cx="12192000" cy="118190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FCDF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/>
          <a:p>
            <a:pPr eaLnBrk="1"/>
            <a:endParaRPr lang="ko-KR" altLang="ko-K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992A11-5728-BC08-5D3A-EE218081B691}"/>
              </a:ext>
            </a:extLst>
          </p:cNvPr>
          <p:cNvSpPr txBox="1"/>
          <p:nvPr/>
        </p:nvSpPr>
        <p:spPr>
          <a:xfrm>
            <a:off x="622321" y="609376"/>
            <a:ext cx="3714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kern="0" spc="6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  <a:sym typeface="Helvetica" panose="020B0604020202020204" pitchFamily="34" charset="0"/>
              </a:rPr>
              <a:t>어떻게 만들까요</a:t>
            </a:r>
            <a:r>
              <a:rPr lang="en-US" altLang="ko-KR" sz="2000" b="1" kern="0" spc="6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  <a:sym typeface="Helvetica" panose="020B0604020202020204" pitchFamily="34" charset="0"/>
              </a:rPr>
              <a:t>?</a:t>
            </a:r>
            <a:endParaRPr lang="ko-KR" altLang="en-US" sz="2000" b="1" kern="0" spc="60">
              <a:solidFill>
                <a:srgbClr val="97A1A9"/>
              </a:solidFill>
              <a:latin typeface="Pretendard JP Variable Medium" panose="02000003000000020004" pitchFamily="2" charset="-128"/>
              <a:ea typeface="Pretendard JP Variable Medium" panose="02000003000000020004" pitchFamily="2" charset="-128"/>
              <a:cs typeface="Pretendard JP Variable Medium" panose="02000003000000020004" pitchFamily="2" charset="-128"/>
              <a:sym typeface="Helvetica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31202D6-E38D-3AE8-7639-FED87DA78B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493" b="107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1A58CC2A-5AB2-2BAE-A34E-9F68CFE3F214}"/>
              </a:ext>
            </a:extLst>
          </p:cNvPr>
          <p:cNvSpPr/>
          <p:nvPr/>
        </p:nvSpPr>
        <p:spPr>
          <a:xfrm>
            <a:off x="0" y="0"/>
            <a:ext cx="12192000" cy="696432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A365FEC0-99F5-9CA2-9DD6-77A706E491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875" t="31662" b="2196"/>
          <a:stretch/>
        </p:blipFill>
        <p:spPr>
          <a:xfrm>
            <a:off x="4861560" y="1394460"/>
            <a:ext cx="733044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97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CEEA6-EE9D-082E-C44E-581021499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텍스트, 스크린샷, 폰트이(가) 표시된 사진">
            <a:extLst>
              <a:ext uri="{FF2B5EF4-FFF2-40B4-BE49-F238E27FC236}">
                <a16:creationId xmlns:a16="http://schemas.microsoft.com/office/drawing/2014/main" id="{43097842-8E62-53B3-19EB-E5E601FC8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77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CA14F-A8CE-4B04-59F3-08B2F3ED3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0">
            <a:extLst>
              <a:ext uri="{FF2B5EF4-FFF2-40B4-BE49-F238E27FC236}">
                <a16:creationId xmlns:a16="http://schemas.microsoft.com/office/drawing/2014/main" id="{E8E88A54-0281-989A-1742-5CC80840F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787" y="1272571"/>
            <a:ext cx="218029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eaLnBrk="1"/>
            <a:r>
              <a:rPr lang="ko-KR" altLang="en-US" sz="1600">
                <a:solidFill>
                  <a:srgbClr val="08090A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사용한 기술에 대하여</a:t>
            </a:r>
            <a:endParaRPr lang="ko-KR" altLang="ko-KR" sz="1600">
              <a:solidFill>
                <a:srgbClr val="08090A"/>
              </a:solidFill>
              <a:latin typeface="Pretendard JP Variable Medium" panose="02000003000000020004" pitchFamily="2" charset="-128"/>
              <a:ea typeface="Pretendard JP Variable Medium" panose="02000003000000020004" pitchFamily="2" charset="-128"/>
              <a:cs typeface="Pretendard JP Variable Medium" panose="02000003000000020004" pitchFamily="2" charset="-128"/>
            </a:endParaRP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8FBE3C24-9D75-F1CC-6CFA-E8D04A293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76098"/>
            <a:ext cx="12192000" cy="118190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FCDF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/>
          <a:p>
            <a:pPr eaLnBrk="1"/>
            <a:endParaRPr lang="ko-KR" altLang="ko-K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FF066F-8E0E-9DEE-2A1A-3FD129F13375}"/>
              </a:ext>
            </a:extLst>
          </p:cNvPr>
          <p:cNvSpPr txBox="1"/>
          <p:nvPr/>
        </p:nvSpPr>
        <p:spPr>
          <a:xfrm>
            <a:off x="622321" y="609376"/>
            <a:ext cx="1365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kern="0" spc="6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  <a:sym typeface="Helvetica" panose="020B0604020202020204" pitchFamily="34" charset="0"/>
              </a:rPr>
              <a:t>Contents</a:t>
            </a:r>
            <a:endParaRPr lang="ko-KR" altLang="en-US" sz="2000" b="1" kern="0" spc="60">
              <a:solidFill>
                <a:srgbClr val="97A1A9"/>
              </a:solidFill>
              <a:latin typeface="Pretendard JP Variable Medium" panose="02000003000000020004" pitchFamily="2" charset="-128"/>
              <a:ea typeface="Pretendard JP Variable Medium" panose="02000003000000020004" pitchFamily="2" charset="-128"/>
              <a:cs typeface="Pretendard JP Variable Medium" panose="02000003000000020004" pitchFamily="2" charset="-128"/>
              <a:sym typeface="Helvetica" panose="020B0604020202020204" pitchFamily="34" charset="0"/>
            </a:endParaRPr>
          </a:p>
        </p:txBody>
      </p:sp>
      <p:pic>
        <p:nvPicPr>
          <p:cNvPr id="17" name="Image 2" descr="Image 2">
            <a:extLst>
              <a:ext uri="{FF2B5EF4-FFF2-40B4-BE49-F238E27FC236}">
                <a16:creationId xmlns:a16="http://schemas.microsoft.com/office/drawing/2014/main" id="{99F353DF-D0F0-C1FE-5AAF-02D5BCAB6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882" y="809431"/>
            <a:ext cx="4405638" cy="5239137"/>
          </a:xfrm>
          <a:prstGeom prst="rect">
            <a:avLst/>
          </a:prstGeom>
          <a:ln w="12700">
            <a:miter lim="400000"/>
          </a:ln>
          <a:effectLst>
            <a:outerShdw blurRad="762000" dist="203200" dir="5400000" rotWithShape="0">
              <a:srgbClr val="000000">
                <a:alpha val="24000"/>
              </a:srgbClr>
            </a:outerShdw>
          </a:effectLst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0E371A07-30C1-FC40-713F-297022E56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270" y="1517397"/>
            <a:ext cx="2180299" cy="91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eaLnBrk="1">
              <a:lnSpc>
                <a:spcPct val="200000"/>
              </a:lnSpc>
            </a:pPr>
            <a:r>
              <a:rPr lang="en-US" altLang="ko-KR" sz="160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AWS</a:t>
            </a:r>
            <a:r>
              <a:rPr lang="ko-KR" altLang="en-US" sz="160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 </a:t>
            </a:r>
            <a:r>
              <a:rPr lang="en-US" altLang="ko-KR" sz="160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Lambda</a:t>
            </a:r>
            <a:r>
              <a:rPr lang="ko-KR" altLang="en-US" sz="160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란</a:t>
            </a:r>
            <a:r>
              <a:rPr lang="en-US" altLang="ko-KR" sz="160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?</a:t>
            </a:r>
          </a:p>
          <a:p>
            <a:pPr>
              <a:lnSpc>
                <a:spcPct val="200000"/>
              </a:lnSpc>
            </a:pPr>
            <a:r>
              <a:rPr lang="en-US" altLang="ko-KR" sz="160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AWS DynamoDB</a:t>
            </a:r>
            <a:r>
              <a:rPr lang="ko-KR" altLang="en-US" sz="160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란</a:t>
            </a:r>
            <a:r>
              <a:rPr lang="en-US" altLang="ko-KR" sz="160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?</a:t>
            </a:r>
            <a:endParaRPr lang="ko-KR" altLang="ko-KR" sz="1600">
              <a:solidFill>
                <a:srgbClr val="97A1A9"/>
              </a:solidFill>
              <a:latin typeface="Pretendard JP Variable Medium" panose="02000003000000020004" pitchFamily="2" charset="-128"/>
              <a:ea typeface="Pretendard JP Variable Medium" panose="02000003000000020004" pitchFamily="2" charset="-128"/>
              <a:cs typeface="Pretendard JP Variable Medium" panose="02000003000000020004" pitchFamily="2" charset="-128"/>
            </a:endParaRPr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E3C30474-B7A3-CC3B-60B8-68B6C932BC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788" y="2586984"/>
            <a:ext cx="177503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eaLnBrk="1"/>
            <a:r>
              <a:rPr lang="ko-KR" altLang="en-US" sz="1600">
                <a:solidFill>
                  <a:srgbClr val="08090A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프로젝트 소개</a:t>
            </a:r>
            <a:endParaRPr lang="ko-KR" altLang="ko-KR" sz="1600">
              <a:solidFill>
                <a:srgbClr val="08090A"/>
              </a:solidFill>
              <a:latin typeface="Pretendard JP Variable Medium" panose="02000003000000020004" pitchFamily="2" charset="-128"/>
              <a:ea typeface="Pretendard JP Variable Medium" panose="02000003000000020004" pitchFamily="2" charset="-128"/>
              <a:cs typeface="Pretendard JP Variable Medium" panose="02000003000000020004" pitchFamily="2" charset="-128"/>
            </a:endParaRPr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F3248B0F-3B3D-6E53-1073-6D235D553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270" y="2833205"/>
            <a:ext cx="2180299" cy="288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eaLnBrk="1">
              <a:lnSpc>
                <a:spcPct val="200000"/>
              </a:lnSpc>
            </a:pPr>
            <a:r>
              <a:rPr lang="ko-KR" altLang="en-US" sz="160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만든 계기</a:t>
            </a:r>
            <a:endParaRPr lang="en-US" altLang="ko-KR" sz="1600">
              <a:solidFill>
                <a:srgbClr val="97A1A9"/>
              </a:solidFill>
              <a:latin typeface="Pretendard JP Variable Medium" panose="02000003000000020004" pitchFamily="2" charset="-128"/>
              <a:ea typeface="Pretendard JP Variable Medium" panose="02000003000000020004" pitchFamily="2" charset="-128"/>
              <a:cs typeface="Pretendard JP Variable Medium" panose="02000003000000020004" pitchFamily="2" charset="-128"/>
            </a:endParaRPr>
          </a:p>
          <a:p>
            <a:pPr>
              <a:lnSpc>
                <a:spcPct val="200000"/>
              </a:lnSpc>
            </a:pPr>
            <a:r>
              <a:rPr lang="ko-KR" altLang="en-US" sz="160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알림 전송 원리</a:t>
            </a:r>
            <a:endParaRPr lang="en-US" altLang="ko-KR" sz="1600">
              <a:solidFill>
                <a:srgbClr val="97A1A9"/>
              </a:solidFill>
              <a:latin typeface="Pretendard JP Variable Medium" panose="02000003000000020004" pitchFamily="2" charset="-128"/>
              <a:ea typeface="Pretendard JP Variable Medium" panose="02000003000000020004" pitchFamily="2" charset="-128"/>
              <a:cs typeface="Pretendard JP Variable Medium" panose="02000003000000020004" pitchFamily="2" charset="-128"/>
            </a:endParaRPr>
          </a:p>
          <a:p>
            <a:pPr>
              <a:lnSpc>
                <a:spcPct val="200000"/>
              </a:lnSpc>
            </a:pPr>
            <a:r>
              <a:rPr lang="en-US" altLang="ko-KR" sz="160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Lambda </a:t>
            </a:r>
            <a:r>
              <a:rPr lang="ko-KR" altLang="en-US" sz="160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실행 시간 문제</a:t>
            </a:r>
            <a:endParaRPr lang="en-US" altLang="ko-KR" sz="1600">
              <a:solidFill>
                <a:srgbClr val="97A1A9"/>
              </a:solidFill>
              <a:latin typeface="Pretendard JP Variable Medium" panose="02000003000000020004" pitchFamily="2" charset="-128"/>
              <a:ea typeface="Pretendard JP Variable Medium" panose="02000003000000020004" pitchFamily="2" charset="-128"/>
              <a:cs typeface="Pretendard JP Variable Medium" panose="02000003000000020004" pitchFamily="2" charset="-128"/>
            </a:endParaRPr>
          </a:p>
          <a:p>
            <a:pPr>
              <a:lnSpc>
                <a:spcPct val="200000"/>
              </a:lnSpc>
            </a:pPr>
            <a:r>
              <a:rPr lang="en-US" altLang="ko-KR" sz="160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Lambda</a:t>
            </a:r>
            <a:r>
              <a:rPr lang="ko-KR" altLang="en-US" sz="160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 동시성 문제</a:t>
            </a:r>
            <a:endParaRPr lang="en-US" altLang="ko-KR" sz="1600">
              <a:solidFill>
                <a:srgbClr val="97A1A9"/>
              </a:solidFill>
              <a:latin typeface="Pretendard JP Variable Medium" panose="02000003000000020004" pitchFamily="2" charset="-128"/>
              <a:ea typeface="Pretendard JP Variable Medium" panose="02000003000000020004" pitchFamily="2" charset="-128"/>
              <a:cs typeface="Pretendard JP Variable Medium" panose="02000003000000020004" pitchFamily="2" charset="-128"/>
            </a:endParaRPr>
          </a:p>
          <a:p>
            <a:pPr>
              <a:lnSpc>
                <a:spcPct val="200000"/>
              </a:lnSpc>
            </a:pPr>
            <a:r>
              <a:rPr lang="ko-KR" altLang="en-US" sz="160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개선 로직</a:t>
            </a:r>
            <a:endParaRPr lang="en-US" altLang="ko-KR" sz="1600">
              <a:solidFill>
                <a:srgbClr val="97A1A9"/>
              </a:solidFill>
              <a:latin typeface="Pretendard JP Variable Medium" panose="02000003000000020004" pitchFamily="2" charset="-128"/>
              <a:ea typeface="Pretendard JP Variable Medium" panose="02000003000000020004" pitchFamily="2" charset="-128"/>
              <a:cs typeface="Pretendard JP Variable Medium" panose="02000003000000020004" pitchFamily="2" charset="-128"/>
            </a:endParaRPr>
          </a:p>
          <a:p>
            <a:pPr>
              <a:lnSpc>
                <a:spcPct val="200000"/>
              </a:lnSpc>
            </a:pPr>
            <a:r>
              <a:rPr lang="ko-KR" altLang="en-US" sz="160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취약점</a:t>
            </a:r>
            <a:endParaRPr lang="ko-KR" altLang="ko-KR" sz="1600">
              <a:solidFill>
                <a:srgbClr val="97A1A9"/>
              </a:solidFill>
              <a:latin typeface="Pretendard JP Variable Medium" panose="02000003000000020004" pitchFamily="2" charset="-128"/>
              <a:ea typeface="Pretendard JP Variable Medium" panose="02000003000000020004" pitchFamily="2" charset="-128"/>
              <a:cs typeface="Pretendard JP Variable Medium" panose="02000003000000020004" pitchFamily="2" charset="-128"/>
            </a:endParaRPr>
          </a:p>
        </p:txBody>
      </p:sp>
      <p:sp>
        <p:nvSpPr>
          <p:cNvPr id="15" name="Text 0">
            <a:extLst>
              <a:ext uri="{FF2B5EF4-FFF2-40B4-BE49-F238E27FC236}">
                <a16:creationId xmlns:a16="http://schemas.microsoft.com/office/drawing/2014/main" id="{63EDC709-11BE-24CF-ABD6-3A3FC570D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775" y="5916922"/>
            <a:ext cx="177503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eaLnBrk="1"/>
            <a:r>
              <a:rPr lang="ko-KR" altLang="en-US" sz="1600">
                <a:solidFill>
                  <a:srgbClr val="08090A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마무리</a:t>
            </a:r>
            <a:endParaRPr lang="ko-KR" altLang="ko-KR" sz="1600">
              <a:solidFill>
                <a:srgbClr val="08090A"/>
              </a:solidFill>
              <a:latin typeface="Pretendard JP Variable Medium" panose="02000003000000020004" pitchFamily="2" charset="-128"/>
              <a:ea typeface="Pretendard JP Variable Medium" panose="02000003000000020004" pitchFamily="2" charset="-128"/>
              <a:cs typeface="Pretendard JP Variable Medium" panose="02000003000000020004" pitchFamily="2" charset="-128"/>
            </a:endParaRPr>
          </a:p>
        </p:txBody>
      </p: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0AD4564E-6DFF-315C-C135-A8F86BA6A4B0}"/>
              </a:ext>
            </a:extLst>
          </p:cNvPr>
          <p:cNvCxnSpPr>
            <a:cxnSpLocks/>
          </p:cNvCxnSpPr>
          <p:nvPr/>
        </p:nvCxnSpPr>
        <p:spPr>
          <a:xfrm>
            <a:off x="760775" y="1611984"/>
            <a:ext cx="0" cy="81694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E25A466C-5158-1E2A-FEE0-79D5BFA266B8}"/>
              </a:ext>
            </a:extLst>
          </p:cNvPr>
          <p:cNvCxnSpPr>
            <a:cxnSpLocks/>
          </p:cNvCxnSpPr>
          <p:nvPr/>
        </p:nvCxnSpPr>
        <p:spPr>
          <a:xfrm>
            <a:off x="760775" y="2922309"/>
            <a:ext cx="0" cy="279219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7679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0E1AB-675A-535B-C460-6DC6BF021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0">
            <a:extLst>
              <a:ext uri="{FF2B5EF4-FFF2-40B4-BE49-F238E27FC236}">
                <a16:creationId xmlns:a16="http://schemas.microsoft.com/office/drawing/2014/main" id="{31879253-36F9-9A08-8334-DB4FA5EA5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712" y="2976089"/>
            <a:ext cx="7388575" cy="73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>
              <a:lnSpc>
                <a:spcPct val="200000"/>
              </a:lnSpc>
            </a:pPr>
            <a:r>
              <a:rPr lang="ko-KR" altLang="en-US" sz="2800">
                <a:solidFill>
                  <a:srgbClr val="08090A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마지막 </a:t>
            </a:r>
            <a:r>
              <a:rPr lang="en-US" altLang="ko-KR" sz="2800">
                <a:solidFill>
                  <a:srgbClr val="08090A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liveId</a:t>
            </a:r>
            <a:r>
              <a:rPr lang="ko-KR" altLang="en-US" sz="2800">
                <a:solidFill>
                  <a:srgbClr val="08090A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와 새롭게 확인한 </a:t>
            </a:r>
            <a:r>
              <a:rPr lang="en-US" altLang="ko-KR" sz="2800">
                <a:solidFill>
                  <a:srgbClr val="08090A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liveId</a:t>
            </a:r>
            <a:r>
              <a:rPr lang="ko-KR" altLang="en-US" sz="2800">
                <a:solidFill>
                  <a:srgbClr val="08090A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가 다를 경우</a:t>
            </a:r>
            <a:endParaRPr lang="ko-KR" altLang="ko-KR" sz="2800">
              <a:solidFill>
                <a:srgbClr val="08090A"/>
              </a:solidFill>
              <a:latin typeface="Pretendard JP Variable Medium" panose="02000003000000020004" pitchFamily="2" charset="-128"/>
              <a:ea typeface="Pretendard JP Variable Medium" panose="02000003000000020004" pitchFamily="2" charset="-128"/>
              <a:cs typeface="Pretendard JP Variable Medium" panose="02000003000000020004" pitchFamily="2" charset="-128"/>
            </a:endParaRP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CF3CDE50-FF21-B748-63D3-939373FED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76098"/>
            <a:ext cx="12192000" cy="118190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FCDF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/>
          <a:p>
            <a:pPr eaLnBrk="1"/>
            <a:endParaRPr lang="ko-KR" altLang="ko-K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ADD623-FAF4-45A6-47F3-990D40D909D1}"/>
              </a:ext>
            </a:extLst>
          </p:cNvPr>
          <p:cNvSpPr txBox="1"/>
          <p:nvPr/>
        </p:nvSpPr>
        <p:spPr>
          <a:xfrm>
            <a:off x="622321" y="609376"/>
            <a:ext cx="3714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kern="0" spc="6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  <a:sym typeface="Helvetica" panose="020B0604020202020204" pitchFamily="34" charset="0"/>
              </a:rPr>
              <a:t>알림 작동 원리</a:t>
            </a:r>
            <a:r>
              <a:rPr lang="en-US" altLang="ko-KR" sz="2000" b="1" kern="0" spc="6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  <a:sym typeface="Helvetica" panose="020B0604020202020204" pitchFamily="34" charset="0"/>
              </a:rPr>
              <a:t>?</a:t>
            </a:r>
            <a:endParaRPr lang="ko-KR" altLang="en-US" sz="2000" b="1" kern="0" spc="60">
              <a:solidFill>
                <a:srgbClr val="97A1A9"/>
              </a:solidFill>
              <a:latin typeface="Pretendard JP Variable Medium" panose="02000003000000020004" pitchFamily="2" charset="-128"/>
              <a:ea typeface="Pretendard JP Variable Medium" panose="02000003000000020004" pitchFamily="2" charset="-128"/>
              <a:cs typeface="Pretendard JP Variable Medium" panose="02000003000000020004" pitchFamily="2" charset="-128"/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4315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672D8-07A9-5E9D-E119-1C9074F14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1F7228A0-4E79-4AB5-8397-676C5BF2D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76098"/>
            <a:ext cx="12192000" cy="118190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FCDF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/>
          <a:p>
            <a:pPr eaLnBrk="1"/>
            <a:endParaRPr lang="ko-KR" altLang="ko-K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0BC2E9-A932-B370-4838-2DBCCF6D163B}"/>
              </a:ext>
            </a:extLst>
          </p:cNvPr>
          <p:cNvSpPr txBox="1"/>
          <p:nvPr/>
        </p:nvSpPr>
        <p:spPr>
          <a:xfrm>
            <a:off x="622321" y="609376"/>
            <a:ext cx="3714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kern="0" spc="6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  <a:sym typeface="Helvetica" panose="020B0604020202020204" pitchFamily="34" charset="0"/>
              </a:rPr>
              <a:t>Lambda </a:t>
            </a:r>
            <a:r>
              <a:rPr lang="ko-KR" altLang="en-US" sz="2000" b="1" kern="0" spc="6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  <a:sym typeface="Helvetica" panose="020B0604020202020204" pitchFamily="34" charset="0"/>
              </a:rPr>
              <a:t>실행 시간 문제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0BCCABA7-2295-0A2D-4F48-CE6CF648F1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7" name="그림 6" descr="텍스트, 스크린샷, 그래프, 라인이(가) 표시된 사진&#10;&#10;자동 생성된 설명">
            <a:extLst>
              <a:ext uri="{FF2B5EF4-FFF2-40B4-BE49-F238E27FC236}">
                <a16:creationId xmlns:a16="http://schemas.microsoft.com/office/drawing/2014/main" id="{4F721C1A-59B7-05E1-F47B-38E4A930E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544" y="1220384"/>
            <a:ext cx="5870111" cy="504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86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23E6A-589F-3579-1B88-876299A82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C0737030-FCCC-8F65-9BAB-7FA1F7B9E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76098"/>
            <a:ext cx="12192000" cy="118190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FCDF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/>
          <a:p>
            <a:pPr eaLnBrk="1"/>
            <a:endParaRPr lang="ko-KR" altLang="ko-K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C19CF7-6136-8D49-1570-C2B6BEE99599}"/>
              </a:ext>
            </a:extLst>
          </p:cNvPr>
          <p:cNvSpPr txBox="1"/>
          <p:nvPr/>
        </p:nvSpPr>
        <p:spPr>
          <a:xfrm>
            <a:off x="622321" y="609376"/>
            <a:ext cx="3714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kern="0" spc="6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  <a:sym typeface="Helvetica" panose="020B0604020202020204" pitchFamily="34" charset="0"/>
              </a:rPr>
              <a:t>트리거 기반 분산화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8584059E-B25A-B18C-5428-B9F0C47F14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81AF4E6A-1601-47A1-7376-3BD8D4F00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712" y="2976089"/>
            <a:ext cx="7388575" cy="73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>
              <a:lnSpc>
                <a:spcPct val="200000"/>
              </a:lnSpc>
            </a:pPr>
            <a:r>
              <a:rPr lang="en-US" altLang="ko-KR" sz="2800">
                <a:solidFill>
                  <a:srgbClr val="08090A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6e06f5e1907f17eff543abd06cb62891</a:t>
            </a:r>
            <a:endParaRPr lang="ko-KR" altLang="ko-KR" sz="2800">
              <a:solidFill>
                <a:srgbClr val="08090A"/>
              </a:solidFill>
              <a:latin typeface="Pretendard JP Variable Medium" panose="02000003000000020004" pitchFamily="2" charset="-128"/>
              <a:ea typeface="Pretendard JP Variable Medium" panose="02000003000000020004" pitchFamily="2" charset="-128"/>
              <a:cs typeface="Pretendard JP Variable Medium" panose="02000003000000020004" pitchFamily="2" charset="-128"/>
            </a:endParaRPr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DC7C1D08-C4EE-B3AC-EDB2-0F0B30F66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5771" y="2976089"/>
            <a:ext cx="8745258" cy="73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>
              <a:lnSpc>
                <a:spcPct val="200000"/>
              </a:lnSpc>
            </a:pPr>
            <a:r>
              <a:rPr lang="en-US" altLang="ko-KR" sz="2800">
                <a:solidFill>
                  <a:srgbClr val="08090A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146251220378900903388158630927143413905</a:t>
            </a:r>
            <a:endParaRPr lang="ko-KR" altLang="ko-KR" sz="2800">
              <a:solidFill>
                <a:srgbClr val="08090A"/>
              </a:solidFill>
              <a:latin typeface="Pretendard JP Variable Medium" panose="02000003000000020004" pitchFamily="2" charset="-128"/>
              <a:ea typeface="Pretendard JP Variable Medium" panose="02000003000000020004" pitchFamily="2" charset="-128"/>
              <a:cs typeface="Pretendard JP Variable Medium" panose="02000003000000020004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257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DA52D-3626-A8BD-E2BB-CB7AAF2A2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80EE118A-AF42-9AC8-3AD5-9D853A548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76098"/>
            <a:ext cx="12192000" cy="118190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FCDF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/>
          <a:p>
            <a:pPr eaLnBrk="1"/>
            <a:endParaRPr lang="ko-KR" altLang="ko-KR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7DD4A5B-C207-2930-A50A-DB1F017F68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026" name="Picture 2" descr="데이터베이스 샤딩 (Database Sharding)">
            <a:extLst>
              <a:ext uri="{FF2B5EF4-FFF2-40B4-BE49-F238E27FC236}">
                <a16:creationId xmlns:a16="http://schemas.microsoft.com/office/drawing/2014/main" id="{5E8BCA9C-609F-1AE9-5878-3834F3EE1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396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04BBF-FDCB-5FB5-613F-780664D41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635C6F8B-FFEC-46D7-8853-BFCCEA459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76098"/>
            <a:ext cx="12192000" cy="118190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FCDF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/>
          <a:p>
            <a:pPr eaLnBrk="1"/>
            <a:endParaRPr lang="ko-KR" altLang="ko-K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037886-2191-A673-7DC7-87EB92298C5D}"/>
              </a:ext>
            </a:extLst>
          </p:cNvPr>
          <p:cNvSpPr txBox="1"/>
          <p:nvPr/>
        </p:nvSpPr>
        <p:spPr>
          <a:xfrm>
            <a:off x="622321" y="609376"/>
            <a:ext cx="3714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kern="0" spc="6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  <a:sym typeface="Helvetica" panose="020B0604020202020204" pitchFamily="34" charset="0"/>
              </a:rPr>
              <a:t>Lambda </a:t>
            </a:r>
            <a:r>
              <a:rPr lang="ko-KR" altLang="en-US" sz="2000" b="1" kern="0" spc="6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  <a:sym typeface="Helvetica" panose="020B0604020202020204" pitchFamily="34" charset="0"/>
              </a:rPr>
              <a:t>실행 시간 문제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254E9E29-E1B9-D5E0-14A1-04144A647F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7" name="그림 6" descr="텍스트, 스크린샷, 그래프, 라인이(가) 표시된 사진&#10;&#10;자동 생성된 설명">
            <a:extLst>
              <a:ext uri="{FF2B5EF4-FFF2-40B4-BE49-F238E27FC236}">
                <a16:creationId xmlns:a16="http://schemas.microsoft.com/office/drawing/2014/main" id="{ABEBBD9E-875B-6750-A729-39516E8A4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544" y="1220384"/>
            <a:ext cx="5870111" cy="504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7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3D6ED-9097-F3BE-9B77-80A875495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AFFF3B1B-0162-4758-39A6-13BF5B4F1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76098"/>
            <a:ext cx="12192000" cy="118190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FCDF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/>
          <a:p>
            <a:pPr eaLnBrk="1"/>
            <a:endParaRPr lang="ko-KR" altLang="ko-K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334177-A52E-6507-795A-D352F6A1066A}"/>
              </a:ext>
            </a:extLst>
          </p:cNvPr>
          <p:cNvSpPr txBox="1"/>
          <p:nvPr/>
        </p:nvSpPr>
        <p:spPr>
          <a:xfrm>
            <a:off x="622321" y="609376"/>
            <a:ext cx="3714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kern="0" spc="6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  <a:sym typeface="Helvetica" panose="020B0604020202020204" pitchFamily="34" charset="0"/>
              </a:rPr>
              <a:t>Lambda </a:t>
            </a:r>
            <a:r>
              <a:rPr lang="ko-KR" altLang="en-US" sz="2000" b="1" kern="0" spc="6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  <a:sym typeface="Helvetica" panose="020B0604020202020204" pitchFamily="34" charset="0"/>
              </a:rPr>
              <a:t>동시성 문제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9829FE90-4434-0536-079D-62F790584E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04FEDD5-67AF-1E52-E648-C1F29BE01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482" y="1276056"/>
            <a:ext cx="4767036" cy="460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2290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867FB-1C4B-E02B-414A-6F1DAB43A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10680511-450B-1D23-79C1-4A30C0EEA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76098"/>
            <a:ext cx="12192000" cy="118190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FCDF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/>
          <a:p>
            <a:pPr eaLnBrk="1"/>
            <a:endParaRPr lang="ko-KR" altLang="ko-K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611A0F-40BA-DBDF-1404-61D4EAB5E64E}"/>
              </a:ext>
            </a:extLst>
          </p:cNvPr>
          <p:cNvSpPr txBox="1"/>
          <p:nvPr/>
        </p:nvSpPr>
        <p:spPr>
          <a:xfrm>
            <a:off x="622321" y="609376"/>
            <a:ext cx="3714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kern="0" spc="6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  <a:sym typeface="Helvetica" panose="020B0604020202020204" pitchFamily="34" charset="0"/>
              </a:rPr>
              <a:t>근본적인 문제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B1E3AF85-9E7B-23C2-DFE5-622898F3AB6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8" name="그림 7" descr="텍스트, 스크린샷, 멀티미디어 소프트웨어, 소프트웨어이(가) 표시된 사진&#10;&#10;자동 생성된 설명">
            <a:extLst>
              <a:ext uri="{FF2B5EF4-FFF2-40B4-BE49-F238E27FC236}">
                <a16:creationId xmlns:a16="http://schemas.microsoft.com/office/drawing/2014/main" id="{5E58C1F0-FA73-3FFD-F6DC-8A88B76CA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57" y="2074182"/>
            <a:ext cx="4764195" cy="2709636"/>
          </a:xfrm>
          <a:prstGeom prst="rect">
            <a:avLst/>
          </a:prstGeom>
        </p:spPr>
      </p:pic>
      <p:pic>
        <p:nvPicPr>
          <p:cNvPr id="10" name="그림 9" descr="텍스트, 스크린샷, 소프트웨어, 멀티미디어 소프트웨어이(가) 표시된 사진&#10;&#10;자동 생성된 설명">
            <a:extLst>
              <a:ext uri="{FF2B5EF4-FFF2-40B4-BE49-F238E27FC236}">
                <a16:creationId xmlns:a16="http://schemas.microsoft.com/office/drawing/2014/main" id="{46769BDB-7F81-DC46-93F0-D06E3656EF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48" y="2074182"/>
            <a:ext cx="4718627" cy="270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976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02E53-4A38-0B61-5856-1F56769F6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5A4941F9-4D09-E5C4-8193-3737C2E1A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76098"/>
            <a:ext cx="12192000" cy="118190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FCDF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/>
          <a:p>
            <a:pPr eaLnBrk="1"/>
            <a:endParaRPr lang="ko-KR" altLang="ko-K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C2C15B-A6BD-94F3-822B-EEA184BC45DE}"/>
              </a:ext>
            </a:extLst>
          </p:cNvPr>
          <p:cNvSpPr txBox="1"/>
          <p:nvPr/>
        </p:nvSpPr>
        <p:spPr>
          <a:xfrm>
            <a:off x="622321" y="609376"/>
            <a:ext cx="3714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kern="0" spc="6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  <a:sym typeface="Helvetica" panose="020B0604020202020204" pitchFamily="34" charset="0"/>
              </a:rPr>
              <a:t>개선 로직</a:t>
            </a: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EE9DD41B-F6BA-32E9-0C87-56B4C3931E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9" name="그림 8" descr="텍스트, 스크린샷, 소프트웨어, 멀티미디어 소프트웨어이(가) 표시된 사진&#10;&#10;자동 생성된 설명">
            <a:extLst>
              <a:ext uri="{FF2B5EF4-FFF2-40B4-BE49-F238E27FC236}">
                <a16:creationId xmlns:a16="http://schemas.microsoft.com/office/drawing/2014/main" id="{1286EA72-7BD8-FEE8-91D4-B039F9647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355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62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AE176-508E-65F9-F719-39CDF0A40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0">
            <a:extLst>
              <a:ext uri="{FF2B5EF4-FFF2-40B4-BE49-F238E27FC236}">
                <a16:creationId xmlns:a16="http://schemas.microsoft.com/office/drawing/2014/main" id="{507EE843-3CCA-A44A-2F0C-52AA87042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414" y="2558840"/>
            <a:ext cx="10193172" cy="1595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eaLnBrk="1">
              <a:lnSpc>
                <a:spcPct val="200000"/>
              </a:lnSpc>
            </a:pPr>
            <a:r>
              <a:rPr lang="ko-KR" altLang="en-US" sz="2800">
                <a:solidFill>
                  <a:srgbClr val="08090A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로그인이 필요한 </a:t>
            </a:r>
            <a:r>
              <a:rPr lang="en-US" altLang="ko-KR" sz="2800">
                <a:solidFill>
                  <a:srgbClr val="08090A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API</a:t>
            </a:r>
          </a:p>
          <a:p>
            <a:pPr algn="ctr" eaLnBrk="1">
              <a:lnSpc>
                <a:spcPct val="200000"/>
              </a:lnSpc>
            </a:pPr>
            <a:r>
              <a:rPr lang="ko-KR" altLang="en-US" sz="2800">
                <a:solidFill>
                  <a:srgbClr val="08090A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계정 당 </a:t>
            </a:r>
            <a:r>
              <a:rPr lang="en-US" altLang="ko-KR" sz="2800">
                <a:solidFill>
                  <a:srgbClr val="08090A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3000</a:t>
            </a:r>
            <a:r>
              <a:rPr lang="ko-KR" altLang="en-US" sz="2800">
                <a:solidFill>
                  <a:srgbClr val="08090A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명 팔로우 수 제한</a:t>
            </a:r>
            <a:endParaRPr lang="en-US" altLang="ko-KR" sz="2800">
              <a:solidFill>
                <a:srgbClr val="08090A"/>
              </a:solidFill>
              <a:latin typeface="Pretendard JP Variable Medium" panose="02000003000000020004" pitchFamily="2" charset="-128"/>
              <a:ea typeface="Pretendard JP Variable Medium" panose="02000003000000020004" pitchFamily="2" charset="-128"/>
              <a:cs typeface="Pretendard JP Variable Medium" panose="02000003000000020004" pitchFamily="2" charset="-128"/>
            </a:endParaRP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D811984F-BBEC-5234-5980-1D5DF005B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76098"/>
            <a:ext cx="12192000" cy="118190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FCDF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/>
          <a:p>
            <a:pPr eaLnBrk="1"/>
            <a:endParaRPr lang="ko-KR" altLang="ko-K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32DB18-C75D-9F3F-919E-3D05E92E0D46}"/>
              </a:ext>
            </a:extLst>
          </p:cNvPr>
          <p:cNvSpPr txBox="1"/>
          <p:nvPr/>
        </p:nvSpPr>
        <p:spPr>
          <a:xfrm>
            <a:off x="622321" y="609376"/>
            <a:ext cx="4421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kern="0" spc="6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  <a:sym typeface="Helvetica" panose="020B0604020202020204" pitchFamily="34" charset="0"/>
              </a:rPr>
              <a:t>팔로우 목록 </a:t>
            </a:r>
            <a:r>
              <a:rPr lang="en-US" altLang="ko-KR" sz="2000" b="1" kern="0" spc="6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  <a:sym typeface="Helvetica" panose="020B0604020202020204" pitchFamily="34" charset="0"/>
              </a:rPr>
              <a:t>API</a:t>
            </a:r>
            <a:r>
              <a:rPr lang="ko-KR" altLang="en-US" sz="2000" b="1" kern="0" spc="6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  <a:sym typeface="Helvetica" panose="020B0604020202020204" pitchFamily="34" charset="0"/>
              </a:rPr>
              <a:t>를 사용하지 않았던 이유</a:t>
            </a:r>
          </a:p>
        </p:txBody>
      </p:sp>
    </p:spTree>
    <p:extLst>
      <p:ext uri="{BB962C8B-B14F-4D97-AF65-F5344CB8AC3E}">
        <p14:creationId xmlns:p14="http://schemas.microsoft.com/office/powerpoint/2010/main" val="390694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4614F-4E4C-BEAA-5161-B4F4086EC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0314D1F7-2371-586F-2366-89AE52634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76098"/>
            <a:ext cx="12192000" cy="118190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FCDF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/>
          <a:p>
            <a:pPr eaLnBrk="1"/>
            <a:endParaRPr lang="ko-KR" altLang="ko-KR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BD5D6676-CBC8-8801-374D-F0FD0F0524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5" name="그림 4" descr="텍스트, 스크린샷, 소프트웨어, 운영 체제이(가) 표시된 사진&#10;&#10;자동 생성된 설명">
            <a:extLst>
              <a:ext uri="{FF2B5EF4-FFF2-40B4-BE49-F238E27FC236}">
                <a16:creationId xmlns:a16="http://schemas.microsoft.com/office/drawing/2014/main" id="{FE5F9AD8-8CAC-F26D-5337-6D33C3A7C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389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15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4A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0">
            <a:extLst>
              <a:ext uri="{FF2B5EF4-FFF2-40B4-BE49-F238E27FC236}">
                <a16:creationId xmlns:a16="http://schemas.microsoft.com/office/drawing/2014/main" id="{497A65B3-1895-1D9A-6DAC-69814B2BF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8167" y="2990851"/>
            <a:ext cx="6822017" cy="8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6867"/>
              </a:lnSpc>
            </a:pPr>
            <a:r>
              <a:rPr lang="en-US" altLang="ko-KR" sz="5734" b="1">
                <a:solidFill>
                  <a:srgbClr val="FFFFFF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AWS</a:t>
            </a:r>
            <a:r>
              <a:rPr lang="ko-KR" altLang="en-US" sz="5734" b="1">
                <a:solidFill>
                  <a:srgbClr val="FFFFFF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 </a:t>
            </a:r>
            <a:r>
              <a:rPr lang="en-US" altLang="ko-KR" sz="5734" b="1">
                <a:solidFill>
                  <a:srgbClr val="FFFFFF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Lambda</a:t>
            </a:r>
            <a:r>
              <a:rPr lang="ko-KR" altLang="en-US" sz="5734" b="1">
                <a:solidFill>
                  <a:srgbClr val="FFFFFF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란</a:t>
            </a:r>
            <a:r>
              <a:rPr lang="en-US" altLang="ko-KR" sz="5734" b="1">
                <a:solidFill>
                  <a:srgbClr val="FFFFFF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?</a:t>
            </a:r>
            <a:endParaRPr lang="ko-KR" altLang="ko-KR" sz="5734" b="1">
              <a:solidFill>
                <a:srgbClr val="FFFFFF"/>
              </a:solidFill>
              <a:latin typeface="Pretendard JP Variable Medium" panose="02000003000000020004" pitchFamily="2" charset="-128"/>
              <a:ea typeface="Pretendard JP Variable Medium" panose="02000003000000020004" pitchFamily="2" charset="-128"/>
              <a:cs typeface="Pretendard JP Variable Medium" panose="02000003000000020004" pitchFamily="2" charset="-128"/>
            </a:endParaRPr>
          </a:p>
        </p:txBody>
      </p:sp>
    </p:spTree>
  </p:cSld>
  <p:clrMapOvr>
    <a:masterClrMapping/>
  </p:clrMapOvr>
  <p:transition spd="med">
    <p:push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A5344-CD7F-7956-1F5A-C5F20DB42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12C6A762-88ED-DC40-5E20-C0CFA2CB2FDB}"/>
              </a:ext>
            </a:extLst>
          </p:cNvPr>
          <p:cNvSpPr txBox="1"/>
          <p:nvPr/>
        </p:nvSpPr>
        <p:spPr>
          <a:xfrm>
            <a:off x="622321" y="609376"/>
            <a:ext cx="4421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kern="0" spc="6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  <a:sym typeface="Helvetica" panose="020B0604020202020204" pitchFamily="34" charset="0"/>
              </a:rPr>
              <a:t>최종 </a:t>
            </a:r>
            <a:r>
              <a:rPr lang="en-US" altLang="ko-KR" sz="2000" b="1" kern="0" spc="6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  <a:sym typeface="Helvetica" panose="020B0604020202020204" pitchFamily="34" charset="0"/>
              </a:rPr>
              <a:t>AWS Diagram</a:t>
            </a:r>
            <a:endParaRPr lang="ko-KR" altLang="en-US" sz="2000" b="1" kern="0" spc="60">
              <a:solidFill>
                <a:srgbClr val="97A1A9"/>
              </a:solidFill>
              <a:latin typeface="Pretendard JP Variable Medium" panose="02000003000000020004" pitchFamily="2" charset="-128"/>
              <a:ea typeface="Pretendard JP Variable Medium" panose="02000003000000020004" pitchFamily="2" charset="-128"/>
              <a:cs typeface="Pretendard JP Variable Medium" panose="02000003000000020004" pitchFamily="2" charset="-128"/>
              <a:sym typeface="Helvetica" panose="020B0604020202020204" pitchFamily="34" charset="0"/>
            </a:endParaRPr>
          </a:p>
        </p:txBody>
      </p:sp>
      <p:pic>
        <p:nvPicPr>
          <p:cNvPr id="37" name="그림 36" descr="텍스트, 스크린샷, 도표, 디자인이(가) 표시된 사진&#10;&#10;자동 생성된 설명">
            <a:extLst>
              <a:ext uri="{FF2B5EF4-FFF2-40B4-BE49-F238E27FC236}">
                <a16:creationId xmlns:a16="http://schemas.microsoft.com/office/drawing/2014/main" id="{F88D35EC-2701-5586-FBA7-59895AB33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59"/>
          <a:stretch/>
        </p:blipFill>
        <p:spPr>
          <a:xfrm>
            <a:off x="3806262" y="0"/>
            <a:ext cx="4579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243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BB26B-A05E-0C90-CC8A-9DE822C54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6BC6B884-90D3-2EAE-91C6-C48E02B48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76098"/>
            <a:ext cx="12192000" cy="118190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FCDF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/>
          <a:p>
            <a:pPr eaLnBrk="1"/>
            <a:endParaRPr lang="ko-KR" altLang="ko-K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681B2B-C58A-4BCE-9800-E9081978BC9C}"/>
              </a:ext>
            </a:extLst>
          </p:cNvPr>
          <p:cNvSpPr txBox="1"/>
          <p:nvPr/>
        </p:nvSpPr>
        <p:spPr>
          <a:xfrm>
            <a:off x="622321" y="609376"/>
            <a:ext cx="4421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kern="0" spc="6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  <a:sym typeface="Helvetica" panose="020B0604020202020204" pitchFamily="34" charset="0"/>
              </a:rPr>
              <a:t>비용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62AB51A-8472-7D85-AA95-5D052B939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789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23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2FD66-249B-0BE6-EF77-56185AEE6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8BB87946-DBE7-A41A-8AAF-5CB3A82F0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76098"/>
            <a:ext cx="12192000" cy="118190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FCDF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/>
          <a:p>
            <a:pPr eaLnBrk="1"/>
            <a:endParaRPr lang="ko-KR" altLang="ko-K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170AF9-B6F6-737B-6705-F507CEE6A80F}"/>
              </a:ext>
            </a:extLst>
          </p:cNvPr>
          <p:cNvSpPr txBox="1"/>
          <p:nvPr/>
        </p:nvSpPr>
        <p:spPr>
          <a:xfrm>
            <a:off x="622321" y="609376"/>
            <a:ext cx="4421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kern="0" spc="6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  <a:sym typeface="Helvetica" panose="020B0604020202020204" pitchFamily="34" charset="0"/>
              </a:rPr>
              <a:t>취약점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3A67D00-D17F-4A25-E104-6A9ED27AF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561975"/>
            <a:ext cx="6667500" cy="573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2586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21AA64-0629-9F93-1251-D75AD55D4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A8BA9015-B696-931A-F791-8E4C8F7A1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6" r="-2" b="-2"/>
          <a:stretch/>
        </p:blipFill>
        <p:spPr bwMode="auto">
          <a:xfrm>
            <a:off x="198741" y="1459764"/>
            <a:ext cx="5803323" cy="389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DDF393FA-CC9B-618A-A979-44F311B6B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6" r="-2" b="-2"/>
          <a:stretch/>
        </p:blipFill>
        <p:spPr bwMode="auto">
          <a:xfrm>
            <a:off x="6189934" y="1459764"/>
            <a:ext cx="5803323" cy="389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">
            <a:extLst>
              <a:ext uri="{FF2B5EF4-FFF2-40B4-BE49-F238E27FC236}">
                <a16:creationId xmlns:a16="http://schemas.microsoft.com/office/drawing/2014/main" id="{9C738EFB-56CD-A6DA-994F-AE50C2DE1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76098"/>
            <a:ext cx="12192000" cy="118190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FCDF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/>
          <a:p>
            <a:pPr eaLnBrk="1"/>
            <a:endParaRPr lang="ko-KR" altLang="ko-K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0E61E9-E290-D362-0D82-490D9946C25F}"/>
              </a:ext>
            </a:extLst>
          </p:cNvPr>
          <p:cNvSpPr txBox="1"/>
          <p:nvPr/>
        </p:nvSpPr>
        <p:spPr>
          <a:xfrm>
            <a:off x="622321" y="609376"/>
            <a:ext cx="4421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kern="0" spc="6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  <a:sym typeface="Helvetica" panose="020B0604020202020204" pitchFamily="34" charset="0"/>
              </a:rPr>
              <a:t>로그 분석</a:t>
            </a:r>
          </a:p>
        </p:txBody>
      </p:sp>
    </p:spTree>
    <p:extLst>
      <p:ext uri="{BB962C8B-B14F-4D97-AF65-F5344CB8AC3E}">
        <p14:creationId xmlns:p14="http://schemas.microsoft.com/office/powerpoint/2010/main" val="398642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E45A0-4D2F-087F-C12B-A592FCDB0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38A3431F-D219-EB05-2F2B-58359752F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76098"/>
            <a:ext cx="12192000" cy="118190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FCDF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/>
          <a:p>
            <a:pPr eaLnBrk="1"/>
            <a:endParaRPr lang="ko-KR" altLang="ko-K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CB1E57-E119-C7A3-94C5-D1EF57418663}"/>
              </a:ext>
            </a:extLst>
          </p:cNvPr>
          <p:cNvSpPr txBox="1"/>
          <p:nvPr/>
        </p:nvSpPr>
        <p:spPr>
          <a:xfrm>
            <a:off x="622321" y="609376"/>
            <a:ext cx="4421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kern="0" spc="6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  <a:sym typeface="Helvetica" panose="020B0604020202020204" pitchFamily="34" charset="0"/>
              </a:rPr>
              <a:t>로그 분석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C932B6F-2416-09ED-2222-8A234FAC1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342900"/>
            <a:ext cx="66675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2954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7BDBD-8F6C-750C-1871-338FCD337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D2EC1800-BE11-55F6-C9E8-1A926432E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76098"/>
            <a:ext cx="12192000" cy="118190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FCDF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/>
          <a:p>
            <a:pPr eaLnBrk="1"/>
            <a:endParaRPr lang="ko-KR" altLang="ko-K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A1B4B9-BEE9-AF2E-50D6-45B8FEF5675D}"/>
              </a:ext>
            </a:extLst>
          </p:cNvPr>
          <p:cNvSpPr txBox="1"/>
          <p:nvPr/>
        </p:nvSpPr>
        <p:spPr>
          <a:xfrm>
            <a:off x="622321" y="609376"/>
            <a:ext cx="4421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kern="0" spc="6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  <a:sym typeface="Helvetica" panose="020B0604020202020204" pitchFamily="34" charset="0"/>
              </a:rPr>
              <a:t>로그 분석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63DED66-CF2D-2AD7-067B-5A2E5BE71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509588"/>
            <a:ext cx="6667500" cy="583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5908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8E3C7-B4E8-32E8-FC37-8B55407FD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107EDB5D-33F8-660F-A88C-F60E87361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76098"/>
            <a:ext cx="12192000" cy="118190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FCDF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/>
          <a:p>
            <a:pPr eaLnBrk="1"/>
            <a:endParaRPr lang="ko-KR" altLang="ko-KR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48D8472-A401-101B-6300-713A1B209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788" y="0"/>
            <a:ext cx="6194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CE589C-3E56-8AF1-442C-870F66ABBFBD}"/>
              </a:ext>
            </a:extLst>
          </p:cNvPr>
          <p:cNvSpPr txBox="1"/>
          <p:nvPr/>
        </p:nvSpPr>
        <p:spPr>
          <a:xfrm>
            <a:off x="622321" y="609376"/>
            <a:ext cx="4421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kern="0" spc="6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  <a:sym typeface="Helvetica" panose="020B0604020202020204" pitchFamily="34" charset="0"/>
              </a:rPr>
              <a:t>사과문</a:t>
            </a:r>
          </a:p>
        </p:txBody>
      </p:sp>
    </p:spTree>
    <p:extLst>
      <p:ext uri="{BB962C8B-B14F-4D97-AF65-F5344CB8AC3E}">
        <p14:creationId xmlns:p14="http://schemas.microsoft.com/office/powerpoint/2010/main" val="41916963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">
            <a:extLst>
              <a:ext uri="{FF2B5EF4-FFF2-40B4-BE49-F238E27FC236}">
                <a16:creationId xmlns:a16="http://schemas.microsoft.com/office/drawing/2014/main" id="{8EF85186-C941-CB63-AE14-EF9E29F79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28117"/>
            <a:ext cx="12192000" cy="2032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FCDF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0479" rIns="30479" anchor="ctr"/>
          <a:lstStyle/>
          <a:p>
            <a:pPr eaLnBrk="1"/>
            <a:endParaRPr lang="ko-KR" altLang="ko-KR" sz="1200"/>
          </a:p>
        </p:txBody>
      </p:sp>
      <p:pic>
        <p:nvPicPr>
          <p:cNvPr id="599" name="Image 2" descr="Image 2">
            <a:extLst>
              <a:ext uri="{FF2B5EF4-FFF2-40B4-BE49-F238E27FC236}">
                <a16:creationId xmlns:a16="http://schemas.microsoft.com/office/drawing/2014/main" id="{DFC9F534-3DEB-9E65-07A2-61992CFC2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635000"/>
            <a:ext cx="4699000" cy="5588000"/>
          </a:xfrm>
          <a:prstGeom prst="rect">
            <a:avLst/>
          </a:prstGeom>
          <a:ln w="12700">
            <a:miter lim="400000"/>
          </a:ln>
          <a:effectLst>
            <a:outerShdw blurRad="762000" dist="203200" dir="5400000" rotWithShape="0">
              <a:srgbClr val="000000">
                <a:alpha val="24000"/>
              </a:srgbClr>
            </a:outerShdw>
          </a:effectLst>
        </p:spPr>
      </p:pic>
      <p:sp>
        <p:nvSpPr>
          <p:cNvPr id="69636" name="Text 1">
            <a:extLst>
              <a:ext uri="{FF2B5EF4-FFF2-40B4-BE49-F238E27FC236}">
                <a16:creationId xmlns:a16="http://schemas.microsoft.com/office/drawing/2014/main" id="{DF212A57-8E57-87DE-8D10-864053B5E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301" y="785284"/>
            <a:ext cx="5065183" cy="111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ko-KR" sz="2000">
                <a:solidFill>
                  <a:srgbClr val="08090A"/>
                </a:solidFill>
                <a:hlinkClick r:id="rId4"/>
              </a:rPr>
              <a:t>junah.dev@gmail.com</a:t>
            </a:r>
            <a:endParaRPr lang="en-US" altLang="ko-KR" sz="2000">
              <a:solidFill>
                <a:srgbClr val="08090A"/>
              </a:solidFill>
            </a:endParaRPr>
          </a:p>
          <a:p>
            <a:pPr>
              <a:lnSpc>
                <a:spcPts val="3000"/>
              </a:lnSpc>
            </a:pPr>
            <a:r>
              <a:rPr lang="ko-KR" altLang="ko-KR" sz="2000">
                <a:solidFill>
                  <a:srgbClr val="08090A"/>
                </a:solidFill>
              </a:rPr>
              <a:t>github.com/</a:t>
            </a:r>
            <a:r>
              <a:rPr lang="en-US" altLang="ko-KR" sz="2000">
                <a:solidFill>
                  <a:srgbClr val="8E4AFE"/>
                </a:solidFill>
              </a:rPr>
              <a:t>junah201</a:t>
            </a:r>
            <a:endParaRPr lang="ko-KR" altLang="ko-KR" sz="2000">
              <a:solidFill>
                <a:srgbClr val="8E4AFE"/>
              </a:solidFill>
            </a:endParaRPr>
          </a:p>
          <a:p>
            <a:pPr>
              <a:lnSpc>
                <a:spcPts val="3000"/>
              </a:lnSpc>
            </a:pPr>
            <a:r>
              <a:rPr lang="ko-KR" altLang="ko-KR" sz="2000">
                <a:solidFill>
                  <a:srgbClr val="08090A"/>
                </a:solidFill>
              </a:rPr>
              <a:t>linkedin.com/in/</a:t>
            </a:r>
            <a:r>
              <a:rPr lang="en-US" altLang="ko-KR" sz="2000">
                <a:solidFill>
                  <a:srgbClr val="8E4AFE"/>
                </a:solidFill>
              </a:rPr>
              <a:t>junah</a:t>
            </a:r>
            <a:endParaRPr lang="ko-KR" altLang="ko-KR" sz="2000">
              <a:solidFill>
                <a:srgbClr val="8E4AF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2B0F62-4523-BE3B-615E-5715170EAAED}"/>
              </a:ext>
            </a:extLst>
          </p:cNvPr>
          <p:cNvSpPr txBox="1"/>
          <p:nvPr/>
        </p:nvSpPr>
        <p:spPr>
          <a:xfrm>
            <a:off x="749301" y="5576669"/>
            <a:ext cx="1382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err="1">
                <a:latin typeface="Pretendard JP Variable" panose="02000003000000020004" pitchFamily="2" charset="-128"/>
                <a:ea typeface="Pretendard JP Variable" panose="02000003000000020004" pitchFamily="2" charset="-128"/>
                <a:cs typeface="Pretendard JP Variable" panose="02000003000000020004" pitchFamily="2" charset="-128"/>
              </a:rPr>
              <a:t>백베콘</a:t>
            </a:r>
            <a:endParaRPr lang="ko-KR" altLang="en-US" sz="3600">
              <a:latin typeface="Pretendard JP Variable" panose="02000003000000020004" pitchFamily="2" charset="-128"/>
              <a:ea typeface="Pretendard JP Variable" panose="02000003000000020004" pitchFamily="2" charset="-128"/>
              <a:cs typeface="Pretendard JP Variable" panose="02000003000000020004" pitchFamily="2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C509AB-4235-85A8-7DF0-6361CBD344DA}"/>
              </a:ext>
            </a:extLst>
          </p:cNvPr>
          <p:cNvSpPr txBox="1"/>
          <p:nvPr/>
        </p:nvSpPr>
        <p:spPr>
          <a:xfrm>
            <a:off x="749301" y="4345746"/>
            <a:ext cx="6161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/>
              <a:t>https://github.com/</a:t>
            </a:r>
            <a:r>
              <a:rPr lang="en-US" altLang="ko-KR"/>
              <a:t>j</a:t>
            </a:r>
            <a:r>
              <a:rPr lang="ko-KR" altLang="en-US"/>
              <a:t>unah201/chzzk-discord-bot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670B4EC-8277-9C5F-603A-FC660A0517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0" y="2053824"/>
            <a:ext cx="2342696" cy="234269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AB5D8-7033-28B8-1A3F-9D113A511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0">
            <a:extLst>
              <a:ext uri="{FF2B5EF4-FFF2-40B4-BE49-F238E27FC236}">
                <a16:creationId xmlns:a16="http://schemas.microsoft.com/office/drawing/2014/main" id="{12E35525-0C25-8DD5-DA21-02D1D701D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787" y="1272571"/>
            <a:ext cx="10193172" cy="4180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eaLnBrk="1">
              <a:lnSpc>
                <a:spcPct val="200000"/>
              </a:lnSpc>
            </a:pPr>
            <a:r>
              <a:rPr lang="en-US" altLang="ko-KR" sz="2800">
                <a:solidFill>
                  <a:srgbClr val="08090A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AWS Serverless </a:t>
            </a:r>
            <a:r>
              <a:rPr lang="ko-KR" altLang="en-US" sz="2800">
                <a:solidFill>
                  <a:srgbClr val="08090A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컴퓨팅 서비스</a:t>
            </a:r>
            <a:endParaRPr lang="en-US" altLang="ko-KR" sz="2800">
              <a:solidFill>
                <a:srgbClr val="08090A"/>
              </a:solidFill>
              <a:latin typeface="Pretendard JP Variable Medium" panose="02000003000000020004" pitchFamily="2" charset="-128"/>
              <a:ea typeface="Pretendard JP Variable Medium" panose="02000003000000020004" pitchFamily="2" charset="-128"/>
              <a:cs typeface="Pretendard JP Variable Medium" panose="02000003000000020004" pitchFamily="2" charset="-128"/>
            </a:endParaRPr>
          </a:p>
          <a:p>
            <a:pPr eaLnBrk="1">
              <a:lnSpc>
                <a:spcPct val="200000"/>
              </a:lnSpc>
            </a:pPr>
            <a:r>
              <a:rPr lang="ko-KR" altLang="en-US" sz="2800">
                <a:solidFill>
                  <a:srgbClr val="08090A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사용한 만큼 초단위로 비용을 지불 </a:t>
            </a:r>
            <a:r>
              <a:rPr lang="en-US" altLang="ko-KR" sz="2800">
                <a:solidFill>
                  <a:srgbClr val="08090A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(OnDemand)</a:t>
            </a:r>
          </a:p>
          <a:p>
            <a:pPr eaLnBrk="1">
              <a:lnSpc>
                <a:spcPct val="200000"/>
              </a:lnSpc>
            </a:pPr>
            <a:r>
              <a:rPr lang="ko-KR" altLang="en-US" sz="2800">
                <a:solidFill>
                  <a:srgbClr val="08090A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고가용성 및 장애 내구성이 확보되어 있음</a:t>
            </a:r>
            <a:endParaRPr lang="en-US" altLang="ko-KR" sz="2800">
              <a:solidFill>
                <a:srgbClr val="08090A"/>
              </a:solidFill>
              <a:latin typeface="Pretendard JP Variable Medium" panose="02000003000000020004" pitchFamily="2" charset="-128"/>
              <a:ea typeface="Pretendard JP Variable Medium" panose="02000003000000020004" pitchFamily="2" charset="-128"/>
              <a:cs typeface="Pretendard JP Variable Medium" panose="02000003000000020004" pitchFamily="2" charset="-128"/>
            </a:endParaRPr>
          </a:p>
          <a:p>
            <a:pPr eaLnBrk="1">
              <a:lnSpc>
                <a:spcPct val="200000"/>
              </a:lnSpc>
            </a:pPr>
            <a:r>
              <a:rPr lang="ko-KR" altLang="en-US" sz="2800">
                <a:solidFill>
                  <a:srgbClr val="08090A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빠르게 배포하고 업데이트 가능</a:t>
            </a:r>
            <a:endParaRPr lang="en-US" altLang="ko-KR" sz="2800">
              <a:solidFill>
                <a:srgbClr val="08090A"/>
              </a:solidFill>
              <a:latin typeface="Pretendard JP Variable Medium" panose="02000003000000020004" pitchFamily="2" charset="-128"/>
              <a:ea typeface="Pretendard JP Variable Medium" panose="02000003000000020004" pitchFamily="2" charset="-128"/>
              <a:cs typeface="Pretendard JP Variable Medium" panose="02000003000000020004" pitchFamily="2" charset="-128"/>
            </a:endParaRPr>
          </a:p>
          <a:p>
            <a:pPr eaLnBrk="1">
              <a:lnSpc>
                <a:spcPct val="200000"/>
              </a:lnSpc>
            </a:pPr>
            <a:r>
              <a:rPr lang="ko-KR" altLang="en-US" sz="2800">
                <a:solidFill>
                  <a:srgbClr val="08090A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 </a:t>
            </a:r>
            <a:endParaRPr lang="ko-KR" altLang="ko-KR" sz="2800">
              <a:solidFill>
                <a:srgbClr val="08090A"/>
              </a:solidFill>
              <a:latin typeface="Pretendard JP Variable Medium" panose="02000003000000020004" pitchFamily="2" charset="-128"/>
              <a:ea typeface="Pretendard JP Variable Medium" panose="02000003000000020004" pitchFamily="2" charset="-128"/>
              <a:cs typeface="Pretendard JP Variable Medium" panose="02000003000000020004" pitchFamily="2" charset="-128"/>
            </a:endParaRP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C0E3A39A-E613-BDBF-1F1F-04AE2E12E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76098"/>
            <a:ext cx="12192000" cy="118190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FCDF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/>
          <a:p>
            <a:pPr eaLnBrk="1"/>
            <a:endParaRPr lang="ko-KR" altLang="ko-K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C2B524-C405-D0DB-B422-CB51D358DACD}"/>
              </a:ext>
            </a:extLst>
          </p:cNvPr>
          <p:cNvSpPr txBox="1"/>
          <p:nvPr/>
        </p:nvSpPr>
        <p:spPr>
          <a:xfrm>
            <a:off x="622321" y="609376"/>
            <a:ext cx="3714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kern="0" spc="6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  <a:sym typeface="Helvetica" panose="020B0604020202020204" pitchFamily="34" charset="0"/>
              </a:rPr>
              <a:t>AWS Lambda</a:t>
            </a:r>
            <a:r>
              <a:rPr lang="ko-KR" altLang="en-US" sz="2000" b="1" kern="0" spc="6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  <a:sym typeface="Helvetica" panose="020B0604020202020204" pitchFamily="34" charset="0"/>
              </a:rPr>
              <a:t>란</a:t>
            </a:r>
            <a:r>
              <a:rPr lang="en-US" altLang="ko-KR" sz="2000" b="1" kern="0" spc="6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  <a:sym typeface="Helvetica" panose="020B0604020202020204" pitchFamily="34" charset="0"/>
              </a:rPr>
              <a:t>?</a:t>
            </a:r>
            <a:endParaRPr lang="ko-KR" altLang="en-US" sz="2000" b="1" kern="0" spc="60">
              <a:solidFill>
                <a:srgbClr val="97A1A9"/>
              </a:solidFill>
              <a:latin typeface="Pretendard JP Variable Medium" panose="02000003000000020004" pitchFamily="2" charset="-128"/>
              <a:ea typeface="Pretendard JP Variable Medium" panose="02000003000000020004" pitchFamily="2" charset="-128"/>
              <a:cs typeface="Pretendard JP Variable Medium" panose="02000003000000020004" pitchFamily="2" charset="-128"/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556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0E3A2-FF2D-244F-4F2E-9C361766D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E4AC2B05-9DD8-177A-414A-DA0ED4496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76098"/>
            <a:ext cx="12192000" cy="118190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FCDF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/>
          <a:p>
            <a:pPr eaLnBrk="1"/>
            <a:endParaRPr lang="ko-KR" altLang="ko-KR"/>
          </a:p>
        </p:txBody>
      </p:sp>
      <p:pic>
        <p:nvPicPr>
          <p:cNvPr id="14" name="그림 13" descr="스크린샷, 텍스트, 디자인이(가) 표시된 사진&#10;&#10;자동 생성된 설명">
            <a:extLst>
              <a:ext uri="{FF2B5EF4-FFF2-40B4-BE49-F238E27FC236}">
                <a16:creationId xmlns:a16="http://schemas.microsoft.com/office/drawing/2014/main" id="{4BDE793F-5C6D-D838-86B1-B1092D44E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00488BCB-9D0D-820F-ACB6-FFFC2A95E6C5}"/>
              </a:ext>
            </a:extLst>
          </p:cNvPr>
          <p:cNvSpPr/>
          <p:nvPr/>
        </p:nvSpPr>
        <p:spPr>
          <a:xfrm>
            <a:off x="-1" y="0"/>
            <a:ext cx="12192000" cy="6964326"/>
          </a:xfrm>
          <a:prstGeom prst="rect">
            <a:avLst/>
          </a:prstGeom>
          <a:solidFill>
            <a:schemeClr val="tx1">
              <a:alpha val="2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" name="그림 16" descr="스크린샷, 텍스트, 디자인이(가) 표시된 사진&#10;&#10;자동 생성된 설명">
            <a:extLst>
              <a:ext uri="{FF2B5EF4-FFF2-40B4-BE49-F238E27FC236}">
                <a16:creationId xmlns:a16="http://schemas.microsoft.com/office/drawing/2014/main" id="{1CE368E2-C48E-74A9-7705-A42C996DD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69" t="39577" r="41369" b="56613"/>
          <a:stretch/>
        </p:blipFill>
        <p:spPr>
          <a:xfrm>
            <a:off x="5348514" y="2714170"/>
            <a:ext cx="1799772" cy="261259"/>
          </a:xfrm>
          <a:prstGeom prst="rect">
            <a:avLst/>
          </a:prstGeom>
        </p:spPr>
      </p:pic>
      <p:pic>
        <p:nvPicPr>
          <p:cNvPr id="20" name="그림 19" descr="스크린샷, 텍스트, 디자인이(가) 표시된 사진&#10;&#10;자동 생성된 설명">
            <a:extLst>
              <a:ext uri="{FF2B5EF4-FFF2-40B4-BE49-F238E27FC236}">
                <a16:creationId xmlns:a16="http://schemas.microsoft.com/office/drawing/2014/main" id="{1E07390D-D269-0982-0BD1-815B1C7DC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6" t="45820" r="25060" b="40106"/>
          <a:stretch/>
        </p:blipFill>
        <p:spPr>
          <a:xfrm>
            <a:off x="3410858" y="3142342"/>
            <a:ext cx="5725886" cy="96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3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94764-26AA-677E-1943-9AB7C6DB4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99F126DD-D256-9186-2BC1-E04328D70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76098"/>
            <a:ext cx="12192000" cy="118190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FCDF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/>
          <a:p>
            <a:pPr eaLnBrk="1"/>
            <a:endParaRPr lang="ko-KR" altLang="ko-KR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E89A9081-3E69-B5E8-9A3B-46405704A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279" y="2137133"/>
            <a:ext cx="1905000" cy="1905000"/>
          </a:xfrm>
          <a:prstGeom prst="rect">
            <a:avLst/>
          </a:prstGeom>
        </p:spPr>
      </p:pic>
      <p:sp>
        <p:nvSpPr>
          <p:cNvPr id="14" name="Text 0">
            <a:extLst>
              <a:ext uri="{FF2B5EF4-FFF2-40B4-BE49-F238E27FC236}">
                <a16:creationId xmlns:a16="http://schemas.microsoft.com/office/drawing/2014/main" id="{3507A8BC-249F-0AE3-3643-898DBB03B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9499" y="4176025"/>
            <a:ext cx="125656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eaLnBrk="1"/>
            <a:r>
              <a:rPr lang="en-US" altLang="ko-KR" sz="1600">
                <a:solidFill>
                  <a:srgbClr val="08090A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API Gateway</a:t>
            </a:r>
            <a:endParaRPr lang="ko-KR" altLang="ko-KR" sz="1600">
              <a:solidFill>
                <a:srgbClr val="08090A"/>
              </a:solidFill>
              <a:latin typeface="Pretendard JP Variable Medium" panose="02000003000000020004" pitchFamily="2" charset="-128"/>
              <a:ea typeface="Pretendard JP Variable Medium" panose="02000003000000020004" pitchFamily="2" charset="-128"/>
              <a:cs typeface="Pretendard JP Variable Medium" panose="02000003000000020004" pitchFamily="2" charset="-128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1C201CFC-579F-1D45-58FA-8AADD42B3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5941" y="2137135"/>
            <a:ext cx="1905000" cy="1905000"/>
          </a:xfrm>
          <a:prstGeom prst="rect">
            <a:avLst/>
          </a:prstGeom>
        </p:spPr>
      </p:pic>
      <p:sp>
        <p:nvSpPr>
          <p:cNvPr id="16" name="Text 0">
            <a:extLst>
              <a:ext uri="{FF2B5EF4-FFF2-40B4-BE49-F238E27FC236}">
                <a16:creationId xmlns:a16="http://schemas.microsoft.com/office/drawing/2014/main" id="{04C5C832-242E-079C-80F3-9C70B7198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0160" y="4176027"/>
            <a:ext cx="125656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eaLnBrk="1"/>
            <a:r>
              <a:rPr lang="en-US" altLang="ko-KR" sz="1600">
                <a:solidFill>
                  <a:srgbClr val="08090A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API Gateway</a:t>
            </a:r>
            <a:endParaRPr lang="ko-KR" altLang="ko-KR" sz="1600">
              <a:solidFill>
                <a:srgbClr val="08090A"/>
              </a:solidFill>
              <a:latin typeface="Pretendard JP Variable Medium" panose="02000003000000020004" pitchFamily="2" charset="-128"/>
              <a:ea typeface="Pretendard JP Variable Medium" panose="02000003000000020004" pitchFamily="2" charset="-128"/>
              <a:cs typeface="Pretendard JP Variable Medium" panose="02000003000000020004" pitchFamily="2" charset="-128"/>
            </a:endParaRPr>
          </a:p>
        </p:txBody>
      </p:sp>
      <p:sp>
        <p:nvSpPr>
          <p:cNvPr id="17" name="화살표: 오른쪽 16">
            <a:extLst>
              <a:ext uri="{FF2B5EF4-FFF2-40B4-BE49-F238E27FC236}">
                <a16:creationId xmlns:a16="http://schemas.microsoft.com/office/drawing/2014/main" id="{F8C2A37F-C0F3-B6ED-CC86-21AF6170137F}"/>
              </a:ext>
            </a:extLst>
          </p:cNvPr>
          <p:cNvSpPr/>
          <p:nvPr/>
        </p:nvSpPr>
        <p:spPr>
          <a:xfrm>
            <a:off x="4254631" y="2902276"/>
            <a:ext cx="339365" cy="37471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화살표: 오른쪽 17">
            <a:extLst>
              <a:ext uri="{FF2B5EF4-FFF2-40B4-BE49-F238E27FC236}">
                <a16:creationId xmlns:a16="http://schemas.microsoft.com/office/drawing/2014/main" id="{6BD9E301-AA00-1B26-3282-8B7F13C7546C}"/>
              </a:ext>
            </a:extLst>
          </p:cNvPr>
          <p:cNvSpPr/>
          <p:nvPr/>
        </p:nvSpPr>
        <p:spPr>
          <a:xfrm>
            <a:off x="7797538" y="2902277"/>
            <a:ext cx="339365" cy="37471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B66B66E3-6C36-5273-2211-3725F38E5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0" y="2137135"/>
            <a:ext cx="1905000" cy="19050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01A30E9A-1746-5C19-D01B-E9EF9B0F9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7719" y="4176028"/>
            <a:ext cx="125656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eaLnBrk="1"/>
            <a:r>
              <a:rPr lang="en-US" altLang="ko-KR" sz="1600">
                <a:solidFill>
                  <a:srgbClr val="08090A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AWS Lambda</a:t>
            </a:r>
            <a:endParaRPr lang="ko-KR" altLang="ko-KR" sz="1600">
              <a:solidFill>
                <a:srgbClr val="08090A"/>
              </a:solidFill>
              <a:latin typeface="Pretendard JP Variable Medium" panose="02000003000000020004" pitchFamily="2" charset="-128"/>
              <a:ea typeface="Pretendard JP Variable Medium" panose="02000003000000020004" pitchFamily="2" charset="-128"/>
              <a:cs typeface="Pretendard JP Variable Medium" panose="02000003000000020004" pitchFamily="2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537382-F3ED-0FFF-FA9D-C6AF45277A9C}"/>
              </a:ext>
            </a:extLst>
          </p:cNvPr>
          <p:cNvSpPr txBox="1"/>
          <p:nvPr/>
        </p:nvSpPr>
        <p:spPr>
          <a:xfrm>
            <a:off x="622321" y="609376"/>
            <a:ext cx="3714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kern="0" spc="60">
                <a:solidFill>
                  <a:srgbClr val="97A1A9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  <a:sym typeface="Helvetica" panose="020B0604020202020204" pitchFamily="34" charset="0"/>
              </a:rPr>
              <a:t>API</a:t>
            </a:r>
            <a:endParaRPr lang="ko-KR" altLang="en-US" sz="2000" b="1" kern="0" spc="60">
              <a:solidFill>
                <a:srgbClr val="97A1A9"/>
              </a:solidFill>
              <a:latin typeface="Pretendard JP Variable Medium" panose="02000003000000020004" pitchFamily="2" charset="-128"/>
              <a:ea typeface="Pretendard JP Variable Medium" panose="02000003000000020004" pitchFamily="2" charset="-128"/>
              <a:cs typeface="Pretendard JP Variable Medium" panose="02000003000000020004" pitchFamily="2" charset="-128"/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677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48FDA-0208-9D1C-652C-D3254B722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5D070C1A-4A14-0907-89F1-BF3A3325F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76098"/>
            <a:ext cx="12192000" cy="118190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FCDF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/>
          <a:p>
            <a:pPr eaLnBrk="1"/>
            <a:endParaRPr lang="ko-KR" altLang="ko-KR"/>
          </a:p>
        </p:txBody>
      </p:sp>
      <p:pic>
        <p:nvPicPr>
          <p:cNvPr id="2" name="Image 0" descr="Image 0">
            <a:extLst>
              <a:ext uri="{FF2B5EF4-FFF2-40B4-BE49-F238E27FC236}">
                <a16:creationId xmlns:a16="http://schemas.microsoft.com/office/drawing/2014/main" id="{EA5E2B1C-B51C-5F6B-5840-DD4C19950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3131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1DAE5AB-7E97-7EE4-20FB-4F7374113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0" y="2137135"/>
            <a:ext cx="1905000" cy="1905000"/>
          </a:xfrm>
          <a:prstGeom prst="rect">
            <a:avLst/>
          </a:prstGeom>
        </p:spPr>
      </p:pic>
      <p:sp>
        <p:nvSpPr>
          <p:cNvPr id="8" name="Text 0">
            <a:extLst>
              <a:ext uri="{FF2B5EF4-FFF2-40B4-BE49-F238E27FC236}">
                <a16:creationId xmlns:a16="http://schemas.microsoft.com/office/drawing/2014/main" id="{5A53B8F6-A8E8-B1C8-2BE0-69ADF45B7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7719" y="4176028"/>
            <a:ext cx="125656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eaLnBrk="1"/>
            <a:r>
              <a:rPr lang="en-US" altLang="ko-KR" sz="1600">
                <a:solidFill>
                  <a:srgbClr val="08090A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AWS Lambda</a:t>
            </a:r>
            <a:endParaRPr lang="ko-KR" altLang="ko-KR" sz="1600">
              <a:solidFill>
                <a:srgbClr val="08090A"/>
              </a:solidFill>
              <a:latin typeface="Pretendard JP Variable Medium" panose="02000003000000020004" pitchFamily="2" charset="-128"/>
              <a:ea typeface="Pretendard JP Variable Medium" panose="02000003000000020004" pitchFamily="2" charset="-128"/>
              <a:cs typeface="Pretendard JP Variable Medium" panose="02000003000000020004" pitchFamily="2" charset="-128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55F09A2-C8C2-3F9C-71A6-FD675A0D1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5941" y="2137135"/>
            <a:ext cx="1905000" cy="1905000"/>
          </a:xfrm>
          <a:prstGeom prst="rect">
            <a:avLst/>
          </a:prstGeom>
        </p:spPr>
      </p:pic>
      <p:sp>
        <p:nvSpPr>
          <p:cNvPr id="16" name="Text 0">
            <a:extLst>
              <a:ext uri="{FF2B5EF4-FFF2-40B4-BE49-F238E27FC236}">
                <a16:creationId xmlns:a16="http://schemas.microsoft.com/office/drawing/2014/main" id="{F54D34B8-B2A5-CF97-48D6-ACA6E644F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0160" y="4176027"/>
            <a:ext cx="125656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eaLnBrk="1"/>
            <a:r>
              <a:rPr lang="en-US" altLang="ko-KR" sz="1600">
                <a:solidFill>
                  <a:srgbClr val="08090A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rPr>
              <a:t>API Gateway</a:t>
            </a:r>
            <a:endParaRPr lang="ko-KR" altLang="ko-KR" sz="1600">
              <a:solidFill>
                <a:srgbClr val="08090A"/>
              </a:solidFill>
              <a:latin typeface="Pretendard JP Variable Medium" panose="02000003000000020004" pitchFamily="2" charset="-128"/>
              <a:ea typeface="Pretendard JP Variable Medium" panose="02000003000000020004" pitchFamily="2" charset="-128"/>
              <a:cs typeface="Pretendard JP Variable Medium" panose="02000003000000020004" pitchFamily="2" charset="-128"/>
            </a:endParaRPr>
          </a:p>
        </p:txBody>
      </p:sp>
      <p:sp>
        <p:nvSpPr>
          <p:cNvPr id="18" name="화살표: 오른쪽 17">
            <a:extLst>
              <a:ext uri="{FF2B5EF4-FFF2-40B4-BE49-F238E27FC236}">
                <a16:creationId xmlns:a16="http://schemas.microsoft.com/office/drawing/2014/main" id="{BF4A486E-1C27-145B-7F9C-04E5F8F08517}"/>
              </a:ext>
            </a:extLst>
          </p:cNvPr>
          <p:cNvSpPr/>
          <p:nvPr/>
        </p:nvSpPr>
        <p:spPr>
          <a:xfrm>
            <a:off x="7937761" y="2902276"/>
            <a:ext cx="339365" cy="37471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9A3B4B74-66AF-0E99-14B8-86F390C5E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01" y="966787"/>
            <a:ext cx="4326707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{</a:t>
            </a:r>
            <a:endParaRPr lang="en-US" altLang="ko-KR" sz="2000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r>
              <a:rPr lang="en-US" altLang="ko-KR" sz="20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  </a:t>
            </a:r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sz="2000" b="0">
                <a:solidFill>
                  <a:srgbClr val="C792EA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version</a:t>
            </a:r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":</a:t>
            </a:r>
            <a:r>
              <a:rPr lang="en-US" altLang="ko-KR" sz="20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 </a:t>
            </a:r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sz="2000" b="0">
                <a:solidFill>
                  <a:srgbClr val="C3E88D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2.0</a:t>
            </a:r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",</a:t>
            </a:r>
            <a:endParaRPr lang="en-US" altLang="ko-KR" sz="2000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r>
              <a:rPr lang="en-US" altLang="ko-KR" sz="20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  </a:t>
            </a:r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sz="2000" b="0">
                <a:solidFill>
                  <a:srgbClr val="C792EA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headers</a:t>
            </a:r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":</a:t>
            </a:r>
            <a:r>
              <a:rPr lang="en-US" altLang="ko-KR" sz="20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 </a:t>
            </a:r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{</a:t>
            </a:r>
            <a:endParaRPr lang="en-US" altLang="ko-KR" sz="2000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r>
              <a:rPr lang="en-US" altLang="ko-KR" sz="20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    </a:t>
            </a:r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sz="2000" b="0">
                <a:solidFill>
                  <a:srgbClr val="FFCB6B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Header1</a:t>
            </a:r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":</a:t>
            </a:r>
            <a:r>
              <a:rPr lang="en-US" altLang="ko-KR" sz="20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 </a:t>
            </a:r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sz="2000" b="0">
                <a:solidFill>
                  <a:srgbClr val="C3E88D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value1</a:t>
            </a:r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",</a:t>
            </a:r>
            <a:endParaRPr lang="en-US" altLang="ko-KR" sz="2000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r>
              <a:rPr lang="en-US" altLang="ko-KR" sz="20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    </a:t>
            </a:r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sz="2000" b="0">
                <a:solidFill>
                  <a:srgbClr val="FFCB6B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Header2</a:t>
            </a:r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":</a:t>
            </a:r>
            <a:r>
              <a:rPr lang="en-US" altLang="ko-KR" sz="20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 </a:t>
            </a:r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sz="2000" b="0">
                <a:solidFill>
                  <a:srgbClr val="C3E88D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value1,value2</a:t>
            </a:r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endParaRPr lang="en-US" altLang="ko-KR" sz="2000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r>
              <a:rPr lang="en-US" altLang="ko-KR" sz="20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  </a:t>
            </a:r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},</a:t>
            </a:r>
            <a:endParaRPr lang="en-US" altLang="ko-KR" sz="2000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r>
              <a:rPr lang="en-US" altLang="ko-KR" sz="20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  </a:t>
            </a:r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sz="2000" b="0">
                <a:solidFill>
                  <a:srgbClr val="C792EA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queryStringParameters</a:t>
            </a:r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":</a:t>
            </a:r>
            <a:r>
              <a:rPr lang="en-US" altLang="ko-KR" sz="20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 </a:t>
            </a:r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{</a:t>
            </a:r>
            <a:endParaRPr lang="en-US" altLang="ko-KR" sz="2000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r>
              <a:rPr lang="en-US" altLang="ko-KR" sz="20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    </a:t>
            </a:r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sz="2000" b="0">
                <a:solidFill>
                  <a:srgbClr val="FFCB6B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parameter1</a:t>
            </a:r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":</a:t>
            </a:r>
            <a:r>
              <a:rPr lang="en-US" altLang="ko-KR" sz="20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 </a:t>
            </a:r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sz="2000" b="0">
                <a:solidFill>
                  <a:srgbClr val="C3E88D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value1,value2</a:t>
            </a:r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",</a:t>
            </a:r>
            <a:endParaRPr lang="en-US" altLang="ko-KR" sz="2000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r>
              <a:rPr lang="en-US" altLang="ko-KR" sz="20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    </a:t>
            </a:r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sz="2000" b="0">
                <a:solidFill>
                  <a:srgbClr val="FFCB6B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parameter2</a:t>
            </a:r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":</a:t>
            </a:r>
            <a:r>
              <a:rPr lang="en-US" altLang="ko-KR" sz="20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 </a:t>
            </a:r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sz="2000" b="0">
                <a:solidFill>
                  <a:srgbClr val="C3E88D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value</a:t>
            </a:r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endParaRPr lang="en-US" altLang="ko-KR" sz="2000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r>
              <a:rPr lang="en-US" altLang="ko-KR" sz="20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  </a:t>
            </a:r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},</a:t>
            </a:r>
            <a:endParaRPr lang="en-US" altLang="ko-KR" sz="2000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r>
              <a:rPr lang="en-US" altLang="ko-KR" sz="20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  </a:t>
            </a:r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sz="2000" b="0">
                <a:solidFill>
                  <a:srgbClr val="C792EA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body</a:t>
            </a:r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":</a:t>
            </a:r>
            <a:r>
              <a:rPr lang="en-US" altLang="ko-KR" sz="20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 </a:t>
            </a:r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sz="2000" b="0">
                <a:solidFill>
                  <a:srgbClr val="C3E88D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eyJ0ZXN0IjoiYm9keSJ9</a:t>
            </a:r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",</a:t>
            </a:r>
            <a:endParaRPr lang="en-US" altLang="ko-KR" sz="2000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r>
              <a:rPr lang="en-US" altLang="ko-KR" sz="20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  </a:t>
            </a:r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sz="2000" b="0">
                <a:solidFill>
                  <a:srgbClr val="C792EA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pathParameters</a:t>
            </a:r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":</a:t>
            </a:r>
            <a:r>
              <a:rPr lang="en-US" altLang="ko-KR" sz="20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 </a:t>
            </a:r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{</a:t>
            </a:r>
            <a:endParaRPr lang="en-US" altLang="ko-KR" sz="2000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r>
              <a:rPr lang="en-US" altLang="ko-KR" sz="20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    </a:t>
            </a:r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sz="2000" b="0">
                <a:solidFill>
                  <a:srgbClr val="FFCB6B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parameter1</a:t>
            </a:r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":</a:t>
            </a:r>
            <a:r>
              <a:rPr lang="en-US" altLang="ko-KR" sz="20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 </a:t>
            </a:r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sz="2000" b="0">
                <a:solidFill>
                  <a:srgbClr val="C3E88D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value1</a:t>
            </a:r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endParaRPr lang="en-US" altLang="ko-KR" sz="2000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r>
              <a:rPr lang="en-US" altLang="ko-KR" sz="20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  </a:t>
            </a:r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},</a:t>
            </a:r>
            <a:endParaRPr lang="en-US" altLang="ko-KR" sz="2000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r>
              <a:rPr lang="en-US" altLang="ko-KR" sz="20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  </a:t>
            </a:r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sz="2000" b="0">
                <a:solidFill>
                  <a:srgbClr val="C792EA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isBase64Encoded</a:t>
            </a:r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":</a:t>
            </a:r>
            <a:r>
              <a:rPr lang="en-US" altLang="ko-KR" sz="20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 </a:t>
            </a:r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true</a:t>
            </a:r>
            <a:endParaRPr lang="en-US" altLang="ko-KR" sz="2000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r>
              <a:rPr lang="en-US" altLang="ko-KR" sz="20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}</a:t>
            </a:r>
            <a:endParaRPr lang="en-US" altLang="ko-KR" sz="2000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</p:txBody>
      </p:sp>
      <p:pic>
        <p:nvPicPr>
          <p:cNvPr id="4" name="Image 0" descr="Image 0">
            <a:extLst>
              <a:ext uri="{FF2B5EF4-FFF2-40B4-BE49-F238E27FC236}">
                <a16:creationId xmlns:a16="http://schemas.microsoft.com/office/drawing/2014/main" id="{7CF12E9E-E711-61D3-C9A2-29C31E20F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691" y="0"/>
            <a:ext cx="463131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632AA286-B354-C960-E112-ED92027B5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7608" y="2030496"/>
            <a:ext cx="4377475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altLang="ko-KR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{</a:t>
            </a:r>
            <a:endParaRPr lang="en-US" altLang="ko-KR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r>
              <a:rPr lang="en-US" altLang="ko-KR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  </a:t>
            </a:r>
            <a:r>
              <a:rPr lang="en-US" altLang="ko-KR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b="0" err="1">
                <a:solidFill>
                  <a:srgbClr val="C792EA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statusCode</a:t>
            </a:r>
            <a:r>
              <a:rPr lang="en-US" altLang="ko-KR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":</a:t>
            </a:r>
            <a:r>
              <a:rPr lang="en-US" altLang="ko-KR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 </a:t>
            </a:r>
            <a:r>
              <a:rPr lang="en-US" altLang="ko-KR" b="0">
                <a:solidFill>
                  <a:srgbClr val="F78C6C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404</a:t>
            </a:r>
            <a:r>
              <a:rPr lang="en-US" altLang="ko-KR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,</a:t>
            </a:r>
            <a:endParaRPr lang="en-US" altLang="ko-KR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r>
              <a:rPr lang="en-US" altLang="ko-KR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  </a:t>
            </a:r>
            <a:r>
              <a:rPr lang="en-US" altLang="ko-KR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b="0">
                <a:solidFill>
                  <a:srgbClr val="C792EA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headers</a:t>
            </a:r>
            <a:r>
              <a:rPr lang="en-US" altLang="ko-KR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":</a:t>
            </a:r>
            <a:r>
              <a:rPr lang="en-US" altLang="ko-KR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 </a:t>
            </a:r>
            <a:r>
              <a:rPr lang="en-US" altLang="ko-KR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{</a:t>
            </a:r>
            <a:endParaRPr lang="en-US" altLang="ko-KR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r>
              <a:rPr lang="en-US" altLang="ko-KR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    </a:t>
            </a:r>
            <a:r>
              <a:rPr lang="en-US" altLang="ko-KR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b="0">
                <a:solidFill>
                  <a:srgbClr val="FFCB6B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Content-Type</a:t>
            </a:r>
            <a:r>
              <a:rPr lang="en-US" altLang="ko-KR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":</a:t>
            </a:r>
            <a:r>
              <a:rPr lang="en-US" altLang="ko-KR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 </a:t>
            </a:r>
            <a:r>
              <a:rPr lang="en-US" altLang="ko-KR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b="0">
                <a:solidFill>
                  <a:srgbClr val="C3E88D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application/</a:t>
            </a:r>
            <a:r>
              <a:rPr lang="en-US" altLang="ko-KR" b="0" err="1">
                <a:solidFill>
                  <a:srgbClr val="C3E88D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json</a:t>
            </a:r>
            <a:r>
              <a:rPr lang="en-US" altLang="ko-KR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",</a:t>
            </a:r>
            <a:endParaRPr lang="en-US" altLang="ko-KR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r>
              <a:rPr lang="en-US" altLang="ko-KR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  </a:t>
            </a:r>
            <a:r>
              <a:rPr lang="en-US" altLang="ko-KR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},</a:t>
            </a:r>
            <a:endParaRPr lang="en-US" altLang="ko-KR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r>
              <a:rPr lang="en-US" altLang="ko-KR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  </a:t>
            </a:r>
            <a:r>
              <a:rPr lang="en-US" altLang="ko-KR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b="0">
                <a:solidFill>
                  <a:srgbClr val="C792EA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body</a:t>
            </a:r>
            <a:r>
              <a:rPr lang="en-US" altLang="ko-KR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":</a:t>
            </a:r>
            <a:r>
              <a:rPr lang="en-US" altLang="ko-KR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 </a:t>
            </a:r>
            <a:r>
              <a:rPr lang="en-US" altLang="ko-KR" b="0" err="1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json.dumps</a:t>
            </a:r>
            <a:r>
              <a:rPr lang="en-US" altLang="ko-KR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(</a:t>
            </a:r>
          </a:p>
          <a:p>
            <a:r>
              <a:rPr lang="en-US" altLang="ko-KR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    </a:t>
            </a:r>
            <a:r>
              <a:rPr lang="en-US" altLang="ko-KR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{"</a:t>
            </a:r>
            <a:r>
              <a:rPr lang="en-US" altLang="ko-KR" b="0">
                <a:solidFill>
                  <a:srgbClr val="FFCB6B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message</a:t>
            </a:r>
            <a:r>
              <a:rPr lang="en-US" altLang="ko-KR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":</a:t>
            </a:r>
            <a:r>
              <a:rPr lang="en-US" altLang="ko-KR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 </a:t>
            </a:r>
            <a:r>
              <a:rPr lang="en-US" altLang="ko-KR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>
                <a:solidFill>
                  <a:srgbClr val="C3E88D"/>
                </a:solidFill>
                <a:latin typeface="D2Coding" panose="020B0609020101020101" pitchFamily="49" charset="-127"/>
                <a:ea typeface="D2Coding" panose="020B0609020101020101" pitchFamily="49" charset="-127"/>
              </a:rPr>
              <a:t>Not Found</a:t>
            </a:r>
            <a:r>
              <a:rPr lang="en-US" altLang="ko-KR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"}</a:t>
            </a:r>
          </a:p>
          <a:p>
            <a:r>
              <a:rPr lang="en-US" altLang="ko-KR">
                <a:solidFill>
                  <a:srgbClr val="89DDFF"/>
                </a:solidFill>
                <a:latin typeface="D2Coding" panose="020B0609020101020101" pitchFamily="49" charset="-127"/>
                <a:ea typeface="D2Coding" panose="020B0609020101020101" pitchFamily="49" charset="-127"/>
              </a:rPr>
              <a:t>  </a:t>
            </a:r>
            <a:r>
              <a:rPr lang="en-US" altLang="ko-KR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)</a:t>
            </a:r>
            <a:r>
              <a:rPr lang="en-US" altLang="ko-KR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,</a:t>
            </a:r>
            <a:endParaRPr lang="ko-KR" altLang="en-US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r>
              <a:rPr lang="en-US" altLang="ko-KR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}</a:t>
            </a:r>
            <a:endParaRPr lang="ko-KR" altLang="en-US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952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44A60-6015-96BA-309F-54F6595BB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69471E60-9A3E-52BB-0A9B-1AC29E460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00531" cy="696432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F41274D6-6954-46B3-0210-32C172F42CCD}"/>
              </a:ext>
            </a:extLst>
          </p:cNvPr>
          <p:cNvSpPr/>
          <p:nvPr/>
        </p:nvSpPr>
        <p:spPr>
          <a:xfrm>
            <a:off x="0" y="0"/>
            <a:ext cx="12192000" cy="6964326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83AC881-57AB-6AF6-66C1-12FED9FB51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9195" t="44913" r="6945" b="41958"/>
          <a:stretch/>
        </p:blipFill>
        <p:spPr>
          <a:xfrm>
            <a:off x="9666514" y="3127829"/>
            <a:ext cx="1690915" cy="9144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60DAB6F3-999D-FABE-A073-016473968C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378" t="62260" r="64496" b="31175"/>
          <a:stretch/>
        </p:blipFill>
        <p:spPr>
          <a:xfrm>
            <a:off x="3222523" y="4336026"/>
            <a:ext cx="111350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7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F6AE1-F610-418A-91CD-CC67A46E8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FBAFF73B-A687-C062-88A3-EED745752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587" y="2129876"/>
            <a:ext cx="1905000" cy="1905000"/>
          </a:xfrm>
          <a:prstGeom prst="rect">
            <a:avLst/>
          </a:prstGeom>
        </p:spPr>
      </p:pic>
      <p:sp>
        <p:nvSpPr>
          <p:cNvPr id="11" name="Rectangle">
            <a:extLst>
              <a:ext uri="{FF2B5EF4-FFF2-40B4-BE49-F238E27FC236}">
                <a16:creationId xmlns:a16="http://schemas.microsoft.com/office/drawing/2014/main" id="{7BEB192C-004D-E035-6A37-6D954D538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76098"/>
            <a:ext cx="12192000" cy="118190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FCDF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/>
          <a:p>
            <a:pPr eaLnBrk="1"/>
            <a:endParaRPr lang="ko-KR" altLang="ko-KR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FE1A7EEC-F5F7-B83E-7D1A-E8DE28D68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6493" y="2129878"/>
            <a:ext cx="1905000" cy="1905000"/>
          </a:xfrm>
          <a:prstGeom prst="rect">
            <a:avLst/>
          </a:prstGeom>
        </p:spPr>
      </p:pic>
      <p:sp>
        <p:nvSpPr>
          <p:cNvPr id="8" name="Text 0">
            <a:extLst>
              <a:ext uri="{FF2B5EF4-FFF2-40B4-BE49-F238E27FC236}">
                <a16:creationId xmlns:a16="http://schemas.microsoft.com/office/drawing/2014/main" id="{809C8E71-DBD9-4151-E04C-5C9E15EA0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0712" y="4168771"/>
            <a:ext cx="125656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 algn="ctr">
              <a:defRPr sz="1600">
                <a:solidFill>
                  <a:srgbClr val="08090A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defRPr>
            </a:lvl1pPr>
          </a:lstStyle>
          <a:p>
            <a:r>
              <a:rPr lang="en-US" altLang="ko-KR"/>
              <a:t>AWS Lambda</a:t>
            </a:r>
            <a:endParaRPr lang="ko-KR" altLang="ko-KR"/>
          </a:p>
        </p:txBody>
      </p:sp>
      <p:sp>
        <p:nvSpPr>
          <p:cNvPr id="14" name="Text 0">
            <a:extLst>
              <a:ext uri="{FF2B5EF4-FFF2-40B4-BE49-F238E27FC236}">
                <a16:creationId xmlns:a16="http://schemas.microsoft.com/office/drawing/2014/main" id="{B454D22C-AAC3-6EEF-D20A-D673CFEF6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6807" y="4168770"/>
            <a:ext cx="125656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>
              <a:defRPr sz="1600">
                <a:solidFill>
                  <a:srgbClr val="08090A"/>
                </a:solidFill>
                <a:latin typeface="Pretendard JP Variable Medium" panose="02000003000000020004" pitchFamily="2" charset="-128"/>
                <a:ea typeface="Pretendard JP Variable Medium" panose="02000003000000020004" pitchFamily="2" charset="-128"/>
                <a:cs typeface="Pretendard JP Variable Medium" panose="02000003000000020004" pitchFamily="2" charset="-128"/>
              </a:defRPr>
            </a:lvl1pPr>
          </a:lstStyle>
          <a:p>
            <a:pPr algn="ctr"/>
            <a:r>
              <a:rPr lang="en-US" altLang="ko-KR"/>
              <a:t>SQS</a:t>
            </a:r>
            <a:endParaRPr lang="ko-KR" altLang="ko-KR"/>
          </a:p>
        </p:txBody>
      </p:sp>
      <p:sp>
        <p:nvSpPr>
          <p:cNvPr id="17" name="화살표: 오른쪽 16">
            <a:extLst>
              <a:ext uri="{FF2B5EF4-FFF2-40B4-BE49-F238E27FC236}">
                <a16:creationId xmlns:a16="http://schemas.microsoft.com/office/drawing/2014/main" id="{2205A5B3-6943-79DF-A460-F7836CB0D841}"/>
              </a:ext>
            </a:extLst>
          </p:cNvPr>
          <p:cNvSpPr/>
          <p:nvPr/>
        </p:nvSpPr>
        <p:spPr>
          <a:xfrm>
            <a:off x="3486403" y="2895020"/>
            <a:ext cx="339365" cy="37471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3D1143-6EF3-22BC-5FCB-F56F6CDED16B}"/>
              </a:ext>
            </a:extLst>
          </p:cNvPr>
          <p:cNvSpPr txBox="1"/>
          <p:nvPr/>
        </p:nvSpPr>
        <p:spPr>
          <a:xfrm>
            <a:off x="622321" y="609376"/>
            <a:ext cx="400899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kern="0" spc="60">
                <a:solidFill>
                  <a:srgbClr val="97A1A9"/>
                </a:solidFill>
                <a:latin typeface="Pretendard JP Variable" panose="02000003000000020004" pitchFamily="2" charset="-128"/>
                <a:ea typeface="Pretendard JP Variable" panose="02000003000000020004" pitchFamily="2" charset="-128"/>
                <a:cs typeface="Pretendard JP Variable" panose="02000003000000020004" pitchFamily="2" charset="-128"/>
                <a:sym typeface="Helvetica" panose="020B0604020202020204" pitchFamily="34" charset="0"/>
              </a:rPr>
              <a:t>Queue</a:t>
            </a:r>
            <a:r>
              <a:rPr lang="ko-KR" altLang="en-US" sz="2000" b="1" kern="0" spc="60">
                <a:solidFill>
                  <a:srgbClr val="97A1A9"/>
                </a:solidFill>
                <a:latin typeface="Pretendard JP Variable" panose="02000003000000020004" pitchFamily="2" charset="-128"/>
                <a:ea typeface="Pretendard JP Variable" panose="02000003000000020004" pitchFamily="2" charset="-128"/>
                <a:cs typeface="Pretendard JP Variable" panose="02000003000000020004" pitchFamily="2" charset="-128"/>
                <a:sym typeface="Helvetica" panose="020B0604020202020204" pitchFamily="34" charset="0"/>
              </a:rPr>
              <a:t>에서 값을 뽑아서 데이터 처리</a:t>
            </a:r>
            <a:br>
              <a:rPr lang="en-US" altLang="ko-KR" sz="2000" b="1" kern="0" spc="60">
                <a:solidFill>
                  <a:srgbClr val="97A1A9"/>
                </a:solidFill>
                <a:latin typeface="Pretendard JP Variable" panose="02000003000000020004" pitchFamily="2" charset="-128"/>
                <a:ea typeface="Pretendard JP Variable" panose="02000003000000020004" pitchFamily="2" charset="-128"/>
                <a:cs typeface="Pretendard JP Variable" panose="02000003000000020004" pitchFamily="2" charset="-128"/>
                <a:sym typeface="Helvetica" panose="020B0604020202020204" pitchFamily="34" charset="0"/>
              </a:rPr>
            </a:br>
            <a:r>
              <a:rPr lang="en-US" altLang="ko-KR" b="1" kern="0" spc="60">
                <a:solidFill>
                  <a:srgbClr val="97A1A9"/>
                </a:solidFill>
                <a:latin typeface="Pretendard JP Variable" panose="02000003000000020004" pitchFamily="2" charset="-128"/>
                <a:ea typeface="Pretendard JP Variable" panose="02000003000000020004" pitchFamily="2" charset="-128"/>
                <a:cs typeface="Pretendard JP Variable" panose="02000003000000020004" pitchFamily="2" charset="-128"/>
                <a:sym typeface="Helvetica" panose="020B0604020202020204" pitchFamily="34" charset="0"/>
              </a:rPr>
              <a:t>ex) </a:t>
            </a:r>
            <a:r>
              <a:rPr lang="ko-KR" altLang="en-US" b="1" kern="0" spc="60">
                <a:solidFill>
                  <a:srgbClr val="97A1A9"/>
                </a:solidFill>
                <a:latin typeface="Pretendard JP Variable" panose="02000003000000020004" pitchFamily="2" charset="-128"/>
                <a:ea typeface="Pretendard JP Variable" panose="02000003000000020004" pitchFamily="2" charset="-128"/>
                <a:cs typeface="Pretendard JP Variable" panose="02000003000000020004" pitchFamily="2" charset="-128"/>
                <a:sym typeface="Helvetica" panose="020B0604020202020204" pitchFamily="34" charset="0"/>
              </a:rPr>
              <a:t>이메일 발송</a:t>
            </a:r>
            <a:r>
              <a:rPr lang="en-US" altLang="ko-KR" b="1" kern="0" spc="60">
                <a:solidFill>
                  <a:srgbClr val="97A1A9"/>
                </a:solidFill>
                <a:latin typeface="Pretendard JP Variable" panose="02000003000000020004" pitchFamily="2" charset="-128"/>
                <a:ea typeface="Pretendard JP Variable" panose="02000003000000020004" pitchFamily="2" charset="-128"/>
                <a:cs typeface="Pretendard JP Variable" panose="02000003000000020004" pitchFamily="2" charset="-128"/>
                <a:sym typeface="Helvetica" panose="020B0604020202020204" pitchFamily="34" charset="0"/>
              </a:rPr>
              <a:t>, </a:t>
            </a:r>
            <a:r>
              <a:rPr lang="ko-KR" altLang="en-US" b="1" kern="0" spc="60">
                <a:solidFill>
                  <a:srgbClr val="97A1A9"/>
                </a:solidFill>
                <a:latin typeface="Pretendard JP Variable" panose="02000003000000020004" pitchFamily="2" charset="-128"/>
                <a:ea typeface="Pretendard JP Variable" panose="02000003000000020004" pitchFamily="2" charset="-128"/>
                <a:cs typeface="Pretendard JP Variable" panose="02000003000000020004" pitchFamily="2" charset="-128"/>
                <a:sym typeface="Helvetica" panose="020B0604020202020204" pitchFamily="34" charset="0"/>
              </a:rPr>
              <a:t>쿠폰 발송 등</a:t>
            </a:r>
            <a:endParaRPr lang="ko-KR" altLang="en-US" sz="2000" b="1" kern="0" spc="60">
              <a:solidFill>
                <a:srgbClr val="97A1A9"/>
              </a:solidFill>
              <a:latin typeface="Pretendard JP Variable" panose="02000003000000020004" pitchFamily="2" charset="-128"/>
              <a:ea typeface="Pretendard JP Variable" panose="02000003000000020004" pitchFamily="2" charset="-128"/>
              <a:cs typeface="Pretendard JP Variable" panose="02000003000000020004" pitchFamily="2" charset="-128"/>
              <a:sym typeface="Helvetica" panose="020B0604020202020204" pitchFamily="34" charset="0"/>
            </a:endParaRPr>
          </a:p>
        </p:txBody>
      </p:sp>
      <p:pic>
        <p:nvPicPr>
          <p:cNvPr id="10" name="Image 0" descr="Image 0">
            <a:extLst>
              <a:ext uri="{FF2B5EF4-FFF2-40B4-BE49-F238E27FC236}">
                <a16:creationId xmlns:a16="http://schemas.microsoft.com/office/drawing/2014/main" id="{80BDED6F-A282-D454-DC22-8D4E687D9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273" y="0"/>
            <a:ext cx="54587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33324E7-5142-0C79-0DFF-3658A15066B9}"/>
              </a:ext>
            </a:extLst>
          </p:cNvPr>
          <p:cNvSpPr txBox="1"/>
          <p:nvPr/>
        </p:nvSpPr>
        <p:spPr>
          <a:xfrm>
            <a:off x="6805015" y="710976"/>
            <a:ext cx="5458730" cy="4874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50"/>
              </a:lnSpc>
            </a:pP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{</a:t>
            </a:r>
            <a:endParaRPr lang="en-US" altLang="ko-KR" sz="1200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pPr>
              <a:lnSpc>
                <a:spcPts val="1650"/>
              </a:lnSpc>
            </a:pPr>
            <a:r>
              <a:rPr lang="en-US" altLang="ko-KR" sz="12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  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sz="1200" b="0">
                <a:solidFill>
                  <a:srgbClr val="C792EA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Records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":</a:t>
            </a:r>
            <a:r>
              <a:rPr lang="en-US" altLang="ko-KR" sz="12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 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[</a:t>
            </a:r>
            <a:endParaRPr lang="en-US" altLang="ko-KR" sz="1200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pPr>
              <a:lnSpc>
                <a:spcPts val="1650"/>
              </a:lnSpc>
            </a:pPr>
            <a:r>
              <a:rPr lang="en-US" altLang="ko-KR" sz="12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    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{</a:t>
            </a:r>
            <a:endParaRPr lang="en-US" altLang="ko-KR" sz="1200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pPr>
              <a:lnSpc>
                <a:spcPts val="1650"/>
              </a:lnSpc>
            </a:pPr>
            <a:r>
              <a:rPr lang="en-US" altLang="ko-KR" sz="12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      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sz="1200" b="0">
                <a:solidFill>
                  <a:srgbClr val="FFCB6B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messageId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":</a:t>
            </a:r>
            <a:r>
              <a:rPr lang="en-US" altLang="ko-KR" sz="12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 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sz="1200" b="0">
                <a:solidFill>
                  <a:srgbClr val="C3E88D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19dd0b57-b21e-4ac1-bd88-01bbb068cb78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",</a:t>
            </a:r>
            <a:endParaRPr lang="en-US" altLang="ko-KR" sz="1200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pPr>
              <a:lnSpc>
                <a:spcPts val="1650"/>
              </a:lnSpc>
            </a:pPr>
            <a:r>
              <a:rPr lang="en-US" altLang="ko-KR" sz="12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      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sz="1200" b="0">
                <a:solidFill>
                  <a:srgbClr val="FFCB6B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receiptHandle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":</a:t>
            </a:r>
            <a:r>
              <a:rPr lang="en-US" altLang="ko-KR" sz="12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 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sz="1200" b="0">
                <a:solidFill>
                  <a:srgbClr val="C3E88D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MessageReceiptHandle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",</a:t>
            </a:r>
            <a:endParaRPr lang="en-US" altLang="ko-KR" sz="1200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pPr>
              <a:lnSpc>
                <a:spcPts val="1650"/>
              </a:lnSpc>
            </a:pPr>
            <a:r>
              <a:rPr lang="en-US" altLang="ko-KR" sz="12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      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sz="1200" b="0">
                <a:solidFill>
                  <a:srgbClr val="FFCB6B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body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":</a:t>
            </a:r>
            <a:r>
              <a:rPr lang="en-US" altLang="ko-KR" sz="12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 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sz="1200" b="0">
                <a:solidFill>
                  <a:srgbClr val="C3E88D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Hello from SQS!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",</a:t>
            </a:r>
            <a:endParaRPr lang="en-US" altLang="ko-KR" sz="1200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pPr>
              <a:lnSpc>
                <a:spcPts val="1650"/>
              </a:lnSpc>
            </a:pPr>
            <a:r>
              <a:rPr lang="en-US" altLang="ko-KR" sz="12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      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sz="1200" b="0">
                <a:solidFill>
                  <a:srgbClr val="FFCB6B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attributes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":</a:t>
            </a:r>
            <a:r>
              <a:rPr lang="en-US" altLang="ko-KR" sz="12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 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{</a:t>
            </a:r>
            <a:endParaRPr lang="en-US" altLang="ko-KR" sz="1200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pPr>
              <a:lnSpc>
                <a:spcPts val="1650"/>
              </a:lnSpc>
            </a:pPr>
            <a:r>
              <a:rPr lang="en-US" altLang="ko-KR" sz="12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        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sz="1200" b="0">
                <a:solidFill>
                  <a:srgbClr val="F78C6C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ApproximateReceiveCount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":</a:t>
            </a:r>
            <a:r>
              <a:rPr lang="en-US" altLang="ko-KR" sz="12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 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sz="1200" b="0">
                <a:solidFill>
                  <a:srgbClr val="C3E88D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1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",</a:t>
            </a:r>
            <a:endParaRPr lang="en-US" altLang="ko-KR" sz="1200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pPr>
              <a:lnSpc>
                <a:spcPts val="1650"/>
              </a:lnSpc>
            </a:pPr>
            <a:r>
              <a:rPr lang="en-US" altLang="ko-KR" sz="12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        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sz="1200" b="0">
                <a:solidFill>
                  <a:srgbClr val="F78C6C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SentTimestamp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":</a:t>
            </a:r>
            <a:r>
              <a:rPr lang="en-US" altLang="ko-KR" sz="12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 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sz="1200" b="0">
                <a:solidFill>
                  <a:srgbClr val="C3E88D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1523232000000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",</a:t>
            </a:r>
            <a:endParaRPr lang="en-US" altLang="ko-KR" sz="1200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pPr>
              <a:lnSpc>
                <a:spcPts val="1650"/>
              </a:lnSpc>
            </a:pPr>
            <a:r>
              <a:rPr lang="en-US" altLang="ko-KR" sz="12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        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sz="1200" b="0">
                <a:solidFill>
                  <a:srgbClr val="F78C6C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SenderId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":</a:t>
            </a:r>
            <a:r>
              <a:rPr lang="en-US" altLang="ko-KR" sz="12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 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sz="1200" b="0">
                <a:solidFill>
                  <a:srgbClr val="C3E88D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123456789012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",</a:t>
            </a:r>
            <a:endParaRPr lang="en-US" altLang="ko-KR" sz="1200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pPr>
              <a:lnSpc>
                <a:spcPts val="1650"/>
              </a:lnSpc>
            </a:pPr>
            <a:r>
              <a:rPr lang="en-US" altLang="ko-KR" sz="12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        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sz="1200" b="0">
                <a:solidFill>
                  <a:srgbClr val="F78C6C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ApproximateFirstReceiveTimestamp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":</a:t>
            </a:r>
            <a:r>
              <a:rPr lang="en-US" altLang="ko-KR" sz="12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 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sz="1200" b="0">
                <a:solidFill>
                  <a:srgbClr val="C3E88D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1523232000001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endParaRPr lang="en-US" altLang="ko-KR" sz="1200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pPr>
              <a:lnSpc>
                <a:spcPts val="1650"/>
              </a:lnSpc>
            </a:pPr>
            <a:r>
              <a:rPr lang="en-US" altLang="ko-KR" sz="12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      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},</a:t>
            </a:r>
            <a:endParaRPr lang="en-US" altLang="ko-KR" sz="1200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pPr>
              <a:lnSpc>
                <a:spcPts val="1650"/>
              </a:lnSpc>
            </a:pPr>
            <a:r>
              <a:rPr lang="en-US" altLang="ko-KR" sz="12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      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sz="1200" b="0">
                <a:solidFill>
                  <a:srgbClr val="FFCB6B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messageAttributes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":</a:t>
            </a:r>
            <a:r>
              <a:rPr lang="en-US" altLang="ko-KR" sz="12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 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{},</a:t>
            </a:r>
            <a:endParaRPr lang="en-US" altLang="ko-KR" sz="1200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pPr>
              <a:lnSpc>
                <a:spcPts val="1650"/>
              </a:lnSpc>
            </a:pPr>
            <a:r>
              <a:rPr lang="en-US" altLang="ko-KR" sz="12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      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sz="1200" b="0">
                <a:solidFill>
                  <a:srgbClr val="FFCB6B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md5OfBody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":</a:t>
            </a:r>
            <a:r>
              <a:rPr lang="en-US" altLang="ko-KR" sz="12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 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sz="1200" b="0">
                <a:solidFill>
                  <a:srgbClr val="C3E88D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{{{md5_of_body}}}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",</a:t>
            </a:r>
            <a:endParaRPr lang="en-US" altLang="ko-KR" sz="1200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pPr>
              <a:lnSpc>
                <a:spcPts val="1650"/>
              </a:lnSpc>
            </a:pPr>
            <a:r>
              <a:rPr lang="en-US" altLang="ko-KR" sz="12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      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sz="1200" b="0">
                <a:solidFill>
                  <a:srgbClr val="FFCB6B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eventSource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":</a:t>
            </a:r>
            <a:r>
              <a:rPr lang="en-US" altLang="ko-KR" sz="12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 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sz="1200" b="0">
                <a:solidFill>
                  <a:srgbClr val="C3E88D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aws:sqs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",</a:t>
            </a:r>
            <a:endParaRPr lang="en-US" altLang="ko-KR" sz="1200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pPr>
              <a:lnSpc>
                <a:spcPts val="1650"/>
              </a:lnSpc>
            </a:pPr>
            <a:r>
              <a:rPr lang="en-US" altLang="ko-KR" sz="12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      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sz="1200" b="0">
                <a:solidFill>
                  <a:srgbClr val="FFCB6B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eventSourceARN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":</a:t>
            </a:r>
            <a:r>
              <a:rPr lang="en-US" altLang="ko-KR" sz="12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 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sz="1200" b="0">
                <a:solidFill>
                  <a:srgbClr val="C3E88D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arn:aws:sqs:us-east-1:123456789012:MyQueue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",</a:t>
            </a:r>
            <a:endParaRPr lang="en-US" altLang="ko-KR" sz="1200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pPr>
              <a:lnSpc>
                <a:spcPts val="1650"/>
              </a:lnSpc>
            </a:pPr>
            <a:r>
              <a:rPr lang="en-US" altLang="ko-KR" sz="12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      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sz="1200" b="0">
                <a:solidFill>
                  <a:srgbClr val="FFCB6B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awsRegion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":</a:t>
            </a:r>
            <a:r>
              <a:rPr lang="en-US" altLang="ko-KR" sz="12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 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r>
              <a:rPr lang="en-US" altLang="ko-KR" sz="1200" b="0">
                <a:solidFill>
                  <a:srgbClr val="C3E88D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us-east-1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"</a:t>
            </a:r>
            <a:endParaRPr lang="en-US" altLang="ko-KR" sz="1200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pPr>
              <a:lnSpc>
                <a:spcPts val="1650"/>
              </a:lnSpc>
            </a:pPr>
            <a:r>
              <a:rPr lang="en-US" altLang="ko-KR" sz="12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    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}</a:t>
            </a:r>
            <a:endParaRPr lang="en-US" altLang="ko-KR" sz="1200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pPr>
              <a:lnSpc>
                <a:spcPts val="1650"/>
              </a:lnSpc>
            </a:pPr>
            <a:r>
              <a:rPr lang="en-US" altLang="ko-KR" sz="12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  </a:t>
            </a: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]</a:t>
            </a:r>
            <a:endParaRPr lang="en-US" altLang="ko-KR" sz="1200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pPr>
              <a:lnSpc>
                <a:spcPts val="1650"/>
              </a:lnSpc>
            </a:pPr>
            <a:r>
              <a:rPr lang="en-US" altLang="ko-KR" sz="1200" b="0">
                <a:solidFill>
                  <a:srgbClr val="89DD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  <a:t>}</a:t>
            </a:r>
            <a:endParaRPr lang="en-US" altLang="ko-KR" sz="1200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  <a:p>
            <a:pPr>
              <a:lnSpc>
                <a:spcPts val="1650"/>
              </a:lnSpc>
            </a:pPr>
            <a:br>
              <a:rPr lang="en-US" altLang="ko-KR" sz="1200" b="0">
                <a:solidFill>
                  <a:srgbClr val="EEFFFF"/>
                </a:solidFill>
                <a:effectLst/>
                <a:latin typeface="D2Coding" panose="020B0609020101020101" pitchFamily="49" charset="-127"/>
                <a:ea typeface="D2Coding" panose="020B0609020101020101" pitchFamily="49" charset="-127"/>
              </a:rPr>
            </a:br>
            <a:endParaRPr lang="en-US" altLang="ko-KR" sz="1200" b="0">
              <a:solidFill>
                <a:srgbClr val="EEFFFF"/>
              </a:solidFill>
              <a:effectLst/>
              <a:latin typeface="D2Coding" panose="020B0609020101020101" pitchFamily="49" charset="-127"/>
              <a:ea typeface="D2Coding" panose="020B060902010102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236251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2517</Words>
  <Application>Microsoft Office PowerPoint</Application>
  <PresentationFormat>와이드스크린</PresentationFormat>
  <Paragraphs>368</Paragraphs>
  <Slides>37</Slides>
  <Notes>37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37</vt:i4>
      </vt:variant>
    </vt:vector>
  </HeadingPairs>
  <TitlesOfParts>
    <vt:vector size="43" baseType="lpstr">
      <vt:lpstr>Arial</vt:lpstr>
      <vt:lpstr>Pretendard JP Variable Medium</vt:lpstr>
      <vt:lpstr>맑은 고딕</vt:lpstr>
      <vt:lpstr>Pretendard JP Variable</vt:lpstr>
      <vt:lpstr>D2Coding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KimJunah</dc:creator>
  <cp:lastModifiedBy>KimJunah</cp:lastModifiedBy>
  <cp:revision>16</cp:revision>
  <dcterms:created xsi:type="dcterms:W3CDTF">2025-01-02T15:04:25Z</dcterms:created>
  <dcterms:modified xsi:type="dcterms:W3CDTF">2025-01-10T21:40:17Z</dcterms:modified>
</cp:coreProperties>
</file>